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19"/>
  </p:notesMasterIdLst>
  <p:sldIdLst>
    <p:sldId id="256" r:id="rId5"/>
    <p:sldId id="266" r:id="rId6"/>
    <p:sldId id="268" r:id="rId7"/>
    <p:sldId id="269" r:id="rId8"/>
    <p:sldId id="270" r:id="rId9"/>
    <p:sldId id="271" r:id="rId10"/>
    <p:sldId id="278" r:id="rId11"/>
    <p:sldId id="277" r:id="rId12"/>
    <p:sldId id="275" r:id="rId13"/>
    <p:sldId id="276" r:id="rId14"/>
    <p:sldId id="274" r:id="rId15"/>
    <p:sldId id="273" r:id="rId16"/>
    <p:sldId id="261" r:id="rId17"/>
    <p:sldId id="262" r:id="rId18"/>
  </p:sldIdLst>
  <p:sldSz cx="18288000" cy="10287000"/>
  <p:notesSz cx="7010400" cy="9296400"/>
  <p:embeddedFontLst>
    <p:embeddedFont>
      <p:font typeface="Montserrat" panose="020B0604020202020204" charset="0"/>
      <p:bold r:id="rId20"/>
      <p:italic r:id="rId21"/>
      <p:boldItalic r:id="rId22"/>
    </p:embeddedFont>
    <p:embeddedFont>
      <p:font typeface="Calibri" panose="020F0502020204030204" pitchFamily="34" charset="0"/>
      <p:regular r:id="rId23"/>
      <p:bold r:id="rId24"/>
      <p:italic r:id="rId25"/>
      <p:boldItalic r:id="rId26"/>
    </p:embeddedFont>
    <p:embeddedFont>
      <p:font typeface="Montserrat Classic Bold" panose="020B0604020202020204" charset="0"/>
      <p:regular r:id="rId27"/>
    </p:embeddedFont>
    <p:embeddedFont>
      <p:font typeface="Montserrat Light" panose="020B0604020202020204" charset="0"/>
      <p:regular r:id="rId28"/>
      <p:bold r:id="rId29"/>
      <p:italic r:id="rId30"/>
      <p:boldItalic r:id="rId31"/>
    </p:embeddedFont>
    <p:embeddedFont>
      <p:font typeface="Kollektif Bold" panose="020B0604020202020204" charset="0"/>
      <p:regular r:id="rId32"/>
    </p:embeddedFont>
    <p:embeddedFont>
      <p:font typeface="Open Sans"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F85"/>
    <a:srgbClr val="C99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971"/>
    <p:restoredTop sz="74388" autoAdjust="0"/>
  </p:normalViewPr>
  <p:slideViewPr>
    <p:cSldViewPr snapToGrid="0">
      <p:cViewPr varScale="1">
        <p:scale>
          <a:sx n="62" d="100"/>
          <a:sy n="62" d="100"/>
        </p:scale>
        <p:origin x="90"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3" name="Google Shape;103;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264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193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the community outreach committee efforts and started with </a:t>
            </a:r>
            <a:r>
              <a:rPr lang="en-US" dirty="0" err="1" smtClean="0"/>
              <a:t>townhall</a:t>
            </a:r>
            <a:r>
              <a:rPr lang="en-US" dirty="0" smtClean="0"/>
              <a:t> efforts addressing racism and bias.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2014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Addressed working policies within each agency</a:t>
            </a:r>
            <a:r>
              <a:rPr lang="en-US" baseline="0" dirty="0" smtClean="0"/>
              <a:t> (</a:t>
            </a:r>
            <a:r>
              <a:rPr lang="en-US" baseline="0" dirty="0" err="1" smtClean="0"/>
              <a:t>pd</a:t>
            </a:r>
            <a:r>
              <a:rPr lang="en-US" baseline="0" dirty="0" smtClean="0"/>
              <a:t>, da, county counsel, </a:t>
            </a:r>
            <a:r>
              <a:rPr lang="en-US" baseline="0" dirty="0" err="1" smtClean="0"/>
              <a:t>hss</a:t>
            </a:r>
            <a:r>
              <a:rPr lang="en-US" baseline="0" dirty="0" smtClean="0"/>
              <a:t>, legislative perspectives), insight on how the public can contribute to policy</a:t>
            </a:r>
          </a:p>
          <a:p>
            <a:r>
              <a:rPr lang="en-US" baseline="0" dirty="0" smtClean="0"/>
              <a:t>making, etc. </a:t>
            </a:r>
          </a:p>
          <a:p>
            <a:endParaRPr lang="en-US" baseline="0" dirty="0" smtClean="0"/>
          </a:p>
          <a:p>
            <a:r>
              <a:rPr lang="en-US" baseline="0" dirty="0" smtClean="0"/>
              <a:t>Stats included:</a:t>
            </a:r>
          </a:p>
          <a:p>
            <a:endParaRPr lang="en-US" dirty="0" smtClean="0"/>
          </a:p>
          <a:p>
            <a:r>
              <a:rPr lang="en-US" dirty="0" smtClean="0"/>
              <a:t>1</a:t>
            </a:r>
            <a:r>
              <a:rPr lang="en-US" baseline="30000" dirty="0" smtClean="0"/>
              <a:t>ST</a:t>
            </a:r>
            <a:r>
              <a:rPr lang="en-US" dirty="0" smtClean="0"/>
              <a:t> </a:t>
            </a:r>
            <a:r>
              <a:rPr lang="en-US" dirty="0" err="1" smtClean="0"/>
              <a:t>Townhall</a:t>
            </a:r>
            <a:r>
              <a:rPr lang="en-US" dirty="0" smtClean="0"/>
              <a:t>:</a:t>
            </a:r>
            <a:r>
              <a:rPr lang="en-US" baseline="0" dirty="0" smtClean="0"/>
              <a:t> 258 registered</a:t>
            </a:r>
          </a:p>
          <a:p>
            <a:r>
              <a:rPr lang="en-US" baseline="0" dirty="0" smtClean="0"/>
              <a:t>2</a:t>
            </a:r>
            <a:r>
              <a:rPr lang="en-US" baseline="30000" dirty="0" smtClean="0"/>
              <a:t>nd</a:t>
            </a:r>
            <a:r>
              <a:rPr lang="en-US" baseline="0" dirty="0" smtClean="0"/>
              <a:t> </a:t>
            </a:r>
            <a:r>
              <a:rPr lang="en-US" baseline="0" dirty="0" err="1" smtClean="0"/>
              <a:t>Townhall</a:t>
            </a:r>
            <a:r>
              <a:rPr lang="en-US" baseline="0" dirty="0" smtClean="0"/>
              <a:t>: 188 registered</a:t>
            </a:r>
          </a:p>
          <a:p>
            <a:r>
              <a:rPr lang="en-US" baseline="0" dirty="0" smtClean="0"/>
              <a:t>3</a:t>
            </a:r>
            <a:r>
              <a:rPr lang="en-US" baseline="30000" dirty="0" smtClean="0"/>
              <a:t>rd</a:t>
            </a:r>
            <a:r>
              <a:rPr lang="en-US" baseline="0" dirty="0" smtClean="0"/>
              <a:t> </a:t>
            </a:r>
            <a:r>
              <a:rPr lang="en-US" baseline="0" dirty="0" err="1" smtClean="0"/>
              <a:t>Townhall</a:t>
            </a:r>
            <a:r>
              <a:rPr lang="en-US" baseline="0" dirty="0" smtClean="0"/>
              <a:t>: 297 registered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17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tabLst>
                <a:tab pos="457200" algn="l"/>
              </a:tabLst>
            </a:pPr>
            <a:r>
              <a:rPr lang="en-US" sz="2300" b="1" i="0" u="none" strike="noStrike" cap="none" dirty="0" smtClean="0">
                <a:solidFill>
                  <a:srgbClr val="336F85"/>
                </a:solidFill>
                <a:latin typeface="Calibri"/>
                <a:ea typeface="Calibri" panose="020F0502020204030204" pitchFamily="34" charset="0"/>
                <a:cs typeface="Times New Roman" panose="02020603050405020304" pitchFamily="18" charset="0"/>
                <a:sym typeface="Calibri"/>
              </a:rPr>
              <a:t>Outreach</a:t>
            </a:r>
          </a:p>
          <a:p>
            <a:pPr marL="742950" lvl="1" indent="-285750">
              <a:buFont typeface="Arial" panose="020B0604020202020204" pitchFamily="34" charset="0"/>
              <a:buChar char="•"/>
              <a:tabLst>
                <a:tab pos="914400" algn="l"/>
              </a:tabLst>
            </a:pPr>
            <a:r>
              <a:rPr lang="en-US" sz="2300" b="0" i="0" u="none" strike="noStrike" cap="none" dirty="0" smtClean="0">
                <a:solidFill>
                  <a:srgbClr val="336F85"/>
                </a:solidFill>
                <a:latin typeface="Calibri"/>
                <a:ea typeface="Calibri" panose="020F0502020204030204" pitchFamily="34" charset="0"/>
                <a:cs typeface="Calibri" panose="020F0502020204030204" pitchFamily="34" charset="0"/>
                <a:sym typeface="Calibri"/>
              </a:rPr>
              <a:t>Explore and execute ways of obtaining data on stakeholder experiences of bias in the courts from various sources including the public, judicial officers and court personnel </a:t>
            </a:r>
            <a:endParaRPr lang="en-US" sz="2300" b="0" i="0" u="none" strike="noStrike" cap="none" dirty="0" smtClean="0">
              <a:solidFill>
                <a:srgbClr val="336F85"/>
              </a:solidFill>
              <a:latin typeface="Calibri"/>
              <a:ea typeface="Calibri" panose="020F0502020204030204" pitchFamily="34" charset="0"/>
              <a:cs typeface="Times New Roman" panose="02020603050405020304" pitchFamily="18" charset="0"/>
              <a:sym typeface="Calibri"/>
            </a:endParaRPr>
          </a:p>
          <a:p>
            <a:pPr marL="742950" lvl="1" indent="-285750">
              <a:buFont typeface="Arial" panose="020B0604020202020204" pitchFamily="34" charset="0"/>
              <a:buChar char="•"/>
              <a:tabLst>
                <a:tab pos="914400" algn="l"/>
              </a:tabLst>
            </a:pPr>
            <a:r>
              <a:rPr lang="en-US" sz="2300" b="0" i="0" u="none" strike="noStrike" cap="none" dirty="0" smtClean="0">
                <a:solidFill>
                  <a:srgbClr val="336F85"/>
                </a:solidFill>
                <a:latin typeface="Calibri"/>
                <a:ea typeface="Calibri" panose="020F0502020204030204" pitchFamily="34" charset="0"/>
                <a:cs typeface="Calibri" panose="020F0502020204030204" pitchFamily="34" charset="0"/>
                <a:sym typeface="Calibri"/>
              </a:rPr>
              <a:t>Make public the efforts of the Committee as a whole and bring awareness to programs available</a:t>
            </a:r>
            <a:endParaRPr lang="en-US" sz="2300" b="0" i="0" u="none" strike="noStrike" cap="none" dirty="0" smtClean="0">
              <a:solidFill>
                <a:srgbClr val="336F85"/>
              </a:solidFill>
              <a:latin typeface="Calibri"/>
              <a:ea typeface="Calibri" panose="020F0502020204030204" pitchFamily="34" charset="0"/>
              <a:cs typeface="Times New Roman" panose="02020603050405020304" pitchFamily="18" charset="0"/>
              <a:sym typeface="Calibri"/>
            </a:endParaRPr>
          </a:p>
          <a:p>
            <a:pPr marL="742950" lvl="1" indent="-285750">
              <a:buFont typeface="Arial" panose="020B0604020202020204" pitchFamily="34" charset="0"/>
              <a:buChar char="•"/>
              <a:tabLst>
                <a:tab pos="914400" algn="l"/>
              </a:tabLst>
            </a:pPr>
            <a:r>
              <a:rPr lang="en-US" sz="2300" b="0" i="0" u="none" strike="noStrike" cap="none" dirty="0" smtClean="0">
                <a:solidFill>
                  <a:srgbClr val="336F85"/>
                </a:solidFill>
                <a:latin typeface="Calibri"/>
                <a:ea typeface="Calibri" panose="020F0502020204030204" pitchFamily="34" charset="0"/>
                <a:cs typeface="Calibri" panose="020F0502020204030204" pitchFamily="34" charset="0"/>
                <a:sym typeface="Calibri"/>
              </a:rPr>
              <a:t>Supporting and mentoring young legal and court professionals in matters pertaining to bias and equal access</a:t>
            </a:r>
            <a:endParaRPr lang="en-US" sz="2300" b="0" i="0" u="none" strike="noStrike" cap="none" dirty="0" smtClean="0">
              <a:solidFill>
                <a:srgbClr val="336F85"/>
              </a:solidFill>
              <a:latin typeface="Calibri"/>
              <a:ea typeface="Calibri" panose="020F0502020204030204" pitchFamily="34" charset="0"/>
              <a:cs typeface="Times New Roman" panose="02020603050405020304" pitchFamily="18" charset="0"/>
              <a:sym typeface="Calibri"/>
            </a:endParaRPr>
          </a:p>
          <a:p>
            <a:pPr marL="342900" lvl="0" indent="-342900">
              <a:buFont typeface="Arial" panose="020B0604020202020204" pitchFamily="34" charset="0"/>
              <a:buChar char="•"/>
              <a:tabLst>
                <a:tab pos="457200" algn="l"/>
              </a:tabLst>
            </a:pPr>
            <a:r>
              <a:rPr lang="en-US" sz="2300" b="1" i="0" u="none" strike="noStrike" cap="none" dirty="0" smtClean="0">
                <a:solidFill>
                  <a:srgbClr val="336F85"/>
                </a:solidFill>
                <a:latin typeface="Calibri"/>
                <a:ea typeface="Calibri" panose="020F0502020204030204" pitchFamily="34" charset="0"/>
                <a:cs typeface="Times New Roman" panose="02020603050405020304" pitchFamily="18" charset="0"/>
                <a:sym typeface="Calibri"/>
              </a:rPr>
              <a:t>Education and Training</a:t>
            </a:r>
          </a:p>
          <a:p>
            <a:pPr marL="742950" lvl="1" indent="-285750">
              <a:buFont typeface="Arial" panose="020B0604020202020204" pitchFamily="34" charset="0"/>
              <a:buChar char="•"/>
              <a:tabLst>
                <a:tab pos="914400" algn="l"/>
              </a:tabLst>
            </a:pPr>
            <a:r>
              <a:rPr lang="en-US" sz="2300" b="0" i="0" u="none" strike="noStrike" cap="none" dirty="0" smtClean="0">
                <a:solidFill>
                  <a:srgbClr val="336F85"/>
                </a:solidFill>
                <a:latin typeface="Calibri"/>
                <a:ea typeface="Times New Roman" panose="02020603050405020304" pitchFamily="18" charset="0"/>
                <a:cs typeface="Times New Roman" panose="02020603050405020304" pitchFamily="18" charset="0"/>
                <a:sym typeface="Calibri"/>
              </a:rPr>
              <a:t>Educate judicial officers, court personnel, juries, attorneys and the public on elimination of bias in the justice system</a:t>
            </a:r>
          </a:p>
          <a:p>
            <a:pPr marL="342900" lvl="0" indent="-342900">
              <a:buFont typeface="Arial" panose="020B0604020202020204" pitchFamily="34" charset="0"/>
              <a:buChar char="•"/>
              <a:tabLst>
                <a:tab pos="457200" algn="l"/>
              </a:tabLst>
            </a:pPr>
            <a:r>
              <a:rPr lang="en-US" sz="2300" b="1" i="0" u="none" strike="noStrike" cap="none" dirty="0" smtClean="0">
                <a:solidFill>
                  <a:srgbClr val="336F85"/>
                </a:solidFill>
                <a:latin typeface="Calibri"/>
                <a:ea typeface="Calibri" panose="020F0502020204030204" pitchFamily="34" charset="0"/>
                <a:cs typeface="Times New Roman" panose="02020603050405020304" pitchFamily="18" charset="0"/>
                <a:sym typeface="Calibri"/>
              </a:rPr>
              <a:t>Rules, Policies and Procedures</a:t>
            </a:r>
          </a:p>
          <a:p>
            <a:pPr marL="742950" lvl="1" indent="-285750">
              <a:buFont typeface="Arial" panose="020B0604020202020204" pitchFamily="34" charset="0"/>
              <a:buChar char="•"/>
              <a:tabLst>
                <a:tab pos="914400" algn="l"/>
              </a:tabLst>
            </a:pPr>
            <a:r>
              <a:rPr lang="en-US" sz="2300" b="0" i="0" u="none" strike="noStrike" cap="none" dirty="0" smtClean="0">
                <a:solidFill>
                  <a:srgbClr val="336F85"/>
                </a:solidFill>
                <a:latin typeface="Calibri"/>
                <a:ea typeface="Calibri" panose="020F0502020204030204" pitchFamily="34" charset="0"/>
                <a:cs typeface="Calibri" panose="020F0502020204030204" pitchFamily="34" charset="0"/>
                <a:sym typeface="Calibri"/>
              </a:rPr>
              <a:t>Develop rules, policies and procedures for the Complaints Review process and other issues that may present themselves</a:t>
            </a:r>
            <a:endParaRPr lang="en-US" sz="2300" b="0" i="0" u="none" strike="noStrike" cap="none" dirty="0" smtClean="0">
              <a:solidFill>
                <a:srgbClr val="336F85"/>
              </a:solidFill>
              <a:latin typeface="Calibri"/>
              <a:ea typeface="Calibri" panose="020F0502020204030204" pitchFamily="34" charset="0"/>
              <a:cs typeface="Times New Roman" panose="02020603050405020304" pitchFamily="18" charset="0"/>
              <a:sym typeface="Calibri"/>
            </a:endParaRPr>
          </a:p>
          <a:p>
            <a:pPr marL="342900" lvl="0" indent="-342900">
              <a:buFont typeface="Arial" panose="020B0604020202020204" pitchFamily="34" charset="0"/>
              <a:buChar char="•"/>
              <a:tabLst>
                <a:tab pos="457200" algn="l"/>
              </a:tabLst>
            </a:pPr>
            <a:r>
              <a:rPr lang="en-US" sz="2300" b="1" i="0" u="none" strike="noStrike" cap="none" dirty="0" smtClean="0">
                <a:solidFill>
                  <a:srgbClr val="336F85"/>
                </a:solidFill>
                <a:latin typeface="Calibri"/>
                <a:ea typeface="Calibri" panose="020F0502020204030204" pitchFamily="34" charset="0"/>
                <a:cs typeface="Times New Roman" panose="02020603050405020304" pitchFamily="18" charset="0"/>
                <a:sym typeface="Calibri"/>
              </a:rPr>
              <a:t>Court Access and Eliminating the Justice Gap </a:t>
            </a:r>
          </a:p>
          <a:p>
            <a:pPr marL="742950" lvl="1" indent="-285750">
              <a:buFont typeface="Arial" panose="020B0604020202020204" pitchFamily="34" charset="0"/>
              <a:buChar char="•"/>
              <a:tabLst>
                <a:tab pos="914400" algn="l"/>
              </a:tabLst>
            </a:pPr>
            <a:r>
              <a:rPr lang="en-US" sz="2300" b="0" i="0" u="none" strike="noStrike" cap="none" dirty="0" smtClean="0">
                <a:solidFill>
                  <a:srgbClr val="336F85"/>
                </a:solidFill>
                <a:latin typeface="Calibri"/>
                <a:ea typeface="Calibri" panose="020F0502020204030204" pitchFamily="34" charset="0"/>
                <a:cs typeface="Calibri" panose="020F0502020204030204" pitchFamily="34" charset="0"/>
                <a:sym typeface="Calibri"/>
              </a:rPr>
              <a:t>Explore ways to make court processes more accessible and equitable for those of varied socioeconomic backgrounds and ability levels</a:t>
            </a:r>
            <a:endParaRPr lang="en-US" sz="2300" b="0" i="0" u="none" strike="noStrike" cap="none" dirty="0" smtClean="0">
              <a:solidFill>
                <a:srgbClr val="336F85"/>
              </a:solidFill>
              <a:latin typeface="Calibri"/>
              <a:ea typeface="Calibri" panose="020F0502020204030204" pitchFamily="34" charset="0"/>
              <a:cs typeface="Times New Roman" panose="02020603050405020304" pitchFamily="18" charset="0"/>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357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4" name="Google Shape;144;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6" name="Google Shape;156;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Google Shape;36;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8" name="Google Shape;3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6" name="Google Shape;56;p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7" name="Google Shape;5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3" name="Google Shape;63;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4" name="Google Shape;64;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5" name="Google Shape;65;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6" name="Google Shape;66;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7" name="Google Shape;77;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8" name="Google Shape;7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5" name="Google Shape;8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grpSp>
        <p:nvGrpSpPr>
          <p:cNvPr id="105" name="Google Shape;105;p15"/>
          <p:cNvGrpSpPr/>
          <p:nvPr/>
        </p:nvGrpSpPr>
        <p:grpSpPr>
          <a:xfrm>
            <a:off x="-11723" y="3924300"/>
            <a:ext cx="18299722" cy="6362700"/>
            <a:chOff x="-16572" y="6690015"/>
            <a:chExt cx="25869153" cy="7398327"/>
          </a:xfrm>
        </p:grpSpPr>
        <p:sp>
          <p:nvSpPr>
            <p:cNvPr id="106" name="Google Shape;106;p15"/>
            <p:cNvSpPr/>
            <p:nvPr/>
          </p:nvSpPr>
          <p:spPr>
            <a:xfrm>
              <a:off x="0" y="6690015"/>
              <a:ext cx="25852581" cy="7398327"/>
            </a:xfrm>
            <a:prstGeom prst="rect">
              <a:avLst/>
            </a:prstGeom>
            <a:solidFill>
              <a:srgbClr val="2334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txBox="1"/>
            <p:nvPr/>
          </p:nvSpPr>
          <p:spPr>
            <a:xfrm>
              <a:off x="52" y="8706369"/>
              <a:ext cx="25852500" cy="3006124"/>
            </a:xfrm>
            <a:prstGeom prst="rect">
              <a:avLst/>
            </a:prstGeom>
            <a:noFill/>
            <a:ln>
              <a:noFill/>
            </a:ln>
          </p:spPr>
          <p:txBody>
            <a:bodyPr spcFirstLastPara="1" wrap="square" lIns="0" tIns="0" rIns="0" bIns="0" anchor="t" anchorCtr="0">
              <a:spAutoFit/>
            </a:bodyPr>
            <a:lstStyle/>
            <a:p>
              <a:pPr marL="0" marR="0" lvl="0" indent="0" algn="ctr" rtl="0">
                <a:lnSpc>
                  <a:spcPct val="104999"/>
                </a:lnSpc>
                <a:spcBef>
                  <a:spcPts val="0"/>
                </a:spcBef>
                <a:spcAft>
                  <a:spcPts val="0"/>
                </a:spcAft>
                <a:buNone/>
              </a:pPr>
              <a:r>
                <a:rPr lang="en-US" sz="8000" b="1" i="0" u="none" strike="noStrike" cap="none" dirty="0">
                  <a:solidFill>
                    <a:srgbClr val="FFFFFF"/>
                  </a:solidFill>
                  <a:latin typeface="Open Sans"/>
                  <a:ea typeface="Open Sans"/>
                  <a:cs typeface="Open Sans"/>
                  <a:sym typeface="Open Sans"/>
                </a:rPr>
                <a:t>Overview </a:t>
              </a:r>
              <a:r>
                <a:rPr lang="en-US" sz="8000" b="1" i="0" u="none" strike="noStrike" cap="none" dirty="0" smtClean="0">
                  <a:solidFill>
                    <a:srgbClr val="FFFFFF"/>
                  </a:solidFill>
                  <a:latin typeface="Open Sans"/>
                  <a:ea typeface="Open Sans"/>
                  <a:cs typeface="Open Sans"/>
                  <a:sym typeface="Open Sans"/>
                </a:rPr>
                <a:t>on </a:t>
              </a:r>
            </a:p>
            <a:p>
              <a:pPr marL="0" marR="0" lvl="0" indent="0" algn="ctr" rtl="0">
                <a:lnSpc>
                  <a:spcPct val="104999"/>
                </a:lnSpc>
                <a:spcBef>
                  <a:spcPts val="0"/>
                </a:spcBef>
                <a:spcAft>
                  <a:spcPts val="0"/>
                </a:spcAft>
                <a:buNone/>
              </a:pPr>
              <a:r>
                <a:rPr lang="en-US" sz="8000" b="1" i="0" u="none" strike="noStrike" cap="none" dirty="0" smtClean="0">
                  <a:solidFill>
                    <a:srgbClr val="FFFFFF"/>
                  </a:solidFill>
                  <a:latin typeface="Open Sans"/>
                  <a:ea typeface="Open Sans"/>
                  <a:cs typeface="Open Sans"/>
                  <a:sym typeface="Open Sans"/>
                </a:rPr>
                <a:t>Elimination of Bias Committee </a:t>
              </a:r>
              <a:endParaRPr sz="1200" b="1" dirty="0">
                <a:latin typeface="Open Sans"/>
                <a:ea typeface="Open Sans"/>
                <a:cs typeface="Open Sans"/>
                <a:sym typeface="Open Sans"/>
              </a:endParaRPr>
            </a:p>
          </p:txBody>
        </p:sp>
        <p:sp>
          <p:nvSpPr>
            <p:cNvPr id="108" name="Google Shape;108;p15"/>
            <p:cNvSpPr txBox="1"/>
            <p:nvPr/>
          </p:nvSpPr>
          <p:spPr>
            <a:xfrm>
              <a:off x="-16572" y="7773794"/>
              <a:ext cx="25852581" cy="599064"/>
            </a:xfrm>
            <a:prstGeom prst="rect">
              <a:avLst/>
            </a:prstGeom>
            <a:noFill/>
            <a:ln>
              <a:noFill/>
            </a:ln>
          </p:spPr>
          <p:txBody>
            <a:bodyPr spcFirstLastPara="1" wrap="square" lIns="0" tIns="0" rIns="0" bIns="0" anchor="t" anchorCtr="0">
              <a:spAutoFit/>
            </a:bodyPr>
            <a:lstStyle/>
            <a:p>
              <a:pPr marL="0" marR="0" lvl="0" indent="0" algn="ctr" rtl="0">
                <a:lnSpc>
                  <a:spcPct val="93305"/>
                </a:lnSpc>
                <a:spcBef>
                  <a:spcPts val="0"/>
                </a:spcBef>
                <a:spcAft>
                  <a:spcPts val="0"/>
                </a:spcAft>
                <a:buNone/>
              </a:pPr>
              <a:r>
                <a:rPr lang="en-US" sz="3600" b="1" i="0" u="none" strike="noStrike" cap="none" dirty="0">
                  <a:solidFill>
                    <a:srgbClr val="ECDCCF"/>
                  </a:solidFill>
                  <a:latin typeface="Montserrat"/>
                  <a:ea typeface="Montserrat"/>
                  <a:cs typeface="Montserrat"/>
                  <a:sym typeface="Montserrat"/>
                </a:rPr>
                <a:t>May 4, 2021</a:t>
              </a:r>
              <a:endParaRPr dirty="0"/>
            </a:p>
          </p:txBody>
        </p:sp>
      </p:grpSp>
      <p:sp>
        <p:nvSpPr>
          <p:cNvPr id="109" name="Google Shape;109;p15"/>
          <p:cNvSpPr txBox="1"/>
          <p:nvPr/>
        </p:nvSpPr>
        <p:spPr>
          <a:xfrm>
            <a:off x="3962400" y="1526989"/>
            <a:ext cx="11049000" cy="168046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4200" b="0" i="0" u="none" strike="noStrike" cap="none" dirty="0">
                <a:solidFill>
                  <a:srgbClr val="233446"/>
                </a:solidFill>
                <a:latin typeface="Arial"/>
                <a:ea typeface="Arial"/>
                <a:cs typeface="Arial"/>
                <a:sym typeface="Arial"/>
              </a:rPr>
              <a:t>	</a:t>
            </a:r>
            <a:r>
              <a:rPr lang="en-US" sz="4200" b="1" i="0" u="none" strike="noStrike" cap="none" dirty="0">
                <a:solidFill>
                  <a:srgbClr val="233446"/>
                </a:solidFill>
                <a:latin typeface="Open Sans"/>
                <a:ea typeface="Open Sans"/>
                <a:cs typeface="Open Sans"/>
                <a:sym typeface="Open Sans"/>
              </a:rPr>
              <a:t>SUPERIOR COURT OF CALIFORNIA, </a:t>
            </a:r>
            <a:r>
              <a:rPr lang="en-US" sz="4200" b="1" i="0" u="none" strike="noStrike" cap="none" dirty="0">
                <a:solidFill>
                  <a:srgbClr val="FFC000"/>
                </a:solidFill>
                <a:latin typeface="Open Sans"/>
                <a:ea typeface="Open Sans"/>
                <a:cs typeface="Open Sans"/>
                <a:sym typeface="Open Sans"/>
              </a:rPr>
              <a:t>COUNTY OF SAN BERNARDINO</a:t>
            </a:r>
            <a:endParaRPr b="1" dirty="0">
              <a:latin typeface="Open Sans"/>
              <a:ea typeface="Open Sans"/>
              <a:cs typeface="Open Sans"/>
              <a:sym typeface="Open Sans"/>
            </a:endParaRPr>
          </a:p>
        </p:txBody>
      </p:sp>
      <p:pic>
        <p:nvPicPr>
          <p:cNvPr id="110" name="Google Shape;110;p15"/>
          <p:cNvPicPr preferRelativeResize="0"/>
          <p:nvPr/>
        </p:nvPicPr>
        <p:blipFill rotWithShape="1">
          <a:blip r:embed="rId3">
            <a:alphaModFix/>
          </a:blip>
          <a:srcRect/>
          <a:stretch/>
        </p:blipFill>
        <p:spPr>
          <a:xfrm>
            <a:off x="2942492" y="995639"/>
            <a:ext cx="1952237" cy="1952237"/>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9">
            <a:extLst>
              <a:ext uri="{FF2B5EF4-FFF2-40B4-BE49-F238E27FC236}">
                <a16:creationId xmlns:a16="http://schemas.microsoft.com/office/drawing/2014/main" id="{391AE92D-CB78-974C-BD65-0C484D8E8AFF}"/>
              </a:ext>
            </a:extLst>
          </p:cNvPr>
          <p:cNvSpPr/>
          <p:nvPr/>
        </p:nvSpPr>
        <p:spPr>
          <a:xfrm>
            <a:off x="8106" y="-62157"/>
            <a:ext cx="18279894" cy="945204"/>
          </a:xfrm>
          <a:prstGeom prst="rect">
            <a:avLst/>
          </a:prstGeom>
          <a:solidFill>
            <a:srgbClr val="FFBD59"/>
          </a:solidFill>
        </p:spPr>
      </p:sp>
      <p:sp>
        <p:nvSpPr>
          <p:cNvPr id="4" name="TextBox 5">
            <a:extLst>
              <a:ext uri="{FF2B5EF4-FFF2-40B4-BE49-F238E27FC236}">
                <a16:creationId xmlns:a16="http://schemas.microsoft.com/office/drawing/2014/main" id="{49183ACC-2E03-D345-984F-2A08D40B60E9}"/>
              </a:ext>
            </a:extLst>
          </p:cNvPr>
          <p:cNvSpPr txBox="1"/>
          <p:nvPr/>
        </p:nvSpPr>
        <p:spPr>
          <a:xfrm>
            <a:off x="762000" y="114301"/>
            <a:ext cx="16992600" cy="705321"/>
          </a:xfrm>
          <a:prstGeom prst="rect">
            <a:avLst/>
          </a:prstGeom>
        </p:spPr>
        <p:txBody>
          <a:bodyPr wrap="square" lIns="0" tIns="0" rIns="0" bIns="0" rtlCol="0" anchor="t">
            <a:spAutoFit/>
          </a:bodyPr>
          <a:lstStyle/>
          <a:p>
            <a:pPr algn="ctr">
              <a:lnSpc>
                <a:spcPts val="5460"/>
              </a:lnSpc>
            </a:pPr>
            <a:r>
              <a:rPr lang="en-US" sz="4800" spc="126" dirty="0">
                <a:solidFill>
                  <a:schemeClr val="bg1"/>
                </a:solidFill>
                <a:latin typeface="Kollektif Bold"/>
              </a:rPr>
              <a:t>Committee Overview</a:t>
            </a:r>
          </a:p>
        </p:txBody>
      </p:sp>
      <p:sp>
        <p:nvSpPr>
          <p:cNvPr id="7" name="Google Shape;124;p17">
            <a:extLst>
              <a:ext uri="{FF2B5EF4-FFF2-40B4-BE49-F238E27FC236}">
                <a16:creationId xmlns:a16="http://schemas.microsoft.com/office/drawing/2014/main" id="{15438EFC-C9DD-EF4B-A60D-0EC859FA7138}"/>
              </a:ext>
            </a:extLst>
          </p:cNvPr>
          <p:cNvSpPr txBox="1">
            <a:spLocks/>
          </p:cNvSpPr>
          <p:nvPr/>
        </p:nvSpPr>
        <p:spPr>
          <a:xfrm>
            <a:off x="1389941" y="1746024"/>
            <a:ext cx="15516224" cy="115728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C99A2C"/>
              </a:buClr>
              <a:buSzPct val="100000"/>
            </a:pPr>
            <a:r>
              <a:rPr lang="en-US" sz="5000" dirty="0" smtClean="0">
                <a:solidFill>
                  <a:srgbClr val="C99A36"/>
                </a:solidFill>
              </a:rPr>
              <a:t>Committee Activity to Date</a:t>
            </a:r>
            <a:endParaRPr lang="en-US" sz="5000" dirty="0">
              <a:solidFill>
                <a:srgbClr val="C99A36"/>
              </a:solidFill>
            </a:endParaRPr>
          </a:p>
          <a:p>
            <a:pPr>
              <a:spcBef>
                <a:spcPts val="1008"/>
              </a:spcBef>
              <a:buClr>
                <a:srgbClr val="C99A2C"/>
              </a:buClr>
              <a:buSzPct val="100000"/>
            </a:pPr>
            <a:endParaRPr lang="en-US" dirty="0"/>
          </a:p>
        </p:txBody>
      </p:sp>
      <p:sp>
        <p:nvSpPr>
          <p:cNvPr id="8" name="Google Shape;125;p17">
            <a:extLst>
              <a:ext uri="{FF2B5EF4-FFF2-40B4-BE49-F238E27FC236}">
                <a16:creationId xmlns:a16="http://schemas.microsoft.com/office/drawing/2014/main" id="{616C0574-FF3F-3240-A507-ACBE631F0215}"/>
              </a:ext>
            </a:extLst>
          </p:cNvPr>
          <p:cNvSpPr txBox="1">
            <a:spLocks/>
          </p:cNvSpPr>
          <p:nvPr/>
        </p:nvSpPr>
        <p:spPr>
          <a:xfrm>
            <a:off x="1385888" y="3120559"/>
            <a:ext cx="14645295" cy="52747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225E76"/>
              </a:buClr>
              <a:buSzPct val="100000"/>
            </a:pPr>
            <a:endParaRPr lang="en-US" sz="3600" dirty="0">
              <a:solidFill>
                <a:srgbClr val="225E76"/>
              </a:solidFill>
            </a:endParaRPr>
          </a:p>
        </p:txBody>
      </p:sp>
      <p:grpSp>
        <p:nvGrpSpPr>
          <p:cNvPr id="11" name="Group 6">
            <a:extLst>
              <a:ext uri="{FF2B5EF4-FFF2-40B4-BE49-F238E27FC236}">
                <a16:creationId xmlns:a16="http://schemas.microsoft.com/office/drawing/2014/main" id="{9390E037-D96D-E744-B013-45E456469872}"/>
              </a:ext>
            </a:extLst>
          </p:cNvPr>
          <p:cNvGrpSpPr/>
          <p:nvPr/>
        </p:nvGrpSpPr>
        <p:grpSpPr>
          <a:xfrm>
            <a:off x="8106" y="9258301"/>
            <a:ext cx="18279894" cy="1028699"/>
            <a:chOff x="0" y="0"/>
            <a:chExt cx="25963418" cy="2064327"/>
          </a:xfrm>
        </p:grpSpPr>
        <p:sp>
          <p:nvSpPr>
            <p:cNvPr id="12" name="AutoShape 7">
              <a:extLst>
                <a:ext uri="{FF2B5EF4-FFF2-40B4-BE49-F238E27FC236}">
                  <a16:creationId xmlns:a16="http://schemas.microsoft.com/office/drawing/2014/main" id="{73598545-2BED-7043-812D-0BB5A2B252F2}"/>
                </a:ext>
              </a:extLst>
            </p:cNvPr>
            <p:cNvSpPr/>
            <p:nvPr/>
          </p:nvSpPr>
          <p:spPr>
            <a:xfrm>
              <a:off x="0" y="0"/>
              <a:ext cx="25963418" cy="2064327"/>
            </a:xfrm>
            <a:prstGeom prst="rect">
              <a:avLst/>
            </a:prstGeom>
            <a:solidFill>
              <a:srgbClr val="233446"/>
            </a:solidFill>
          </p:spPr>
        </p:sp>
        <p:sp>
          <p:nvSpPr>
            <p:cNvPr id="13" name="TextBox 8">
              <a:extLst>
                <a:ext uri="{FF2B5EF4-FFF2-40B4-BE49-F238E27FC236}">
                  <a16:creationId xmlns:a16="http://schemas.microsoft.com/office/drawing/2014/main" id="{183B454F-1D23-2F4B-908F-4AB107714CE5}"/>
                </a:ext>
              </a:extLst>
            </p:cNvPr>
            <p:cNvSpPr txBox="1"/>
            <p:nvPr/>
          </p:nvSpPr>
          <p:spPr>
            <a:xfrm>
              <a:off x="13994288" y="955708"/>
              <a:ext cx="11561679" cy="514688"/>
            </a:xfrm>
            <a:prstGeom prst="rect">
              <a:avLst/>
            </a:prstGeom>
          </p:spPr>
          <p:txBody>
            <a:bodyPr wrap="square" lIns="0" tIns="0" rIns="0" bIns="0" rtlCol="0" anchor="t">
              <a:spAutoFit/>
            </a:bodyPr>
            <a:lstStyle/>
            <a:p>
              <a:pPr algn="r">
                <a:lnSpc>
                  <a:spcPts val="1959"/>
                </a:lnSpc>
              </a:pPr>
              <a:r>
                <a:rPr lang="en-US" spc="280" dirty="0">
                  <a:solidFill>
                    <a:srgbClr val="ECDCCF"/>
                  </a:solidFill>
                  <a:latin typeface="Montserrat Classic Bold"/>
                </a:rPr>
                <a:t>JCC Workgroup </a:t>
              </a:r>
              <a:r>
                <a:rPr lang="en-US" sz="1400" spc="280" dirty="0">
                  <a:solidFill>
                    <a:srgbClr val="ECDCCF"/>
                  </a:solidFill>
                  <a:latin typeface="Montserrat Classic Bold"/>
                </a:rPr>
                <a:t>Presentation | May 4, 2021</a:t>
              </a:r>
            </a:p>
          </p:txBody>
        </p:sp>
      </p:grpSp>
      <p:sp>
        <p:nvSpPr>
          <p:cNvPr id="9" name="Google Shape;125;p17">
            <a:extLst>
              <a:ext uri="{FF2B5EF4-FFF2-40B4-BE49-F238E27FC236}">
                <a16:creationId xmlns:a16="http://schemas.microsoft.com/office/drawing/2014/main" id="{616C0574-FF3F-3240-A507-ACBE631F0215}"/>
              </a:ext>
            </a:extLst>
          </p:cNvPr>
          <p:cNvSpPr txBox="1">
            <a:spLocks/>
          </p:cNvSpPr>
          <p:nvPr/>
        </p:nvSpPr>
        <p:spPr>
          <a:xfrm>
            <a:off x="1538288" y="2903313"/>
            <a:ext cx="14645295" cy="5644412"/>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lnSpc>
                <a:spcPct val="110000"/>
              </a:lnSpc>
              <a:spcAft>
                <a:spcPts val="600"/>
              </a:spcAft>
              <a:buClr>
                <a:srgbClr val="225E76"/>
              </a:buClr>
              <a:buSzPct val="100000"/>
              <a:buFont typeface="Arial" panose="020B0604020202020204" pitchFamily="34" charset="0"/>
              <a:buChar char="•"/>
            </a:pPr>
            <a:r>
              <a:rPr lang="en-US" sz="3600" dirty="0" smtClean="0">
                <a:solidFill>
                  <a:srgbClr val="336F85"/>
                </a:solidFill>
              </a:rPr>
              <a:t>3/30/21: Approved </a:t>
            </a:r>
            <a:r>
              <a:rPr lang="en-US" sz="3600" dirty="0">
                <a:solidFill>
                  <a:srgbClr val="336F85"/>
                </a:solidFill>
              </a:rPr>
              <a:t>mission statement and formed </a:t>
            </a:r>
            <a:r>
              <a:rPr lang="en-US" sz="3600" dirty="0" smtClean="0">
                <a:solidFill>
                  <a:srgbClr val="336F85"/>
                </a:solidFill>
              </a:rPr>
              <a:t>subcommittees: </a:t>
            </a:r>
          </a:p>
          <a:p>
            <a:pPr marL="571500" indent="-571500">
              <a:spcAft>
                <a:spcPts val="600"/>
              </a:spcAft>
              <a:buFont typeface="Arial" panose="020B0604020202020204" pitchFamily="34" charset="0"/>
              <a:buChar char="•"/>
            </a:pPr>
            <a:r>
              <a:rPr lang="en-US" sz="3600" dirty="0">
                <a:solidFill>
                  <a:srgbClr val="336F85"/>
                </a:solidFill>
                <a:latin typeface="Arial" panose="020B0604020202020204" pitchFamily="34" charset="0"/>
                <a:cs typeface="Arial" panose="020B0604020202020204" pitchFamily="34" charset="0"/>
              </a:rPr>
              <a:t>To foster a safe, educational environment within which issues and examples of bias and the effect of bias may be discussed, understood and resolved</a:t>
            </a:r>
            <a:r>
              <a:rPr lang="en-US" sz="3600" dirty="0" smtClean="0">
                <a:solidFill>
                  <a:srgbClr val="336F85"/>
                </a:solidFill>
                <a:latin typeface="Arial" panose="020B0604020202020204" pitchFamily="34" charset="0"/>
                <a:cs typeface="Arial" panose="020B0604020202020204" pitchFamily="34" charset="0"/>
              </a:rPr>
              <a:t>. </a:t>
            </a:r>
            <a:endParaRPr lang="en-US" sz="3600" dirty="0">
              <a:solidFill>
                <a:srgbClr val="336F85"/>
              </a:solidFill>
              <a:latin typeface="Arial" panose="020B0604020202020204" pitchFamily="34" charset="0"/>
              <a:cs typeface="Arial" panose="020B0604020202020204" pitchFamily="34" charset="0"/>
            </a:endParaRPr>
          </a:p>
          <a:p>
            <a:pPr marL="571500" indent="-571500">
              <a:spcAft>
                <a:spcPts val="600"/>
              </a:spcAft>
              <a:buFont typeface="Arial" panose="020B0604020202020204" pitchFamily="34" charset="0"/>
              <a:buChar char="•"/>
            </a:pPr>
            <a:r>
              <a:rPr lang="en-US" sz="3600" dirty="0">
                <a:solidFill>
                  <a:srgbClr val="336F85"/>
                </a:solidFill>
                <a:latin typeface="Arial" panose="020B0604020202020204" pitchFamily="34" charset="0"/>
                <a:cs typeface="Arial" panose="020B0604020202020204" pitchFamily="34" charset="0"/>
              </a:rPr>
              <a:t>To encourage and promote full and equal participation of all members of our community in the Third Branch of our Government. </a:t>
            </a:r>
            <a:endParaRPr lang="en-US" sz="3600" dirty="0" smtClean="0">
              <a:solidFill>
                <a:srgbClr val="336F85"/>
              </a:solidFill>
              <a:latin typeface="Arial" panose="020B0604020202020204" pitchFamily="34" charset="0"/>
              <a:cs typeface="Arial" panose="020B0604020202020204" pitchFamily="34" charset="0"/>
            </a:endParaRPr>
          </a:p>
          <a:p>
            <a:pPr marL="571500" indent="-571500">
              <a:spcAft>
                <a:spcPts val="600"/>
              </a:spcAft>
              <a:buFont typeface="Arial" panose="020B0604020202020204" pitchFamily="34" charset="0"/>
              <a:buChar char="•"/>
            </a:pPr>
            <a:r>
              <a:rPr lang="en-US" sz="3600" dirty="0" smtClean="0">
                <a:solidFill>
                  <a:srgbClr val="336F85"/>
                </a:solidFill>
                <a:latin typeface="Arial" panose="020B0604020202020204" pitchFamily="34" charset="0"/>
                <a:cs typeface="Arial" panose="020B0604020202020204" pitchFamily="34" charset="0"/>
              </a:rPr>
              <a:t>To </a:t>
            </a:r>
            <a:r>
              <a:rPr lang="en-US" sz="3600" dirty="0">
                <a:solidFill>
                  <a:srgbClr val="336F85"/>
                </a:solidFill>
                <a:latin typeface="Arial" panose="020B0604020202020204" pitchFamily="34" charset="0"/>
                <a:cs typeface="Arial" panose="020B0604020202020204" pitchFamily="34" charset="0"/>
              </a:rPr>
              <a:t>educate and train our justice partners, including the Bar, Bench Officers and Court Staff, to understand, recognize and manage implicit biases thereby enabling our Court to provide equal access to justice and fairness in all its decision making. </a:t>
            </a:r>
          </a:p>
          <a:p>
            <a:pPr>
              <a:lnSpc>
                <a:spcPct val="110000"/>
              </a:lnSpc>
              <a:spcAft>
                <a:spcPts val="600"/>
              </a:spcAft>
              <a:buClr>
                <a:srgbClr val="225E76"/>
              </a:buClr>
              <a:buSzPct val="100000"/>
            </a:pPr>
            <a:r>
              <a:rPr lang="en-US" sz="3600" dirty="0" smtClean="0">
                <a:solidFill>
                  <a:srgbClr val="336F85"/>
                </a:solidFill>
              </a:rPr>
              <a:t> </a:t>
            </a:r>
            <a:endParaRPr lang="en-US" sz="3600" dirty="0">
              <a:solidFill>
                <a:srgbClr val="336F85"/>
              </a:solidFill>
            </a:endParaRPr>
          </a:p>
        </p:txBody>
      </p:sp>
    </p:spTree>
    <p:extLst>
      <p:ext uri="{BB962C8B-B14F-4D97-AF65-F5344CB8AC3E}">
        <p14:creationId xmlns:p14="http://schemas.microsoft.com/office/powerpoint/2010/main" val="3087806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9">
            <a:extLst>
              <a:ext uri="{FF2B5EF4-FFF2-40B4-BE49-F238E27FC236}">
                <a16:creationId xmlns:a16="http://schemas.microsoft.com/office/drawing/2014/main" id="{391AE92D-CB78-974C-BD65-0C484D8E8AFF}"/>
              </a:ext>
            </a:extLst>
          </p:cNvPr>
          <p:cNvSpPr/>
          <p:nvPr/>
        </p:nvSpPr>
        <p:spPr>
          <a:xfrm>
            <a:off x="8106" y="-62157"/>
            <a:ext cx="18279894" cy="945204"/>
          </a:xfrm>
          <a:prstGeom prst="rect">
            <a:avLst/>
          </a:prstGeom>
          <a:solidFill>
            <a:srgbClr val="FFBD59"/>
          </a:solidFill>
        </p:spPr>
      </p:sp>
      <p:sp>
        <p:nvSpPr>
          <p:cNvPr id="4" name="TextBox 5">
            <a:extLst>
              <a:ext uri="{FF2B5EF4-FFF2-40B4-BE49-F238E27FC236}">
                <a16:creationId xmlns:a16="http://schemas.microsoft.com/office/drawing/2014/main" id="{49183ACC-2E03-D345-984F-2A08D40B60E9}"/>
              </a:ext>
            </a:extLst>
          </p:cNvPr>
          <p:cNvSpPr txBox="1"/>
          <p:nvPr/>
        </p:nvSpPr>
        <p:spPr>
          <a:xfrm>
            <a:off x="762000" y="114301"/>
            <a:ext cx="16992600" cy="705321"/>
          </a:xfrm>
          <a:prstGeom prst="rect">
            <a:avLst/>
          </a:prstGeom>
        </p:spPr>
        <p:txBody>
          <a:bodyPr wrap="square" lIns="0" tIns="0" rIns="0" bIns="0" rtlCol="0" anchor="t">
            <a:spAutoFit/>
          </a:bodyPr>
          <a:lstStyle/>
          <a:p>
            <a:pPr algn="ctr">
              <a:lnSpc>
                <a:spcPts val="5460"/>
              </a:lnSpc>
            </a:pPr>
            <a:r>
              <a:rPr lang="en-US" sz="4800" spc="126" dirty="0">
                <a:solidFill>
                  <a:schemeClr val="bg1"/>
                </a:solidFill>
                <a:latin typeface="Kollektif Bold"/>
              </a:rPr>
              <a:t>Committee Overview</a:t>
            </a:r>
          </a:p>
        </p:txBody>
      </p:sp>
      <p:sp>
        <p:nvSpPr>
          <p:cNvPr id="7" name="Google Shape;124;p17">
            <a:extLst>
              <a:ext uri="{FF2B5EF4-FFF2-40B4-BE49-F238E27FC236}">
                <a16:creationId xmlns:a16="http://schemas.microsoft.com/office/drawing/2014/main" id="{15438EFC-C9DD-EF4B-A60D-0EC859FA7138}"/>
              </a:ext>
            </a:extLst>
          </p:cNvPr>
          <p:cNvSpPr txBox="1">
            <a:spLocks/>
          </p:cNvSpPr>
          <p:nvPr/>
        </p:nvSpPr>
        <p:spPr>
          <a:xfrm>
            <a:off x="1389941" y="1746024"/>
            <a:ext cx="15516224" cy="115728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C99A2C"/>
              </a:buClr>
              <a:buSzPct val="100000"/>
            </a:pPr>
            <a:r>
              <a:rPr lang="en-US" sz="5000" dirty="0" smtClean="0">
                <a:solidFill>
                  <a:srgbClr val="C99A36"/>
                </a:solidFill>
              </a:rPr>
              <a:t>Overview of Subcommittees: </a:t>
            </a:r>
            <a:endParaRPr lang="en-US" sz="5000" dirty="0">
              <a:solidFill>
                <a:srgbClr val="C99A36"/>
              </a:solidFill>
            </a:endParaRPr>
          </a:p>
          <a:p>
            <a:pPr>
              <a:buClr>
                <a:srgbClr val="C99A2C"/>
              </a:buClr>
              <a:buSzPct val="100000"/>
            </a:pPr>
            <a:endParaRPr lang="en-US" sz="5000" dirty="0">
              <a:solidFill>
                <a:srgbClr val="C99A36"/>
              </a:solidFill>
            </a:endParaRPr>
          </a:p>
        </p:txBody>
      </p:sp>
      <p:sp>
        <p:nvSpPr>
          <p:cNvPr id="8" name="Google Shape;125;p17">
            <a:extLst>
              <a:ext uri="{FF2B5EF4-FFF2-40B4-BE49-F238E27FC236}">
                <a16:creationId xmlns:a16="http://schemas.microsoft.com/office/drawing/2014/main" id="{616C0574-FF3F-3240-A507-ACBE631F0215}"/>
              </a:ext>
            </a:extLst>
          </p:cNvPr>
          <p:cNvSpPr txBox="1">
            <a:spLocks/>
          </p:cNvSpPr>
          <p:nvPr/>
        </p:nvSpPr>
        <p:spPr>
          <a:xfrm>
            <a:off x="1389941" y="2903312"/>
            <a:ext cx="16076922" cy="54920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spcAft>
                <a:spcPts val="600"/>
              </a:spcAft>
              <a:buFont typeface="Arial" panose="020B0604020202020204" pitchFamily="34" charset="0"/>
              <a:buChar char="•"/>
              <a:tabLst>
                <a:tab pos="457200" algn="l"/>
              </a:tabLst>
            </a:pPr>
            <a:r>
              <a:rPr lang="en-US" sz="3600" dirty="0">
                <a:solidFill>
                  <a:srgbClr val="336F85"/>
                </a:solidFill>
                <a:latin typeface="+mn-lt"/>
                <a:ea typeface="Calibri" panose="020F0502020204030204" pitchFamily="34" charset="0"/>
                <a:cs typeface="Times New Roman" panose="02020603050405020304" pitchFamily="18" charset="0"/>
              </a:rPr>
              <a:t>Outreach</a:t>
            </a:r>
          </a:p>
          <a:p>
            <a:pPr marL="342900" lvl="0" indent="-342900">
              <a:spcAft>
                <a:spcPts val="600"/>
              </a:spcAft>
              <a:buFont typeface="Arial" panose="020B0604020202020204" pitchFamily="34" charset="0"/>
              <a:buChar char="•"/>
              <a:tabLst>
                <a:tab pos="457200" algn="l"/>
              </a:tabLst>
            </a:pPr>
            <a:r>
              <a:rPr lang="en-US" sz="3600" dirty="0" smtClean="0">
                <a:solidFill>
                  <a:srgbClr val="336F85"/>
                </a:solidFill>
                <a:latin typeface="+mn-lt"/>
                <a:ea typeface="Calibri" panose="020F0502020204030204" pitchFamily="34" charset="0"/>
                <a:cs typeface="Times New Roman" panose="02020603050405020304" pitchFamily="18" charset="0"/>
              </a:rPr>
              <a:t>Education </a:t>
            </a:r>
            <a:r>
              <a:rPr lang="en-US" sz="3600" dirty="0">
                <a:solidFill>
                  <a:srgbClr val="336F85"/>
                </a:solidFill>
                <a:latin typeface="+mn-lt"/>
                <a:ea typeface="Calibri" panose="020F0502020204030204" pitchFamily="34" charset="0"/>
                <a:cs typeface="Times New Roman" panose="02020603050405020304" pitchFamily="18" charset="0"/>
              </a:rPr>
              <a:t>and Training</a:t>
            </a:r>
          </a:p>
          <a:p>
            <a:pPr marL="342900" lvl="0" indent="-342900">
              <a:spcAft>
                <a:spcPts val="600"/>
              </a:spcAft>
              <a:buFont typeface="Arial" panose="020B0604020202020204" pitchFamily="34" charset="0"/>
              <a:buChar char="•"/>
              <a:tabLst>
                <a:tab pos="457200" algn="l"/>
              </a:tabLst>
            </a:pPr>
            <a:r>
              <a:rPr lang="en-US" sz="3600" dirty="0" smtClean="0">
                <a:solidFill>
                  <a:srgbClr val="336F85"/>
                </a:solidFill>
                <a:latin typeface="+mn-lt"/>
                <a:ea typeface="Calibri" panose="020F0502020204030204" pitchFamily="34" charset="0"/>
                <a:cs typeface="Times New Roman" panose="02020603050405020304" pitchFamily="18" charset="0"/>
              </a:rPr>
              <a:t>Rules</a:t>
            </a:r>
            <a:r>
              <a:rPr lang="en-US" sz="3600" dirty="0">
                <a:solidFill>
                  <a:srgbClr val="336F85"/>
                </a:solidFill>
                <a:latin typeface="+mn-lt"/>
                <a:ea typeface="Calibri" panose="020F0502020204030204" pitchFamily="34" charset="0"/>
                <a:cs typeface="Times New Roman" panose="02020603050405020304" pitchFamily="18" charset="0"/>
              </a:rPr>
              <a:t>, Policies and Procedures</a:t>
            </a:r>
          </a:p>
          <a:p>
            <a:pPr marL="342900" lvl="0" indent="-342900">
              <a:spcAft>
                <a:spcPts val="600"/>
              </a:spcAft>
              <a:buFont typeface="Arial" panose="020B0604020202020204" pitchFamily="34" charset="0"/>
              <a:buChar char="•"/>
              <a:tabLst>
                <a:tab pos="457200" algn="l"/>
              </a:tabLst>
            </a:pPr>
            <a:r>
              <a:rPr lang="en-US" sz="3600" dirty="0" smtClean="0">
                <a:solidFill>
                  <a:srgbClr val="336F85"/>
                </a:solidFill>
                <a:latin typeface="+mn-lt"/>
                <a:ea typeface="Calibri" panose="020F0502020204030204" pitchFamily="34" charset="0"/>
                <a:cs typeface="Times New Roman" panose="02020603050405020304" pitchFamily="18" charset="0"/>
              </a:rPr>
              <a:t>Court </a:t>
            </a:r>
            <a:r>
              <a:rPr lang="en-US" sz="3600" dirty="0">
                <a:solidFill>
                  <a:srgbClr val="336F85"/>
                </a:solidFill>
                <a:latin typeface="+mn-lt"/>
                <a:ea typeface="Calibri" panose="020F0502020204030204" pitchFamily="34" charset="0"/>
                <a:cs typeface="Times New Roman" panose="02020603050405020304" pitchFamily="18" charset="0"/>
              </a:rPr>
              <a:t>Access and Eliminating the Justice Gap </a:t>
            </a:r>
          </a:p>
        </p:txBody>
      </p:sp>
      <p:grpSp>
        <p:nvGrpSpPr>
          <p:cNvPr id="11" name="Group 6">
            <a:extLst>
              <a:ext uri="{FF2B5EF4-FFF2-40B4-BE49-F238E27FC236}">
                <a16:creationId xmlns:a16="http://schemas.microsoft.com/office/drawing/2014/main" id="{9390E037-D96D-E744-B013-45E456469872}"/>
              </a:ext>
            </a:extLst>
          </p:cNvPr>
          <p:cNvGrpSpPr/>
          <p:nvPr/>
        </p:nvGrpSpPr>
        <p:grpSpPr>
          <a:xfrm>
            <a:off x="8106" y="9258301"/>
            <a:ext cx="18279894" cy="1028699"/>
            <a:chOff x="0" y="0"/>
            <a:chExt cx="25963418" cy="2064327"/>
          </a:xfrm>
        </p:grpSpPr>
        <p:sp>
          <p:nvSpPr>
            <p:cNvPr id="12" name="AutoShape 7">
              <a:extLst>
                <a:ext uri="{FF2B5EF4-FFF2-40B4-BE49-F238E27FC236}">
                  <a16:creationId xmlns:a16="http://schemas.microsoft.com/office/drawing/2014/main" id="{73598545-2BED-7043-812D-0BB5A2B252F2}"/>
                </a:ext>
              </a:extLst>
            </p:cNvPr>
            <p:cNvSpPr/>
            <p:nvPr/>
          </p:nvSpPr>
          <p:spPr>
            <a:xfrm>
              <a:off x="0" y="0"/>
              <a:ext cx="25963418" cy="2064327"/>
            </a:xfrm>
            <a:prstGeom prst="rect">
              <a:avLst/>
            </a:prstGeom>
            <a:solidFill>
              <a:srgbClr val="233446"/>
            </a:solidFill>
          </p:spPr>
        </p:sp>
        <p:sp>
          <p:nvSpPr>
            <p:cNvPr id="13" name="TextBox 8">
              <a:extLst>
                <a:ext uri="{FF2B5EF4-FFF2-40B4-BE49-F238E27FC236}">
                  <a16:creationId xmlns:a16="http://schemas.microsoft.com/office/drawing/2014/main" id="{183B454F-1D23-2F4B-908F-4AB107714CE5}"/>
                </a:ext>
              </a:extLst>
            </p:cNvPr>
            <p:cNvSpPr txBox="1"/>
            <p:nvPr/>
          </p:nvSpPr>
          <p:spPr>
            <a:xfrm>
              <a:off x="13994288" y="955708"/>
              <a:ext cx="11561679" cy="514688"/>
            </a:xfrm>
            <a:prstGeom prst="rect">
              <a:avLst/>
            </a:prstGeom>
          </p:spPr>
          <p:txBody>
            <a:bodyPr wrap="square" lIns="0" tIns="0" rIns="0" bIns="0" rtlCol="0" anchor="t">
              <a:spAutoFit/>
            </a:bodyPr>
            <a:lstStyle/>
            <a:p>
              <a:pPr algn="r">
                <a:lnSpc>
                  <a:spcPts val="1959"/>
                </a:lnSpc>
              </a:pPr>
              <a:r>
                <a:rPr lang="en-US" spc="280" dirty="0">
                  <a:solidFill>
                    <a:srgbClr val="ECDCCF"/>
                  </a:solidFill>
                  <a:latin typeface="Montserrat Classic Bold"/>
                </a:rPr>
                <a:t>JCC Workgroup </a:t>
              </a:r>
              <a:r>
                <a:rPr lang="en-US" sz="1400" spc="280" dirty="0">
                  <a:solidFill>
                    <a:srgbClr val="ECDCCF"/>
                  </a:solidFill>
                  <a:latin typeface="Montserrat Classic Bold"/>
                </a:rPr>
                <a:t>Presentation | May 4, 2021</a:t>
              </a:r>
            </a:p>
          </p:txBody>
        </p:sp>
      </p:grpSp>
    </p:spTree>
    <p:extLst>
      <p:ext uri="{BB962C8B-B14F-4D97-AF65-F5344CB8AC3E}">
        <p14:creationId xmlns:p14="http://schemas.microsoft.com/office/powerpoint/2010/main" val="4083630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9">
            <a:extLst>
              <a:ext uri="{FF2B5EF4-FFF2-40B4-BE49-F238E27FC236}">
                <a16:creationId xmlns:a16="http://schemas.microsoft.com/office/drawing/2014/main" id="{391AE92D-CB78-974C-BD65-0C484D8E8AFF}"/>
              </a:ext>
            </a:extLst>
          </p:cNvPr>
          <p:cNvSpPr/>
          <p:nvPr/>
        </p:nvSpPr>
        <p:spPr>
          <a:xfrm>
            <a:off x="8106" y="-62157"/>
            <a:ext cx="18279894" cy="945204"/>
          </a:xfrm>
          <a:prstGeom prst="rect">
            <a:avLst/>
          </a:prstGeom>
          <a:solidFill>
            <a:srgbClr val="FFBD59"/>
          </a:solidFill>
        </p:spPr>
      </p:sp>
      <p:sp>
        <p:nvSpPr>
          <p:cNvPr id="4" name="TextBox 5">
            <a:extLst>
              <a:ext uri="{FF2B5EF4-FFF2-40B4-BE49-F238E27FC236}">
                <a16:creationId xmlns:a16="http://schemas.microsoft.com/office/drawing/2014/main" id="{49183ACC-2E03-D345-984F-2A08D40B60E9}"/>
              </a:ext>
            </a:extLst>
          </p:cNvPr>
          <p:cNvSpPr txBox="1"/>
          <p:nvPr/>
        </p:nvSpPr>
        <p:spPr>
          <a:xfrm>
            <a:off x="762000" y="114301"/>
            <a:ext cx="16992600" cy="705321"/>
          </a:xfrm>
          <a:prstGeom prst="rect">
            <a:avLst/>
          </a:prstGeom>
        </p:spPr>
        <p:txBody>
          <a:bodyPr wrap="square" lIns="0" tIns="0" rIns="0" bIns="0" rtlCol="0" anchor="t">
            <a:spAutoFit/>
          </a:bodyPr>
          <a:lstStyle/>
          <a:p>
            <a:pPr algn="ctr">
              <a:lnSpc>
                <a:spcPts val="5460"/>
              </a:lnSpc>
            </a:pPr>
            <a:r>
              <a:rPr lang="en-US" sz="4800" spc="126" dirty="0">
                <a:solidFill>
                  <a:schemeClr val="bg1"/>
                </a:solidFill>
                <a:latin typeface="Kollektif Bold"/>
              </a:rPr>
              <a:t>Committee Overview</a:t>
            </a:r>
          </a:p>
        </p:txBody>
      </p:sp>
      <p:sp>
        <p:nvSpPr>
          <p:cNvPr id="7" name="Google Shape;124;p17">
            <a:extLst>
              <a:ext uri="{FF2B5EF4-FFF2-40B4-BE49-F238E27FC236}">
                <a16:creationId xmlns:a16="http://schemas.microsoft.com/office/drawing/2014/main" id="{15438EFC-C9DD-EF4B-A60D-0EC859FA7138}"/>
              </a:ext>
            </a:extLst>
          </p:cNvPr>
          <p:cNvSpPr txBox="1">
            <a:spLocks/>
          </p:cNvSpPr>
          <p:nvPr/>
        </p:nvSpPr>
        <p:spPr>
          <a:xfrm>
            <a:off x="1389941" y="1746024"/>
            <a:ext cx="15516224" cy="115728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C99A2C"/>
              </a:buClr>
              <a:buSzPct val="100000"/>
            </a:pPr>
            <a:r>
              <a:rPr lang="en-US" sz="5000" dirty="0" smtClean="0">
                <a:solidFill>
                  <a:srgbClr val="C99A36"/>
                </a:solidFill>
              </a:rPr>
              <a:t>Lessons Learned and Insights</a:t>
            </a:r>
            <a:endParaRPr lang="en-US" dirty="0"/>
          </a:p>
        </p:txBody>
      </p:sp>
      <p:sp>
        <p:nvSpPr>
          <p:cNvPr id="8" name="Google Shape;125;p17">
            <a:extLst>
              <a:ext uri="{FF2B5EF4-FFF2-40B4-BE49-F238E27FC236}">
                <a16:creationId xmlns:a16="http://schemas.microsoft.com/office/drawing/2014/main" id="{616C0574-FF3F-3240-A507-ACBE631F0215}"/>
              </a:ext>
            </a:extLst>
          </p:cNvPr>
          <p:cNvSpPr txBox="1">
            <a:spLocks/>
          </p:cNvSpPr>
          <p:nvPr/>
        </p:nvSpPr>
        <p:spPr>
          <a:xfrm>
            <a:off x="1385888" y="3120559"/>
            <a:ext cx="14645295" cy="52747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spcAft>
                <a:spcPts val="600"/>
              </a:spcAft>
              <a:buClr>
                <a:srgbClr val="225E76"/>
              </a:buClr>
              <a:buSzPct val="100000"/>
              <a:buFont typeface="Arial" panose="020B0604020202020204" pitchFamily="34" charset="0"/>
              <a:buChar char="•"/>
            </a:pPr>
            <a:r>
              <a:rPr lang="en-US" sz="3600" dirty="0">
                <a:solidFill>
                  <a:srgbClr val="225E76"/>
                </a:solidFill>
              </a:rPr>
              <a:t>Resiliency </a:t>
            </a:r>
          </a:p>
          <a:p>
            <a:pPr marL="571500" indent="-571500">
              <a:spcAft>
                <a:spcPts val="600"/>
              </a:spcAft>
              <a:buClr>
                <a:srgbClr val="225E76"/>
              </a:buClr>
              <a:buSzPct val="100000"/>
              <a:buFont typeface="Arial" panose="020B0604020202020204" pitchFamily="34" charset="0"/>
              <a:buChar char="•"/>
            </a:pPr>
            <a:r>
              <a:rPr lang="en-US" sz="3600" dirty="0" smtClean="0">
                <a:solidFill>
                  <a:srgbClr val="225E76"/>
                </a:solidFill>
              </a:rPr>
              <a:t>Committee takes a long time to form and get going</a:t>
            </a:r>
          </a:p>
          <a:p>
            <a:pPr marL="571500" indent="-571500">
              <a:spcAft>
                <a:spcPts val="600"/>
              </a:spcAft>
              <a:buClr>
                <a:srgbClr val="225E76"/>
              </a:buClr>
              <a:buSzPct val="100000"/>
              <a:buFont typeface="Arial" panose="020B0604020202020204" pitchFamily="34" charset="0"/>
              <a:buChar char="•"/>
            </a:pPr>
            <a:r>
              <a:rPr lang="en-US" sz="3600" dirty="0" smtClean="0">
                <a:solidFill>
                  <a:srgbClr val="225E76"/>
                </a:solidFill>
              </a:rPr>
              <a:t>Balance committee with different perspectives</a:t>
            </a:r>
          </a:p>
          <a:p>
            <a:pPr marL="571500" indent="-571500">
              <a:spcAft>
                <a:spcPts val="600"/>
              </a:spcAft>
              <a:buClr>
                <a:srgbClr val="225E76"/>
              </a:buClr>
              <a:buSzPct val="100000"/>
              <a:buFont typeface="Arial" panose="020B0604020202020204" pitchFamily="34" charset="0"/>
              <a:buChar char="•"/>
            </a:pPr>
            <a:r>
              <a:rPr lang="en-US" sz="3600" dirty="0">
                <a:solidFill>
                  <a:srgbClr val="225E76"/>
                </a:solidFill>
              </a:rPr>
              <a:t>Consider a baseline understanding first</a:t>
            </a:r>
          </a:p>
          <a:p>
            <a:pPr marL="571500" indent="-571500">
              <a:spcAft>
                <a:spcPts val="600"/>
              </a:spcAft>
              <a:buClr>
                <a:srgbClr val="225E76"/>
              </a:buClr>
              <a:buSzPct val="100000"/>
              <a:buFont typeface="Arial" panose="020B0604020202020204" pitchFamily="34" charset="0"/>
              <a:buChar char="•"/>
            </a:pPr>
            <a:r>
              <a:rPr lang="en-US" sz="3600" dirty="0" smtClean="0">
                <a:solidFill>
                  <a:srgbClr val="225E76"/>
                </a:solidFill>
              </a:rPr>
              <a:t>Establishing a common understanding is </a:t>
            </a:r>
            <a:r>
              <a:rPr lang="en-US" sz="3600" smtClean="0">
                <a:solidFill>
                  <a:srgbClr val="225E76"/>
                </a:solidFill>
              </a:rPr>
              <a:t>a benefit</a:t>
            </a:r>
            <a:endParaRPr lang="en-US" sz="3600" dirty="0">
              <a:solidFill>
                <a:srgbClr val="225E76"/>
              </a:solidFill>
            </a:endParaRPr>
          </a:p>
          <a:p>
            <a:pPr marL="571500" indent="-571500">
              <a:spcAft>
                <a:spcPts val="600"/>
              </a:spcAft>
              <a:buClr>
                <a:srgbClr val="225E76"/>
              </a:buClr>
              <a:buSzPct val="100000"/>
              <a:buFont typeface="Arial" panose="020B0604020202020204" pitchFamily="34" charset="0"/>
              <a:buChar char="•"/>
            </a:pPr>
            <a:r>
              <a:rPr lang="en-US" sz="3600" dirty="0">
                <a:solidFill>
                  <a:srgbClr val="225E76"/>
                </a:solidFill>
              </a:rPr>
              <a:t>Technology is your friend</a:t>
            </a:r>
          </a:p>
          <a:p>
            <a:pPr marL="571500" indent="-571500">
              <a:spcAft>
                <a:spcPts val="600"/>
              </a:spcAft>
              <a:buClr>
                <a:srgbClr val="225E76"/>
              </a:buClr>
              <a:buSzPct val="100000"/>
              <a:buFont typeface="Arial" panose="020B0604020202020204" pitchFamily="34" charset="0"/>
              <a:buChar char="•"/>
            </a:pPr>
            <a:r>
              <a:rPr lang="en-US" sz="3600" dirty="0" smtClean="0">
                <a:solidFill>
                  <a:srgbClr val="225E76"/>
                </a:solidFill>
              </a:rPr>
              <a:t>Lunch </a:t>
            </a:r>
            <a:r>
              <a:rPr lang="en-US" sz="3600" dirty="0">
                <a:solidFill>
                  <a:srgbClr val="225E76"/>
                </a:solidFill>
              </a:rPr>
              <a:t>time works </a:t>
            </a:r>
            <a:r>
              <a:rPr lang="en-US" sz="3600" dirty="0" smtClean="0">
                <a:solidFill>
                  <a:srgbClr val="225E76"/>
                </a:solidFill>
              </a:rPr>
              <a:t>best for meetings</a:t>
            </a:r>
            <a:endParaRPr lang="en-US" sz="3600" dirty="0">
              <a:solidFill>
                <a:srgbClr val="225E76"/>
              </a:solidFill>
            </a:endParaRPr>
          </a:p>
        </p:txBody>
      </p:sp>
      <p:grpSp>
        <p:nvGrpSpPr>
          <p:cNvPr id="11" name="Group 6">
            <a:extLst>
              <a:ext uri="{FF2B5EF4-FFF2-40B4-BE49-F238E27FC236}">
                <a16:creationId xmlns:a16="http://schemas.microsoft.com/office/drawing/2014/main" id="{9390E037-D96D-E744-B013-45E456469872}"/>
              </a:ext>
            </a:extLst>
          </p:cNvPr>
          <p:cNvGrpSpPr/>
          <p:nvPr/>
        </p:nvGrpSpPr>
        <p:grpSpPr>
          <a:xfrm>
            <a:off x="8106" y="9258301"/>
            <a:ext cx="18279894" cy="1028699"/>
            <a:chOff x="0" y="0"/>
            <a:chExt cx="25963418" cy="2064327"/>
          </a:xfrm>
        </p:grpSpPr>
        <p:sp>
          <p:nvSpPr>
            <p:cNvPr id="12" name="AutoShape 7">
              <a:extLst>
                <a:ext uri="{FF2B5EF4-FFF2-40B4-BE49-F238E27FC236}">
                  <a16:creationId xmlns:a16="http://schemas.microsoft.com/office/drawing/2014/main" id="{73598545-2BED-7043-812D-0BB5A2B252F2}"/>
                </a:ext>
              </a:extLst>
            </p:cNvPr>
            <p:cNvSpPr/>
            <p:nvPr/>
          </p:nvSpPr>
          <p:spPr>
            <a:xfrm>
              <a:off x="0" y="0"/>
              <a:ext cx="25963418" cy="2064327"/>
            </a:xfrm>
            <a:prstGeom prst="rect">
              <a:avLst/>
            </a:prstGeom>
            <a:solidFill>
              <a:srgbClr val="233446"/>
            </a:solidFill>
          </p:spPr>
        </p:sp>
        <p:sp>
          <p:nvSpPr>
            <p:cNvPr id="13" name="TextBox 8">
              <a:extLst>
                <a:ext uri="{FF2B5EF4-FFF2-40B4-BE49-F238E27FC236}">
                  <a16:creationId xmlns:a16="http://schemas.microsoft.com/office/drawing/2014/main" id="{183B454F-1D23-2F4B-908F-4AB107714CE5}"/>
                </a:ext>
              </a:extLst>
            </p:cNvPr>
            <p:cNvSpPr txBox="1"/>
            <p:nvPr/>
          </p:nvSpPr>
          <p:spPr>
            <a:xfrm>
              <a:off x="13994288" y="955708"/>
              <a:ext cx="11561679" cy="514688"/>
            </a:xfrm>
            <a:prstGeom prst="rect">
              <a:avLst/>
            </a:prstGeom>
          </p:spPr>
          <p:txBody>
            <a:bodyPr wrap="square" lIns="0" tIns="0" rIns="0" bIns="0" rtlCol="0" anchor="t">
              <a:spAutoFit/>
            </a:bodyPr>
            <a:lstStyle/>
            <a:p>
              <a:pPr algn="r">
                <a:lnSpc>
                  <a:spcPts val="1959"/>
                </a:lnSpc>
              </a:pPr>
              <a:r>
                <a:rPr lang="en-US" spc="280" dirty="0">
                  <a:solidFill>
                    <a:srgbClr val="ECDCCF"/>
                  </a:solidFill>
                  <a:latin typeface="Montserrat Classic Bold"/>
                </a:rPr>
                <a:t>JCC Workgroup </a:t>
              </a:r>
              <a:r>
                <a:rPr lang="en-US" sz="1400" spc="280" dirty="0">
                  <a:solidFill>
                    <a:srgbClr val="ECDCCF"/>
                  </a:solidFill>
                  <a:latin typeface="Montserrat Classic Bold"/>
                </a:rPr>
                <a:t>Presentation | May 4, 2021</a:t>
              </a:r>
            </a:p>
          </p:txBody>
        </p:sp>
      </p:grpSp>
    </p:spTree>
    <p:extLst>
      <p:ext uri="{BB962C8B-B14F-4D97-AF65-F5344CB8AC3E}">
        <p14:creationId xmlns:p14="http://schemas.microsoft.com/office/powerpoint/2010/main" val="3203439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20"/>
          <p:cNvSpPr/>
          <p:nvPr/>
        </p:nvSpPr>
        <p:spPr>
          <a:xfrm>
            <a:off x="8106" y="9258301"/>
            <a:ext cx="18279894" cy="1028699"/>
          </a:xfrm>
          <a:prstGeom prst="rect">
            <a:avLst/>
          </a:prstGeom>
          <a:solidFill>
            <a:srgbClr val="233446"/>
          </a:solidFill>
          <a:ln>
            <a:noFill/>
          </a:ln>
        </p:spPr>
        <p:txBody>
          <a:bodyPr spcFirstLastPara="1" wrap="square" lIns="91425" tIns="91425" rIns="91425" bIns="91425" anchor="ctr" anchorCtr="0">
            <a:noAutofit/>
          </a:bodyPr>
          <a:lstStyle/>
          <a:p>
            <a:pPr algn="r">
              <a:lnSpc>
                <a:spcPts val="1959"/>
              </a:lnSpc>
            </a:pPr>
            <a:r>
              <a:rPr lang="en-US" spc="280" dirty="0">
                <a:solidFill>
                  <a:srgbClr val="ECDCCF"/>
                </a:solidFill>
                <a:latin typeface="Montserrat Classic Bold"/>
              </a:rPr>
              <a:t>JCC Workgroup Presentation | May 4, 2021</a:t>
            </a:r>
          </a:p>
        </p:txBody>
      </p:sp>
      <p:sp>
        <p:nvSpPr>
          <p:cNvPr id="147" name="Google Shape;147;p20"/>
          <p:cNvSpPr/>
          <p:nvPr/>
        </p:nvSpPr>
        <p:spPr>
          <a:xfrm>
            <a:off x="8106" y="7296"/>
            <a:ext cx="18279894" cy="945204"/>
          </a:xfrm>
          <a:prstGeom prst="rect">
            <a:avLst/>
          </a:prstGeom>
          <a:solidFill>
            <a:srgbClr val="FF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p:nvPr/>
        </p:nvSpPr>
        <p:spPr>
          <a:xfrm>
            <a:off x="1905000" y="114301"/>
            <a:ext cx="15621000" cy="842090"/>
          </a:xfrm>
          <a:prstGeom prst="rect">
            <a:avLst/>
          </a:prstGeom>
          <a:noFill/>
          <a:ln>
            <a:noFill/>
          </a:ln>
        </p:spPr>
        <p:txBody>
          <a:bodyPr spcFirstLastPara="1" wrap="square" lIns="0" tIns="0" rIns="0" bIns="0" anchor="t" anchorCtr="0">
            <a:spAutoFit/>
          </a:bodyPr>
          <a:lstStyle/>
          <a:p>
            <a:pPr marL="0" marR="0" lvl="0" indent="0" algn="ctr" rtl="0">
              <a:lnSpc>
                <a:spcPct val="113750"/>
              </a:lnSpc>
              <a:spcBef>
                <a:spcPts val="0"/>
              </a:spcBef>
              <a:spcAft>
                <a:spcPts val="0"/>
              </a:spcAft>
              <a:buNone/>
            </a:pPr>
            <a:r>
              <a:rPr lang="en-US" sz="4800" dirty="0">
                <a:solidFill>
                  <a:schemeClr val="lt1"/>
                </a:solidFill>
                <a:latin typeface="Open Sans"/>
                <a:ea typeface="Open Sans"/>
                <a:cs typeface="Open Sans"/>
                <a:sym typeface="Open Sans"/>
              </a:rPr>
              <a:t>Committee Overview </a:t>
            </a:r>
            <a:endParaRPr dirty="0">
              <a:latin typeface="Open Sans"/>
              <a:ea typeface="Open Sans"/>
              <a:cs typeface="Open Sans"/>
              <a:sym typeface="Open Sans"/>
            </a:endParaRPr>
          </a:p>
        </p:txBody>
      </p:sp>
      <p:sp>
        <p:nvSpPr>
          <p:cNvPr id="149" name="Google Shape;149;p20"/>
          <p:cNvSpPr/>
          <p:nvPr/>
        </p:nvSpPr>
        <p:spPr>
          <a:xfrm rot="5400000">
            <a:off x="3543300" y="5105401"/>
            <a:ext cx="10210800" cy="228600"/>
          </a:xfrm>
          <a:prstGeom prst="mathMinus">
            <a:avLst>
              <a:gd name="adj1" fmla="val 2352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20"/>
          <p:cNvSpPr txBox="1"/>
          <p:nvPr/>
        </p:nvSpPr>
        <p:spPr>
          <a:xfrm>
            <a:off x="457200" y="2001249"/>
            <a:ext cx="7154879" cy="2339102"/>
          </a:xfrm>
          <a:prstGeom prst="rect">
            <a:avLst/>
          </a:prstGeom>
          <a:noFill/>
          <a:ln>
            <a:noFill/>
          </a:ln>
        </p:spPr>
        <p:txBody>
          <a:bodyPr spcFirstLastPara="1" wrap="square" lIns="0" tIns="0" rIns="0" bIns="0" anchor="t" anchorCtr="0">
            <a:spAutoFit/>
          </a:bodyPr>
          <a:lstStyle/>
          <a:p>
            <a:pPr marL="342900" marR="0" lvl="0" indent="-203200" algn="l" rtl="0">
              <a:spcBef>
                <a:spcPts val="0"/>
              </a:spcBef>
              <a:spcAft>
                <a:spcPts val="0"/>
              </a:spcAft>
              <a:buClr>
                <a:schemeClr val="dk1"/>
              </a:buClr>
              <a:buSzPts val="2200"/>
              <a:buFont typeface="Courier New"/>
              <a:buNone/>
            </a:pPr>
            <a:endParaRPr sz="2200">
              <a:solidFill>
                <a:srgbClr val="0F243E"/>
              </a:solidFill>
              <a:latin typeface="Montserrat Light"/>
              <a:ea typeface="Montserrat Light"/>
              <a:cs typeface="Montserrat Light"/>
              <a:sym typeface="Montserrat Light"/>
            </a:endParaRPr>
          </a:p>
          <a:p>
            <a:pPr marL="342900" marR="0" lvl="0" indent="-114300" algn="l" rtl="0">
              <a:spcBef>
                <a:spcPts val="0"/>
              </a:spcBef>
              <a:spcAft>
                <a:spcPts val="0"/>
              </a:spcAft>
              <a:buClr>
                <a:schemeClr val="dk1"/>
              </a:buClr>
              <a:buSzPts val="3600"/>
              <a:buFont typeface="Courier New"/>
              <a:buNone/>
            </a:pPr>
            <a:endParaRPr sz="3600">
              <a:solidFill>
                <a:srgbClr val="0F243E"/>
              </a:solidFill>
              <a:latin typeface="Calibri"/>
              <a:ea typeface="Calibri"/>
              <a:cs typeface="Calibri"/>
              <a:sym typeface="Calibri"/>
            </a:endParaRPr>
          </a:p>
          <a:p>
            <a:pPr marL="342900" marR="0" lvl="0" indent="-114300" algn="l" rtl="0">
              <a:spcBef>
                <a:spcPts val="0"/>
              </a:spcBef>
              <a:spcAft>
                <a:spcPts val="0"/>
              </a:spcAft>
              <a:buClr>
                <a:schemeClr val="dk1"/>
              </a:buClr>
              <a:buSzPts val="3600"/>
              <a:buFont typeface="Courier New"/>
              <a:buNone/>
            </a:pPr>
            <a:endParaRPr sz="3600">
              <a:solidFill>
                <a:srgbClr val="0F243E"/>
              </a:solidFill>
              <a:latin typeface="Calibri"/>
              <a:ea typeface="Calibri"/>
              <a:cs typeface="Calibri"/>
              <a:sym typeface="Calibri"/>
            </a:endParaRPr>
          </a:p>
          <a:p>
            <a:pPr marL="342900" marR="0" lvl="0" indent="-114300" algn="l" rtl="0">
              <a:spcBef>
                <a:spcPts val="0"/>
              </a:spcBef>
              <a:spcAft>
                <a:spcPts val="0"/>
              </a:spcAft>
              <a:buClr>
                <a:schemeClr val="dk1"/>
              </a:buClr>
              <a:buSzPts val="3600"/>
              <a:buFont typeface="Courier New"/>
              <a:buNone/>
            </a:pPr>
            <a:endParaRPr sz="3600">
              <a:solidFill>
                <a:srgbClr val="0F243E"/>
              </a:solidFill>
              <a:latin typeface="Calibri"/>
              <a:ea typeface="Calibri"/>
              <a:cs typeface="Calibri"/>
              <a:sym typeface="Calibri"/>
            </a:endParaRPr>
          </a:p>
          <a:p>
            <a:pPr marL="342900" marR="0" lvl="0" indent="-203200" algn="l" rtl="0">
              <a:spcBef>
                <a:spcPts val="0"/>
              </a:spcBef>
              <a:spcAft>
                <a:spcPts val="0"/>
              </a:spcAft>
              <a:buClr>
                <a:schemeClr val="dk1"/>
              </a:buClr>
              <a:buSzPts val="2200"/>
              <a:buFont typeface="Courier New"/>
              <a:buNone/>
            </a:pPr>
            <a:endParaRPr sz="2200">
              <a:solidFill>
                <a:srgbClr val="0F243E"/>
              </a:solidFill>
              <a:latin typeface="Montserrat Light"/>
              <a:ea typeface="Montserrat Light"/>
              <a:cs typeface="Montserrat Light"/>
              <a:sym typeface="Montserrat Light"/>
            </a:endParaRPr>
          </a:p>
        </p:txBody>
      </p:sp>
      <p:pic>
        <p:nvPicPr>
          <p:cNvPr id="151" name="Google Shape;151;p20"/>
          <p:cNvPicPr preferRelativeResize="0"/>
          <p:nvPr/>
        </p:nvPicPr>
        <p:blipFill rotWithShape="1">
          <a:blip r:embed="rId3">
            <a:alphaModFix/>
          </a:blip>
          <a:srcRect/>
          <a:stretch/>
        </p:blipFill>
        <p:spPr>
          <a:xfrm>
            <a:off x="4461752" y="1190625"/>
            <a:ext cx="9372601" cy="758488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9" name="Google Shape;159;p21"/>
          <p:cNvSpPr/>
          <p:nvPr/>
        </p:nvSpPr>
        <p:spPr>
          <a:xfrm>
            <a:off x="0" y="3924300"/>
            <a:ext cx="18287999" cy="6362700"/>
          </a:xfrm>
          <a:prstGeom prst="rect">
            <a:avLst/>
          </a:prstGeom>
          <a:solidFill>
            <a:srgbClr val="2334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1"/>
          <p:cNvSpPr txBox="1"/>
          <p:nvPr/>
        </p:nvSpPr>
        <p:spPr>
          <a:xfrm>
            <a:off x="3962400" y="1526989"/>
            <a:ext cx="11049000" cy="168046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4200" dirty="0">
                <a:solidFill>
                  <a:srgbClr val="233446"/>
                </a:solidFill>
                <a:latin typeface="Arial"/>
                <a:ea typeface="Arial"/>
                <a:cs typeface="Arial"/>
                <a:sym typeface="Arial"/>
              </a:rPr>
              <a:t>	</a:t>
            </a:r>
            <a:r>
              <a:rPr lang="en-US" sz="4200" dirty="0">
                <a:solidFill>
                  <a:srgbClr val="233446"/>
                </a:solidFill>
              </a:rPr>
              <a:t> </a:t>
            </a:r>
            <a:r>
              <a:rPr lang="en-US" sz="4200" b="1" dirty="0">
                <a:solidFill>
                  <a:srgbClr val="233446"/>
                </a:solidFill>
                <a:latin typeface="Arial"/>
                <a:ea typeface="Arial"/>
                <a:cs typeface="Arial"/>
                <a:sym typeface="Arial"/>
              </a:rPr>
              <a:t>SUPERIOR COURT OF CALIFORNIA, </a:t>
            </a:r>
            <a:r>
              <a:rPr lang="en-US" sz="4200" b="1" dirty="0">
                <a:solidFill>
                  <a:srgbClr val="FFC000"/>
                </a:solidFill>
                <a:latin typeface="Arial"/>
                <a:ea typeface="Arial"/>
                <a:cs typeface="Arial"/>
                <a:sym typeface="Arial"/>
              </a:rPr>
              <a:t>COUNTY OF SAN BERNARDINO</a:t>
            </a:r>
            <a:endParaRPr b="1" dirty="0"/>
          </a:p>
        </p:txBody>
      </p:sp>
      <p:pic>
        <p:nvPicPr>
          <p:cNvPr id="162" name="Google Shape;162;p21"/>
          <p:cNvPicPr preferRelativeResize="0"/>
          <p:nvPr/>
        </p:nvPicPr>
        <p:blipFill rotWithShape="1">
          <a:blip r:embed="rId3">
            <a:alphaModFix/>
          </a:blip>
          <a:srcRect/>
          <a:stretch/>
        </p:blipFill>
        <p:spPr>
          <a:xfrm>
            <a:off x="2942492" y="995639"/>
            <a:ext cx="1952237" cy="1952237"/>
          </a:xfrm>
          <a:prstGeom prst="rect">
            <a:avLst/>
          </a:prstGeom>
          <a:noFill/>
          <a:ln>
            <a:noFill/>
          </a:ln>
        </p:spPr>
      </p:pic>
      <p:sp>
        <p:nvSpPr>
          <p:cNvPr id="6" name="Google Shape;138;p19">
            <a:extLst>
              <a:ext uri="{FF2B5EF4-FFF2-40B4-BE49-F238E27FC236}">
                <a16:creationId xmlns:a16="http://schemas.microsoft.com/office/drawing/2014/main" id="{CE02504C-DAD4-ED4C-9BDD-C1550546BC1C}"/>
              </a:ext>
            </a:extLst>
          </p:cNvPr>
          <p:cNvSpPr txBox="1">
            <a:spLocks/>
          </p:cNvSpPr>
          <p:nvPr/>
        </p:nvSpPr>
        <p:spPr>
          <a:xfrm>
            <a:off x="0" y="5948362"/>
            <a:ext cx="18287999" cy="115728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C99A2C"/>
              </a:buClr>
              <a:buSzPts val="7200"/>
            </a:pPr>
            <a:r>
              <a:rPr lang="en-US" sz="7200" dirty="0">
                <a:solidFill>
                  <a:srgbClr val="C99A36"/>
                </a:solidFill>
              </a:rPr>
              <a:t>Thank you!</a:t>
            </a:r>
          </a:p>
          <a:p>
            <a:pPr algn="ctr">
              <a:spcBef>
                <a:spcPts val="1440"/>
              </a:spcBef>
              <a:buClr>
                <a:srgbClr val="C99A2C"/>
              </a:buClr>
              <a:buSzPts val="7200"/>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9">
            <a:extLst>
              <a:ext uri="{FF2B5EF4-FFF2-40B4-BE49-F238E27FC236}">
                <a16:creationId xmlns:a16="http://schemas.microsoft.com/office/drawing/2014/main" id="{391AE92D-CB78-974C-BD65-0C484D8E8AFF}"/>
              </a:ext>
            </a:extLst>
          </p:cNvPr>
          <p:cNvSpPr/>
          <p:nvPr/>
        </p:nvSpPr>
        <p:spPr>
          <a:xfrm>
            <a:off x="8106" y="-62157"/>
            <a:ext cx="18279894" cy="945204"/>
          </a:xfrm>
          <a:prstGeom prst="rect">
            <a:avLst/>
          </a:prstGeom>
          <a:solidFill>
            <a:srgbClr val="FFBD59"/>
          </a:solidFill>
        </p:spPr>
      </p:sp>
      <p:sp>
        <p:nvSpPr>
          <p:cNvPr id="4" name="TextBox 5">
            <a:extLst>
              <a:ext uri="{FF2B5EF4-FFF2-40B4-BE49-F238E27FC236}">
                <a16:creationId xmlns:a16="http://schemas.microsoft.com/office/drawing/2014/main" id="{49183ACC-2E03-D345-984F-2A08D40B60E9}"/>
              </a:ext>
            </a:extLst>
          </p:cNvPr>
          <p:cNvSpPr txBox="1"/>
          <p:nvPr/>
        </p:nvSpPr>
        <p:spPr>
          <a:xfrm>
            <a:off x="762000" y="114301"/>
            <a:ext cx="16992600" cy="705321"/>
          </a:xfrm>
          <a:prstGeom prst="rect">
            <a:avLst/>
          </a:prstGeom>
        </p:spPr>
        <p:txBody>
          <a:bodyPr wrap="square" lIns="0" tIns="0" rIns="0" bIns="0" rtlCol="0" anchor="t">
            <a:spAutoFit/>
          </a:bodyPr>
          <a:lstStyle/>
          <a:p>
            <a:pPr algn="ctr">
              <a:lnSpc>
                <a:spcPts val="5460"/>
              </a:lnSpc>
            </a:pPr>
            <a:r>
              <a:rPr lang="en-US" sz="4800" spc="126" dirty="0">
                <a:solidFill>
                  <a:schemeClr val="bg1"/>
                </a:solidFill>
                <a:latin typeface="Kollektif Bold"/>
              </a:rPr>
              <a:t>Committee Overview</a:t>
            </a:r>
          </a:p>
        </p:txBody>
      </p:sp>
      <p:grpSp>
        <p:nvGrpSpPr>
          <p:cNvPr id="11" name="Group 6">
            <a:extLst>
              <a:ext uri="{FF2B5EF4-FFF2-40B4-BE49-F238E27FC236}">
                <a16:creationId xmlns:a16="http://schemas.microsoft.com/office/drawing/2014/main" id="{9390E037-D96D-E744-B013-45E456469872}"/>
              </a:ext>
            </a:extLst>
          </p:cNvPr>
          <p:cNvGrpSpPr/>
          <p:nvPr/>
        </p:nvGrpSpPr>
        <p:grpSpPr>
          <a:xfrm>
            <a:off x="8106" y="9258301"/>
            <a:ext cx="18279894" cy="1028699"/>
            <a:chOff x="0" y="0"/>
            <a:chExt cx="25963418" cy="2064327"/>
          </a:xfrm>
        </p:grpSpPr>
        <p:sp>
          <p:nvSpPr>
            <p:cNvPr id="12" name="AutoShape 7">
              <a:extLst>
                <a:ext uri="{FF2B5EF4-FFF2-40B4-BE49-F238E27FC236}">
                  <a16:creationId xmlns:a16="http://schemas.microsoft.com/office/drawing/2014/main" id="{73598545-2BED-7043-812D-0BB5A2B252F2}"/>
                </a:ext>
              </a:extLst>
            </p:cNvPr>
            <p:cNvSpPr/>
            <p:nvPr/>
          </p:nvSpPr>
          <p:spPr>
            <a:xfrm>
              <a:off x="0" y="0"/>
              <a:ext cx="25963418" cy="2064327"/>
            </a:xfrm>
            <a:prstGeom prst="rect">
              <a:avLst/>
            </a:prstGeom>
            <a:solidFill>
              <a:srgbClr val="233446"/>
            </a:solidFill>
          </p:spPr>
        </p:sp>
        <p:sp>
          <p:nvSpPr>
            <p:cNvPr id="13" name="TextBox 8">
              <a:extLst>
                <a:ext uri="{FF2B5EF4-FFF2-40B4-BE49-F238E27FC236}">
                  <a16:creationId xmlns:a16="http://schemas.microsoft.com/office/drawing/2014/main" id="{183B454F-1D23-2F4B-908F-4AB107714CE5}"/>
                </a:ext>
              </a:extLst>
            </p:cNvPr>
            <p:cNvSpPr txBox="1"/>
            <p:nvPr/>
          </p:nvSpPr>
          <p:spPr>
            <a:xfrm>
              <a:off x="13994288" y="955708"/>
              <a:ext cx="11561679" cy="514688"/>
            </a:xfrm>
            <a:prstGeom prst="rect">
              <a:avLst/>
            </a:prstGeom>
          </p:spPr>
          <p:txBody>
            <a:bodyPr wrap="square" lIns="0" tIns="0" rIns="0" bIns="0" rtlCol="0" anchor="t">
              <a:spAutoFit/>
            </a:bodyPr>
            <a:lstStyle/>
            <a:p>
              <a:pPr algn="r">
                <a:lnSpc>
                  <a:spcPts val="1959"/>
                </a:lnSpc>
              </a:pPr>
              <a:r>
                <a:rPr lang="en-US" spc="280" dirty="0">
                  <a:solidFill>
                    <a:srgbClr val="ECDCCF"/>
                  </a:solidFill>
                  <a:latin typeface="Montserrat Classic Bold"/>
                </a:rPr>
                <a:t>JCC Workgroup </a:t>
              </a:r>
              <a:r>
                <a:rPr lang="en-US" sz="1400" spc="280" dirty="0">
                  <a:solidFill>
                    <a:srgbClr val="ECDCCF"/>
                  </a:solidFill>
                  <a:latin typeface="Montserrat Classic Bold"/>
                </a:rPr>
                <a:t>Presentation | May 4, 2021</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849" y="1370881"/>
            <a:ext cx="4572000" cy="5201920"/>
          </a:xfrm>
          <a:prstGeom prst="rect">
            <a:avLst/>
          </a:prstGeom>
        </p:spPr>
      </p:pic>
      <p:pic>
        <p:nvPicPr>
          <p:cNvPr id="6" name="Picture 5"/>
          <p:cNvPicPr>
            <a:picLocks noChangeAspect="1"/>
          </p:cNvPicPr>
          <p:nvPr/>
        </p:nvPicPr>
        <p:blipFill rotWithShape="1">
          <a:blip r:embed="rId3"/>
          <a:srcRect l="13962" t="14771" r="1937" b="14757"/>
          <a:stretch/>
        </p:blipFill>
        <p:spPr>
          <a:xfrm>
            <a:off x="7189387" y="1376785"/>
            <a:ext cx="4782317" cy="5190112"/>
          </a:xfrm>
          <a:prstGeom prst="rect">
            <a:avLst/>
          </a:prstGeom>
        </p:spPr>
      </p:pic>
      <p:pic>
        <p:nvPicPr>
          <p:cNvPr id="9" name="Picture 8"/>
          <p:cNvPicPr>
            <a:picLocks noChangeAspect="1"/>
          </p:cNvPicPr>
          <p:nvPr/>
        </p:nvPicPr>
        <p:blipFill>
          <a:blip r:embed="rId4"/>
          <a:stretch>
            <a:fillRect/>
          </a:stretch>
        </p:blipFill>
        <p:spPr>
          <a:xfrm>
            <a:off x="12982243" y="1359298"/>
            <a:ext cx="4177348" cy="5225087"/>
          </a:xfrm>
          <a:prstGeom prst="rect">
            <a:avLst/>
          </a:prstGeom>
        </p:spPr>
      </p:pic>
      <p:sp>
        <p:nvSpPr>
          <p:cNvPr id="5" name="TextBox 4"/>
          <p:cNvSpPr txBox="1"/>
          <p:nvPr/>
        </p:nvSpPr>
        <p:spPr>
          <a:xfrm>
            <a:off x="1606849" y="6927742"/>
            <a:ext cx="4572000" cy="646331"/>
          </a:xfrm>
          <a:prstGeom prst="rect">
            <a:avLst/>
          </a:prstGeom>
          <a:noFill/>
        </p:spPr>
        <p:txBody>
          <a:bodyPr wrap="square" rtlCol="0">
            <a:spAutoFit/>
          </a:bodyPr>
          <a:lstStyle/>
          <a:p>
            <a:pPr algn="ctr"/>
            <a:r>
              <a:rPr lang="en-US" sz="1800" b="1" dirty="0" smtClean="0">
                <a:solidFill>
                  <a:schemeClr val="bg2"/>
                </a:solidFill>
              </a:rPr>
              <a:t>Presiding Judge Michael A. Sachs</a:t>
            </a:r>
          </a:p>
          <a:p>
            <a:pPr algn="ctr"/>
            <a:r>
              <a:rPr lang="en-US" sz="1800" b="1" dirty="0" smtClean="0">
                <a:solidFill>
                  <a:schemeClr val="bg2"/>
                </a:solidFill>
              </a:rPr>
              <a:t>Judicial Sponsor</a:t>
            </a:r>
            <a:endParaRPr lang="en-US" b="1" dirty="0">
              <a:solidFill>
                <a:schemeClr val="bg2"/>
              </a:solidFill>
            </a:endParaRPr>
          </a:p>
        </p:txBody>
      </p:sp>
      <p:sp>
        <p:nvSpPr>
          <p:cNvPr id="14" name="TextBox 13"/>
          <p:cNvSpPr txBox="1"/>
          <p:nvPr/>
        </p:nvSpPr>
        <p:spPr>
          <a:xfrm>
            <a:off x="7189387" y="6947968"/>
            <a:ext cx="4572000" cy="646331"/>
          </a:xfrm>
          <a:prstGeom prst="rect">
            <a:avLst/>
          </a:prstGeom>
          <a:noFill/>
        </p:spPr>
        <p:txBody>
          <a:bodyPr wrap="square" rtlCol="0">
            <a:spAutoFit/>
          </a:bodyPr>
          <a:lstStyle/>
          <a:p>
            <a:pPr algn="ctr"/>
            <a:r>
              <a:rPr lang="en-US" sz="1800" b="1" dirty="0" smtClean="0">
                <a:solidFill>
                  <a:schemeClr val="bg2"/>
                </a:solidFill>
              </a:rPr>
              <a:t>Judge John P. Pacheco</a:t>
            </a:r>
          </a:p>
          <a:p>
            <a:pPr algn="ctr"/>
            <a:r>
              <a:rPr lang="en-US" sz="1800" b="1" dirty="0" smtClean="0">
                <a:solidFill>
                  <a:schemeClr val="bg2"/>
                </a:solidFill>
              </a:rPr>
              <a:t>Co-Chair Elimination of Bias Committee</a:t>
            </a:r>
            <a:endParaRPr lang="en-US" sz="1800" b="1" dirty="0">
              <a:solidFill>
                <a:schemeClr val="bg2"/>
              </a:solidFill>
            </a:endParaRPr>
          </a:p>
        </p:txBody>
      </p:sp>
      <p:sp>
        <p:nvSpPr>
          <p:cNvPr id="15" name="TextBox 14"/>
          <p:cNvSpPr txBox="1"/>
          <p:nvPr/>
        </p:nvSpPr>
        <p:spPr>
          <a:xfrm>
            <a:off x="12982243" y="6947968"/>
            <a:ext cx="4572000" cy="646331"/>
          </a:xfrm>
          <a:prstGeom prst="rect">
            <a:avLst/>
          </a:prstGeom>
          <a:noFill/>
        </p:spPr>
        <p:txBody>
          <a:bodyPr wrap="square" rtlCol="0">
            <a:spAutoFit/>
          </a:bodyPr>
          <a:lstStyle/>
          <a:p>
            <a:pPr algn="ctr"/>
            <a:r>
              <a:rPr lang="en-US" sz="1800" b="1" dirty="0" smtClean="0">
                <a:solidFill>
                  <a:schemeClr val="bg2"/>
                </a:solidFill>
              </a:rPr>
              <a:t>Judge Khymberli S. Apaloo</a:t>
            </a:r>
          </a:p>
          <a:p>
            <a:pPr algn="ctr"/>
            <a:r>
              <a:rPr lang="en-US" sz="1800" b="1" dirty="0" smtClean="0">
                <a:solidFill>
                  <a:schemeClr val="bg2"/>
                </a:solidFill>
              </a:rPr>
              <a:t>Co-Chair Elimination of Bias Committee</a:t>
            </a:r>
            <a:endParaRPr lang="en-US" b="1" dirty="0">
              <a:solidFill>
                <a:schemeClr val="bg2"/>
              </a:solidFill>
            </a:endParaRPr>
          </a:p>
        </p:txBody>
      </p:sp>
    </p:spTree>
    <p:extLst>
      <p:ext uri="{BB962C8B-B14F-4D97-AF65-F5344CB8AC3E}">
        <p14:creationId xmlns:p14="http://schemas.microsoft.com/office/powerpoint/2010/main" val="4241790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9">
            <a:extLst>
              <a:ext uri="{FF2B5EF4-FFF2-40B4-BE49-F238E27FC236}">
                <a16:creationId xmlns:a16="http://schemas.microsoft.com/office/drawing/2014/main" id="{391AE92D-CB78-974C-BD65-0C484D8E8AFF}"/>
              </a:ext>
            </a:extLst>
          </p:cNvPr>
          <p:cNvSpPr/>
          <p:nvPr/>
        </p:nvSpPr>
        <p:spPr>
          <a:xfrm>
            <a:off x="8106" y="-62157"/>
            <a:ext cx="18279894" cy="945204"/>
          </a:xfrm>
          <a:prstGeom prst="rect">
            <a:avLst/>
          </a:prstGeom>
          <a:solidFill>
            <a:srgbClr val="FFBD59"/>
          </a:solidFill>
        </p:spPr>
      </p:sp>
      <p:sp>
        <p:nvSpPr>
          <p:cNvPr id="4" name="TextBox 5">
            <a:extLst>
              <a:ext uri="{FF2B5EF4-FFF2-40B4-BE49-F238E27FC236}">
                <a16:creationId xmlns:a16="http://schemas.microsoft.com/office/drawing/2014/main" id="{49183ACC-2E03-D345-984F-2A08D40B60E9}"/>
              </a:ext>
            </a:extLst>
          </p:cNvPr>
          <p:cNvSpPr txBox="1"/>
          <p:nvPr/>
        </p:nvSpPr>
        <p:spPr>
          <a:xfrm>
            <a:off x="762000" y="114301"/>
            <a:ext cx="16992600" cy="705321"/>
          </a:xfrm>
          <a:prstGeom prst="rect">
            <a:avLst/>
          </a:prstGeom>
        </p:spPr>
        <p:txBody>
          <a:bodyPr wrap="square" lIns="0" tIns="0" rIns="0" bIns="0" rtlCol="0" anchor="t">
            <a:spAutoFit/>
          </a:bodyPr>
          <a:lstStyle/>
          <a:p>
            <a:pPr algn="ctr">
              <a:lnSpc>
                <a:spcPts val="5460"/>
              </a:lnSpc>
            </a:pPr>
            <a:r>
              <a:rPr lang="en-US" sz="4800" spc="126" dirty="0">
                <a:solidFill>
                  <a:schemeClr val="bg1"/>
                </a:solidFill>
                <a:latin typeface="Kollektif Bold"/>
              </a:rPr>
              <a:t>Committee Overview</a:t>
            </a:r>
          </a:p>
        </p:txBody>
      </p:sp>
      <p:sp>
        <p:nvSpPr>
          <p:cNvPr id="7" name="Google Shape;124;p17">
            <a:extLst>
              <a:ext uri="{FF2B5EF4-FFF2-40B4-BE49-F238E27FC236}">
                <a16:creationId xmlns:a16="http://schemas.microsoft.com/office/drawing/2014/main" id="{15438EFC-C9DD-EF4B-A60D-0EC859FA7138}"/>
              </a:ext>
            </a:extLst>
          </p:cNvPr>
          <p:cNvSpPr txBox="1">
            <a:spLocks/>
          </p:cNvSpPr>
          <p:nvPr/>
        </p:nvSpPr>
        <p:spPr>
          <a:xfrm>
            <a:off x="1389941" y="1746024"/>
            <a:ext cx="15516224" cy="115728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C99A2C"/>
              </a:buClr>
              <a:buSzPct val="100000"/>
            </a:pPr>
            <a:r>
              <a:rPr lang="en-US" sz="5000" dirty="0" smtClean="0">
                <a:solidFill>
                  <a:srgbClr val="C99A36"/>
                </a:solidFill>
              </a:rPr>
              <a:t>Why Form a Local </a:t>
            </a:r>
            <a:r>
              <a:rPr lang="en-US" sz="5000" dirty="0">
                <a:solidFill>
                  <a:srgbClr val="C99A36"/>
                </a:solidFill>
              </a:rPr>
              <a:t>Committee</a:t>
            </a:r>
            <a:r>
              <a:rPr lang="en-US" sz="5000" dirty="0" smtClean="0">
                <a:solidFill>
                  <a:srgbClr val="C99A36"/>
                </a:solidFill>
              </a:rPr>
              <a:t>?</a:t>
            </a:r>
          </a:p>
          <a:p>
            <a:pPr>
              <a:buClr>
                <a:srgbClr val="C99A2C"/>
              </a:buClr>
              <a:buSzPct val="100000"/>
            </a:pPr>
            <a:endParaRPr lang="en-US" sz="5000" dirty="0">
              <a:solidFill>
                <a:srgbClr val="C99A36"/>
              </a:solidFill>
            </a:endParaRPr>
          </a:p>
          <a:p>
            <a:pPr>
              <a:buClr>
                <a:srgbClr val="C99A2C"/>
              </a:buClr>
              <a:buSzPct val="100000"/>
            </a:pPr>
            <a:endParaRPr lang="en-US" sz="5000" dirty="0">
              <a:solidFill>
                <a:srgbClr val="C99A36"/>
              </a:solidFill>
            </a:endParaRPr>
          </a:p>
          <a:p>
            <a:pPr>
              <a:spcBef>
                <a:spcPts val="1008"/>
              </a:spcBef>
              <a:buClr>
                <a:srgbClr val="C99A2C"/>
              </a:buClr>
              <a:buSzPct val="100000"/>
            </a:pPr>
            <a:endParaRPr lang="en-US" dirty="0"/>
          </a:p>
        </p:txBody>
      </p:sp>
      <p:sp>
        <p:nvSpPr>
          <p:cNvPr id="8" name="Google Shape;125;p17">
            <a:extLst>
              <a:ext uri="{FF2B5EF4-FFF2-40B4-BE49-F238E27FC236}">
                <a16:creationId xmlns:a16="http://schemas.microsoft.com/office/drawing/2014/main" id="{616C0574-FF3F-3240-A507-ACBE631F0215}"/>
              </a:ext>
            </a:extLst>
          </p:cNvPr>
          <p:cNvSpPr txBox="1">
            <a:spLocks/>
          </p:cNvSpPr>
          <p:nvPr/>
        </p:nvSpPr>
        <p:spPr>
          <a:xfrm>
            <a:off x="1385888" y="3120559"/>
            <a:ext cx="14645295" cy="52747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buClr>
                <a:srgbClr val="225E76"/>
              </a:buClr>
              <a:buSzPct val="100000"/>
              <a:buFont typeface="Arial" panose="020B0604020202020204" pitchFamily="34" charset="0"/>
              <a:buChar char="•"/>
            </a:pPr>
            <a:endParaRPr lang="en-US" sz="3600" dirty="0">
              <a:solidFill>
                <a:srgbClr val="225E76"/>
              </a:solidFill>
            </a:endParaRPr>
          </a:p>
        </p:txBody>
      </p:sp>
      <p:grpSp>
        <p:nvGrpSpPr>
          <p:cNvPr id="11" name="Group 6">
            <a:extLst>
              <a:ext uri="{FF2B5EF4-FFF2-40B4-BE49-F238E27FC236}">
                <a16:creationId xmlns:a16="http://schemas.microsoft.com/office/drawing/2014/main" id="{9390E037-D96D-E744-B013-45E456469872}"/>
              </a:ext>
            </a:extLst>
          </p:cNvPr>
          <p:cNvGrpSpPr/>
          <p:nvPr/>
        </p:nvGrpSpPr>
        <p:grpSpPr>
          <a:xfrm>
            <a:off x="8106" y="9258301"/>
            <a:ext cx="18279894" cy="1028699"/>
            <a:chOff x="0" y="0"/>
            <a:chExt cx="25963418" cy="2064327"/>
          </a:xfrm>
        </p:grpSpPr>
        <p:sp>
          <p:nvSpPr>
            <p:cNvPr id="12" name="AutoShape 7">
              <a:extLst>
                <a:ext uri="{FF2B5EF4-FFF2-40B4-BE49-F238E27FC236}">
                  <a16:creationId xmlns:a16="http://schemas.microsoft.com/office/drawing/2014/main" id="{73598545-2BED-7043-812D-0BB5A2B252F2}"/>
                </a:ext>
              </a:extLst>
            </p:cNvPr>
            <p:cNvSpPr/>
            <p:nvPr/>
          </p:nvSpPr>
          <p:spPr>
            <a:xfrm>
              <a:off x="0" y="0"/>
              <a:ext cx="25963418" cy="2064327"/>
            </a:xfrm>
            <a:prstGeom prst="rect">
              <a:avLst/>
            </a:prstGeom>
            <a:solidFill>
              <a:srgbClr val="233446"/>
            </a:solidFill>
          </p:spPr>
        </p:sp>
        <p:sp>
          <p:nvSpPr>
            <p:cNvPr id="13" name="TextBox 8">
              <a:extLst>
                <a:ext uri="{FF2B5EF4-FFF2-40B4-BE49-F238E27FC236}">
                  <a16:creationId xmlns:a16="http://schemas.microsoft.com/office/drawing/2014/main" id="{183B454F-1D23-2F4B-908F-4AB107714CE5}"/>
                </a:ext>
              </a:extLst>
            </p:cNvPr>
            <p:cNvSpPr txBox="1"/>
            <p:nvPr/>
          </p:nvSpPr>
          <p:spPr>
            <a:xfrm>
              <a:off x="13994288" y="955708"/>
              <a:ext cx="11561679" cy="514688"/>
            </a:xfrm>
            <a:prstGeom prst="rect">
              <a:avLst/>
            </a:prstGeom>
          </p:spPr>
          <p:txBody>
            <a:bodyPr wrap="square" lIns="0" tIns="0" rIns="0" bIns="0" rtlCol="0" anchor="t">
              <a:spAutoFit/>
            </a:bodyPr>
            <a:lstStyle/>
            <a:p>
              <a:pPr algn="r">
                <a:lnSpc>
                  <a:spcPts val="1959"/>
                </a:lnSpc>
              </a:pPr>
              <a:r>
                <a:rPr lang="en-US" spc="280" dirty="0">
                  <a:solidFill>
                    <a:srgbClr val="ECDCCF"/>
                  </a:solidFill>
                  <a:latin typeface="Montserrat Classic Bold"/>
                </a:rPr>
                <a:t>JCC Workgroup </a:t>
              </a:r>
              <a:r>
                <a:rPr lang="en-US" sz="1400" spc="280" dirty="0">
                  <a:solidFill>
                    <a:srgbClr val="ECDCCF"/>
                  </a:solidFill>
                  <a:latin typeface="Montserrat Classic Bold"/>
                </a:rPr>
                <a:t>Presentation | May 4, 2021</a:t>
              </a:r>
            </a:p>
          </p:txBody>
        </p:sp>
      </p:grpSp>
      <p:sp>
        <p:nvSpPr>
          <p:cNvPr id="9" name="Google Shape;125;p17">
            <a:extLst>
              <a:ext uri="{FF2B5EF4-FFF2-40B4-BE49-F238E27FC236}">
                <a16:creationId xmlns:a16="http://schemas.microsoft.com/office/drawing/2014/main" id="{616C0574-FF3F-3240-A507-ACBE631F0215}"/>
              </a:ext>
            </a:extLst>
          </p:cNvPr>
          <p:cNvSpPr txBox="1">
            <a:spLocks/>
          </p:cNvSpPr>
          <p:nvPr/>
        </p:nvSpPr>
        <p:spPr>
          <a:xfrm>
            <a:off x="1538288" y="3272959"/>
            <a:ext cx="14645295" cy="52747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spcBef>
                <a:spcPts val="600"/>
              </a:spcBef>
              <a:buClr>
                <a:srgbClr val="225E76"/>
              </a:buClr>
              <a:buSzPct val="100000"/>
              <a:buFont typeface="Arial" panose="020B0604020202020204" pitchFamily="34" charset="0"/>
              <a:buChar char="•"/>
            </a:pPr>
            <a:r>
              <a:rPr lang="en-US" sz="3600" dirty="0" smtClean="0">
                <a:solidFill>
                  <a:srgbClr val="225E76"/>
                </a:solidFill>
              </a:rPr>
              <a:t>Pursuant to Judicial Administrative Standard 10.20(b)</a:t>
            </a:r>
          </a:p>
          <a:p>
            <a:pPr marL="571500" indent="-571500">
              <a:spcBef>
                <a:spcPts val="600"/>
              </a:spcBef>
              <a:buClr>
                <a:srgbClr val="225E76"/>
              </a:buClr>
              <a:buSzPct val="100000"/>
              <a:buFont typeface="Arial" panose="020B0604020202020204" pitchFamily="34" charset="0"/>
              <a:buChar char="•"/>
            </a:pPr>
            <a:r>
              <a:rPr lang="en-US" sz="3600" dirty="0" smtClean="0">
                <a:solidFill>
                  <a:srgbClr val="225E76"/>
                </a:solidFill>
              </a:rPr>
              <a:t>As part of the international response to the death of George Floyd</a:t>
            </a:r>
          </a:p>
          <a:p>
            <a:pPr marL="571500" lvl="2" indent="-571500">
              <a:spcBef>
                <a:spcPts val="600"/>
              </a:spcBef>
              <a:buClr>
                <a:srgbClr val="225E76"/>
              </a:buClr>
              <a:buSzPct val="100000"/>
              <a:buFont typeface="Arial" panose="020B0604020202020204" pitchFamily="34" charset="0"/>
              <a:buChar char="•"/>
            </a:pPr>
            <a:r>
              <a:rPr lang="en-US" sz="3600" dirty="0">
                <a:solidFill>
                  <a:srgbClr val="225E76"/>
                </a:solidFill>
              </a:rPr>
              <a:t>Approached by Judge Apaloo </a:t>
            </a:r>
          </a:p>
          <a:p>
            <a:pPr marL="571500" lvl="2" indent="-571500">
              <a:spcBef>
                <a:spcPts val="600"/>
              </a:spcBef>
              <a:buClr>
                <a:srgbClr val="225E76"/>
              </a:buClr>
              <a:buSzPct val="100000"/>
              <a:buFont typeface="Arial" panose="020B0604020202020204" pitchFamily="34" charset="0"/>
              <a:buChar char="•"/>
            </a:pPr>
            <a:r>
              <a:rPr lang="en-US" sz="3600" dirty="0" smtClean="0">
                <a:solidFill>
                  <a:srgbClr val="225E76"/>
                </a:solidFill>
              </a:rPr>
              <a:t>Nationwide and local protests</a:t>
            </a:r>
          </a:p>
          <a:p>
            <a:pPr marL="571500" lvl="2" indent="-571500">
              <a:spcBef>
                <a:spcPts val="600"/>
              </a:spcBef>
              <a:buClr>
                <a:srgbClr val="225E76"/>
              </a:buClr>
              <a:buSzPct val="100000"/>
              <a:buFont typeface="Arial" panose="020B0604020202020204" pitchFamily="34" charset="0"/>
              <a:buChar char="•"/>
            </a:pPr>
            <a:r>
              <a:rPr lang="en-US" sz="3600" dirty="0" smtClean="0">
                <a:solidFill>
                  <a:srgbClr val="225E76"/>
                </a:solidFill>
              </a:rPr>
              <a:t>Compelled to address bias and racism within the justice system</a:t>
            </a:r>
          </a:p>
          <a:p>
            <a:pPr marL="571500" lvl="2" indent="-571500">
              <a:spcBef>
                <a:spcPts val="600"/>
              </a:spcBef>
              <a:buClr>
                <a:srgbClr val="225E76"/>
              </a:buClr>
              <a:buSzPct val="100000"/>
              <a:buFont typeface="Arial" panose="020B0604020202020204" pitchFamily="34" charset="0"/>
              <a:buChar char="•"/>
            </a:pPr>
            <a:r>
              <a:rPr lang="en-US" sz="3600" dirty="0" smtClean="0">
                <a:solidFill>
                  <a:srgbClr val="225E76"/>
                </a:solidFill>
              </a:rPr>
              <a:t>Bring awareness </a:t>
            </a:r>
          </a:p>
          <a:p>
            <a:pPr marL="571500" lvl="2" indent="-571500">
              <a:spcBef>
                <a:spcPts val="600"/>
              </a:spcBef>
              <a:buClr>
                <a:srgbClr val="225E76"/>
              </a:buClr>
              <a:buSzPct val="100000"/>
              <a:buFont typeface="Arial" panose="020B0604020202020204" pitchFamily="34" charset="0"/>
              <a:buChar char="•"/>
            </a:pPr>
            <a:r>
              <a:rPr lang="en-US" sz="3600" dirty="0" smtClean="0">
                <a:solidFill>
                  <a:srgbClr val="225E76"/>
                </a:solidFill>
              </a:rPr>
              <a:t>Address potential training needs, etc. </a:t>
            </a:r>
            <a:endParaRPr lang="en-US" sz="3600" dirty="0">
              <a:solidFill>
                <a:srgbClr val="225E76"/>
              </a:solidFill>
            </a:endParaRPr>
          </a:p>
        </p:txBody>
      </p:sp>
    </p:spTree>
    <p:extLst>
      <p:ext uri="{BB962C8B-B14F-4D97-AF65-F5344CB8AC3E}">
        <p14:creationId xmlns:p14="http://schemas.microsoft.com/office/powerpoint/2010/main" val="3235888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9">
            <a:extLst>
              <a:ext uri="{FF2B5EF4-FFF2-40B4-BE49-F238E27FC236}">
                <a16:creationId xmlns:a16="http://schemas.microsoft.com/office/drawing/2014/main" id="{391AE92D-CB78-974C-BD65-0C484D8E8AFF}"/>
              </a:ext>
            </a:extLst>
          </p:cNvPr>
          <p:cNvSpPr/>
          <p:nvPr/>
        </p:nvSpPr>
        <p:spPr>
          <a:xfrm>
            <a:off x="8106" y="-62157"/>
            <a:ext cx="18279894" cy="945204"/>
          </a:xfrm>
          <a:prstGeom prst="rect">
            <a:avLst/>
          </a:prstGeom>
          <a:solidFill>
            <a:srgbClr val="FFBD59"/>
          </a:solidFill>
        </p:spPr>
      </p:sp>
      <p:sp>
        <p:nvSpPr>
          <p:cNvPr id="4" name="TextBox 5">
            <a:extLst>
              <a:ext uri="{FF2B5EF4-FFF2-40B4-BE49-F238E27FC236}">
                <a16:creationId xmlns:a16="http://schemas.microsoft.com/office/drawing/2014/main" id="{49183ACC-2E03-D345-984F-2A08D40B60E9}"/>
              </a:ext>
            </a:extLst>
          </p:cNvPr>
          <p:cNvSpPr txBox="1"/>
          <p:nvPr/>
        </p:nvSpPr>
        <p:spPr>
          <a:xfrm>
            <a:off x="762000" y="114301"/>
            <a:ext cx="16992600" cy="705321"/>
          </a:xfrm>
          <a:prstGeom prst="rect">
            <a:avLst/>
          </a:prstGeom>
        </p:spPr>
        <p:txBody>
          <a:bodyPr wrap="square" lIns="0" tIns="0" rIns="0" bIns="0" rtlCol="0" anchor="t">
            <a:spAutoFit/>
          </a:bodyPr>
          <a:lstStyle/>
          <a:p>
            <a:pPr algn="ctr">
              <a:lnSpc>
                <a:spcPts val="5460"/>
              </a:lnSpc>
            </a:pPr>
            <a:r>
              <a:rPr lang="en-US" sz="4800" spc="126" dirty="0">
                <a:solidFill>
                  <a:schemeClr val="bg1"/>
                </a:solidFill>
                <a:latin typeface="Kollektif Bold"/>
              </a:rPr>
              <a:t>Committee Overview</a:t>
            </a:r>
          </a:p>
        </p:txBody>
      </p:sp>
      <p:sp>
        <p:nvSpPr>
          <p:cNvPr id="7" name="Google Shape;124;p17">
            <a:extLst>
              <a:ext uri="{FF2B5EF4-FFF2-40B4-BE49-F238E27FC236}">
                <a16:creationId xmlns:a16="http://schemas.microsoft.com/office/drawing/2014/main" id="{15438EFC-C9DD-EF4B-A60D-0EC859FA7138}"/>
              </a:ext>
            </a:extLst>
          </p:cNvPr>
          <p:cNvSpPr txBox="1">
            <a:spLocks/>
          </p:cNvSpPr>
          <p:nvPr/>
        </p:nvSpPr>
        <p:spPr>
          <a:xfrm>
            <a:off x="1389941" y="1746024"/>
            <a:ext cx="15516224" cy="115728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C99A2C"/>
              </a:buClr>
              <a:buSzPct val="100000"/>
            </a:pPr>
            <a:r>
              <a:rPr lang="en-US" sz="5000" dirty="0">
                <a:solidFill>
                  <a:srgbClr val="C99A36"/>
                </a:solidFill>
              </a:rPr>
              <a:t>Who is on the Committee?</a:t>
            </a:r>
          </a:p>
          <a:p>
            <a:pPr>
              <a:spcBef>
                <a:spcPts val="1008"/>
              </a:spcBef>
              <a:buClr>
                <a:srgbClr val="C99A2C"/>
              </a:buClr>
              <a:buSzPct val="100000"/>
            </a:pPr>
            <a:endParaRPr lang="en-US" dirty="0"/>
          </a:p>
        </p:txBody>
      </p:sp>
      <p:sp>
        <p:nvSpPr>
          <p:cNvPr id="8" name="Google Shape;125;p17">
            <a:extLst>
              <a:ext uri="{FF2B5EF4-FFF2-40B4-BE49-F238E27FC236}">
                <a16:creationId xmlns:a16="http://schemas.microsoft.com/office/drawing/2014/main" id="{616C0574-FF3F-3240-A507-ACBE631F0215}"/>
              </a:ext>
            </a:extLst>
          </p:cNvPr>
          <p:cNvSpPr txBox="1">
            <a:spLocks/>
          </p:cNvSpPr>
          <p:nvPr/>
        </p:nvSpPr>
        <p:spPr>
          <a:xfrm>
            <a:off x="1385888" y="3120559"/>
            <a:ext cx="14645295" cy="52747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spcBef>
                <a:spcPts val="600"/>
              </a:spcBef>
              <a:buClr>
                <a:srgbClr val="225E76"/>
              </a:buClr>
              <a:buSzPct val="100000"/>
              <a:buFont typeface="Arial" panose="020B0604020202020204" pitchFamily="34" charset="0"/>
              <a:buChar char="•"/>
            </a:pPr>
            <a:r>
              <a:rPr lang="en-US" sz="3600" dirty="0" smtClean="0">
                <a:solidFill>
                  <a:srgbClr val="225E76"/>
                </a:solidFill>
              </a:rPr>
              <a:t>Chaired </a:t>
            </a:r>
            <a:r>
              <a:rPr lang="en-US" sz="3600" dirty="0">
                <a:solidFill>
                  <a:srgbClr val="225E76"/>
                </a:solidFill>
              </a:rPr>
              <a:t>by Judge Pacheco and Judge Apaloo</a:t>
            </a:r>
          </a:p>
          <a:p>
            <a:pPr marL="571500" indent="-571500">
              <a:spcBef>
                <a:spcPts val="600"/>
              </a:spcBef>
              <a:buClr>
                <a:srgbClr val="225E76"/>
              </a:buClr>
              <a:buSzPct val="100000"/>
              <a:buFont typeface="Arial" panose="020B0604020202020204" pitchFamily="34" charset="0"/>
              <a:buChar char="•"/>
            </a:pPr>
            <a:r>
              <a:rPr lang="en-US" sz="3600" dirty="0">
                <a:solidFill>
                  <a:srgbClr val="225E76"/>
                </a:solidFill>
              </a:rPr>
              <a:t>11 judicial </a:t>
            </a:r>
            <a:r>
              <a:rPr lang="en-US" sz="3600" dirty="0" smtClean="0">
                <a:solidFill>
                  <a:srgbClr val="225E76"/>
                </a:solidFill>
              </a:rPr>
              <a:t>officers, from each department/location</a:t>
            </a:r>
            <a:endParaRPr lang="en-US" sz="3600" dirty="0">
              <a:solidFill>
                <a:srgbClr val="225E76"/>
              </a:solidFill>
            </a:endParaRPr>
          </a:p>
          <a:p>
            <a:pPr marL="571500" indent="-571500">
              <a:spcBef>
                <a:spcPts val="600"/>
              </a:spcBef>
              <a:buClr>
                <a:srgbClr val="225E76"/>
              </a:buClr>
              <a:buSzPct val="100000"/>
              <a:buFont typeface="Arial" panose="020B0604020202020204" pitchFamily="34" charset="0"/>
              <a:buChar char="•"/>
            </a:pPr>
            <a:r>
              <a:rPr lang="en-US" sz="3600" dirty="0">
                <a:solidFill>
                  <a:srgbClr val="225E76"/>
                </a:solidFill>
              </a:rPr>
              <a:t>4 staff members including Legal Counsel, Public Information Officer, Training Analyst and administrative support</a:t>
            </a:r>
          </a:p>
          <a:p>
            <a:pPr marL="571500" indent="-571500">
              <a:spcBef>
                <a:spcPts val="600"/>
              </a:spcBef>
              <a:buClr>
                <a:srgbClr val="225E76"/>
              </a:buClr>
              <a:buSzPct val="100000"/>
              <a:buFont typeface="Arial" panose="020B0604020202020204" pitchFamily="34" charset="0"/>
              <a:buChar char="•"/>
            </a:pPr>
            <a:r>
              <a:rPr lang="en-US" sz="3600" dirty="0">
                <a:solidFill>
                  <a:srgbClr val="225E76"/>
                </a:solidFill>
              </a:rPr>
              <a:t>4 attorneys from County including public defender, district attorney and county counsel</a:t>
            </a:r>
          </a:p>
          <a:p>
            <a:pPr marL="571500" indent="-571500">
              <a:spcBef>
                <a:spcPts val="600"/>
              </a:spcBef>
              <a:buClr>
                <a:srgbClr val="225E76"/>
              </a:buClr>
              <a:buSzPct val="100000"/>
              <a:buFont typeface="Arial" panose="020B0604020202020204" pitchFamily="34" charset="0"/>
              <a:buChar char="•"/>
            </a:pPr>
            <a:r>
              <a:rPr lang="en-US" sz="3600" dirty="0">
                <a:solidFill>
                  <a:srgbClr val="225E76"/>
                </a:solidFill>
              </a:rPr>
              <a:t>5 </a:t>
            </a:r>
            <a:r>
              <a:rPr lang="en-US" sz="3600" dirty="0" smtClean="0">
                <a:solidFill>
                  <a:srgbClr val="225E76"/>
                </a:solidFill>
              </a:rPr>
              <a:t>private practice </a:t>
            </a:r>
            <a:r>
              <a:rPr lang="en-US" sz="3600" dirty="0">
                <a:solidFill>
                  <a:srgbClr val="225E76"/>
                </a:solidFill>
              </a:rPr>
              <a:t>attorneys, and 1 former past president of the local bar association</a:t>
            </a:r>
          </a:p>
        </p:txBody>
      </p:sp>
      <p:grpSp>
        <p:nvGrpSpPr>
          <p:cNvPr id="11" name="Group 6">
            <a:extLst>
              <a:ext uri="{FF2B5EF4-FFF2-40B4-BE49-F238E27FC236}">
                <a16:creationId xmlns:a16="http://schemas.microsoft.com/office/drawing/2014/main" id="{9390E037-D96D-E744-B013-45E456469872}"/>
              </a:ext>
            </a:extLst>
          </p:cNvPr>
          <p:cNvGrpSpPr/>
          <p:nvPr/>
        </p:nvGrpSpPr>
        <p:grpSpPr>
          <a:xfrm>
            <a:off x="8106" y="9258301"/>
            <a:ext cx="18279894" cy="1028699"/>
            <a:chOff x="0" y="0"/>
            <a:chExt cx="25963418" cy="2064327"/>
          </a:xfrm>
        </p:grpSpPr>
        <p:sp>
          <p:nvSpPr>
            <p:cNvPr id="12" name="AutoShape 7">
              <a:extLst>
                <a:ext uri="{FF2B5EF4-FFF2-40B4-BE49-F238E27FC236}">
                  <a16:creationId xmlns:a16="http://schemas.microsoft.com/office/drawing/2014/main" id="{73598545-2BED-7043-812D-0BB5A2B252F2}"/>
                </a:ext>
              </a:extLst>
            </p:cNvPr>
            <p:cNvSpPr/>
            <p:nvPr/>
          </p:nvSpPr>
          <p:spPr>
            <a:xfrm>
              <a:off x="0" y="0"/>
              <a:ext cx="25963418" cy="2064327"/>
            </a:xfrm>
            <a:prstGeom prst="rect">
              <a:avLst/>
            </a:prstGeom>
            <a:solidFill>
              <a:srgbClr val="233446"/>
            </a:solidFill>
          </p:spPr>
        </p:sp>
        <p:sp>
          <p:nvSpPr>
            <p:cNvPr id="13" name="TextBox 8">
              <a:extLst>
                <a:ext uri="{FF2B5EF4-FFF2-40B4-BE49-F238E27FC236}">
                  <a16:creationId xmlns:a16="http://schemas.microsoft.com/office/drawing/2014/main" id="{183B454F-1D23-2F4B-908F-4AB107714CE5}"/>
                </a:ext>
              </a:extLst>
            </p:cNvPr>
            <p:cNvSpPr txBox="1"/>
            <p:nvPr/>
          </p:nvSpPr>
          <p:spPr>
            <a:xfrm>
              <a:off x="13994288" y="955708"/>
              <a:ext cx="11561679" cy="514688"/>
            </a:xfrm>
            <a:prstGeom prst="rect">
              <a:avLst/>
            </a:prstGeom>
          </p:spPr>
          <p:txBody>
            <a:bodyPr wrap="square" lIns="0" tIns="0" rIns="0" bIns="0" rtlCol="0" anchor="t">
              <a:spAutoFit/>
            </a:bodyPr>
            <a:lstStyle/>
            <a:p>
              <a:pPr algn="r">
                <a:lnSpc>
                  <a:spcPts val="1959"/>
                </a:lnSpc>
              </a:pPr>
              <a:r>
                <a:rPr lang="en-US" spc="280" dirty="0">
                  <a:solidFill>
                    <a:srgbClr val="ECDCCF"/>
                  </a:solidFill>
                  <a:latin typeface="Montserrat Classic Bold"/>
                </a:rPr>
                <a:t>JCC Workgroup </a:t>
              </a:r>
              <a:r>
                <a:rPr lang="en-US" sz="1400" spc="280" dirty="0">
                  <a:solidFill>
                    <a:srgbClr val="ECDCCF"/>
                  </a:solidFill>
                  <a:latin typeface="Montserrat Classic Bold"/>
                </a:rPr>
                <a:t>Presentation | May 4, 2021</a:t>
              </a:r>
            </a:p>
          </p:txBody>
        </p:sp>
      </p:grpSp>
    </p:spTree>
    <p:extLst>
      <p:ext uri="{BB962C8B-B14F-4D97-AF65-F5344CB8AC3E}">
        <p14:creationId xmlns:p14="http://schemas.microsoft.com/office/powerpoint/2010/main" val="962310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9">
            <a:extLst>
              <a:ext uri="{FF2B5EF4-FFF2-40B4-BE49-F238E27FC236}">
                <a16:creationId xmlns:a16="http://schemas.microsoft.com/office/drawing/2014/main" id="{391AE92D-CB78-974C-BD65-0C484D8E8AFF}"/>
              </a:ext>
            </a:extLst>
          </p:cNvPr>
          <p:cNvSpPr/>
          <p:nvPr/>
        </p:nvSpPr>
        <p:spPr>
          <a:xfrm>
            <a:off x="8106" y="-62157"/>
            <a:ext cx="18279894" cy="945204"/>
          </a:xfrm>
          <a:prstGeom prst="rect">
            <a:avLst/>
          </a:prstGeom>
          <a:solidFill>
            <a:srgbClr val="FFBD59"/>
          </a:solidFill>
        </p:spPr>
      </p:sp>
      <p:sp>
        <p:nvSpPr>
          <p:cNvPr id="4" name="TextBox 5">
            <a:extLst>
              <a:ext uri="{FF2B5EF4-FFF2-40B4-BE49-F238E27FC236}">
                <a16:creationId xmlns:a16="http://schemas.microsoft.com/office/drawing/2014/main" id="{49183ACC-2E03-D345-984F-2A08D40B60E9}"/>
              </a:ext>
            </a:extLst>
          </p:cNvPr>
          <p:cNvSpPr txBox="1"/>
          <p:nvPr/>
        </p:nvSpPr>
        <p:spPr>
          <a:xfrm>
            <a:off x="762000" y="114301"/>
            <a:ext cx="16992600" cy="705321"/>
          </a:xfrm>
          <a:prstGeom prst="rect">
            <a:avLst/>
          </a:prstGeom>
        </p:spPr>
        <p:txBody>
          <a:bodyPr wrap="square" lIns="0" tIns="0" rIns="0" bIns="0" rtlCol="0" anchor="t">
            <a:spAutoFit/>
          </a:bodyPr>
          <a:lstStyle/>
          <a:p>
            <a:pPr algn="ctr">
              <a:lnSpc>
                <a:spcPts val="5460"/>
              </a:lnSpc>
            </a:pPr>
            <a:r>
              <a:rPr lang="en-US" sz="4800" spc="126" dirty="0">
                <a:solidFill>
                  <a:schemeClr val="bg1"/>
                </a:solidFill>
                <a:latin typeface="Kollektif Bold"/>
              </a:rPr>
              <a:t>Committee Overview</a:t>
            </a:r>
          </a:p>
        </p:txBody>
      </p:sp>
      <p:sp>
        <p:nvSpPr>
          <p:cNvPr id="7" name="Google Shape;124;p17">
            <a:extLst>
              <a:ext uri="{FF2B5EF4-FFF2-40B4-BE49-F238E27FC236}">
                <a16:creationId xmlns:a16="http://schemas.microsoft.com/office/drawing/2014/main" id="{15438EFC-C9DD-EF4B-A60D-0EC859FA7138}"/>
              </a:ext>
            </a:extLst>
          </p:cNvPr>
          <p:cNvSpPr txBox="1">
            <a:spLocks/>
          </p:cNvSpPr>
          <p:nvPr/>
        </p:nvSpPr>
        <p:spPr>
          <a:xfrm>
            <a:off x="1389941" y="1746024"/>
            <a:ext cx="15516224" cy="115728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C99A2C"/>
              </a:buClr>
              <a:buSzPct val="100000"/>
            </a:pPr>
            <a:r>
              <a:rPr lang="en-US" sz="5000" dirty="0">
                <a:solidFill>
                  <a:srgbClr val="C99A36"/>
                </a:solidFill>
              </a:rPr>
              <a:t>How were Committee Members Recruited?</a:t>
            </a:r>
          </a:p>
          <a:p>
            <a:pPr>
              <a:spcBef>
                <a:spcPts val="1008"/>
              </a:spcBef>
              <a:buClr>
                <a:srgbClr val="C99A2C"/>
              </a:buClr>
              <a:buSzPct val="100000"/>
            </a:pPr>
            <a:endParaRPr lang="en-US" dirty="0"/>
          </a:p>
        </p:txBody>
      </p:sp>
      <p:sp>
        <p:nvSpPr>
          <p:cNvPr id="8" name="Google Shape;125;p17">
            <a:extLst>
              <a:ext uri="{FF2B5EF4-FFF2-40B4-BE49-F238E27FC236}">
                <a16:creationId xmlns:a16="http://schemas.microsoft.com/office/drawing/2014/main" id="{616C0574-FF3F-3240-A507-ACBE631F0215}"/>
              </a:ext>
            </a:extLst>
          </p:cNvPr>
          <p:cNvSpPr txBox="1">
            <a:spLocks/>
          </p:cNvSpPr>
          <p:nvPr/>
        </p:nvSpPr>
        <p:spPr>
          <a:xfrm>
            <a:off x="1385888" y="3120559"/>
            <a:ext cx="14645295" cy="5274765"/>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lnSpc>
                <a:spcPct val="110000"/>
              </a:lnSpc>
              <a:spcAft>
                <a:spcPts val="600"/>
              </a:spcAft>
              <a:buClr>
                <a:srgbClr val="225E76"/>
              </a:buClr>
              <a:buSzPct val="100000"/>
              <a:buFont typeface="Arial" panose="020B0604020202020204" pitchFamily="34" charset="0"/>
              <a:buChar char="•"/>
            </a:pPr>
            <a:r>
              <a:rPr lang="en-US" sz="3600" dirty="0" smtClean="0">
                <a:solidFill>
                  <a:srgbClr val="225E76"/>
                </a:solidFill>
              </a:rPr>
              <a:t>Initial </a:t>
            </a:r>
            <a:r>
              <a:rPr lang="en-US" sz="3600" dirty="0">
                <a:solidFill>
                  <a:srgbClr val="225E76"/>
                </a:solidFill>
              </a:rPr>
              <a:t>outreach </a:t>
            </a:r>
            <a:r>
              <a:rPr lang="en-US" sz="3600" dirty="0" smtClean="0">
                <a:solidFill>
                  <a:srgbClr val="225E76"/>
                </a:solidFill>
              </a:rPr>
              <a:t>began on </a:t>
            </a:r>
            <a:r>
              <a:rPr lang="en-US" sz="3600" dirty="0">
                <a:solidFill>
                  <a:srgbClr val="225E76"/>
                </a:solidFill>
              </a:rPr>
              <a:t>July 31, </a:t>
            </a:r>
            <a:r>
              <a:rPr lang="en-US" sz="3600" dirty="0" smtClean="0">
                <a:solidFill>
                  <a:srgbClr val="225E76"/>
                </a:solidFill>
              </a:rPr>
              <a:t>2020</a:t>
            </a:r>
            <a:endParaRPr lang="en-US" sz="3600" dirty="0" smtClean="0">
              <a:solidFill>
                <a:srgbClr val="225E76"/>
              </a:solidFill>
            </a:endParaRPr>
          </a:p>
          <a:p>
            <a:pPr marL="571500" indent="-571500">
              <a:lnSpc>
                <a:spcPct val="110000"/>
              </a:lnSpc>
              <a:spcAft>
                <a:spcPts val="600"/>
              </a:spcAft>
              <a:buClr>
                <a:srgbClr val="225E76"/>
              </a:buClr>
              <a:buSzPct val="100000"/>
              <a:buFont typeface="Arial" panose="020B0604020202020204" pitchFamily="34" charset="0"/>
              <a:buChar char="•"/>
            </a:pPr>
            <a:r>
              <a:rPr lang="en-US" sz="3600" dirty="0" smtClean="0">
                <a:solidFill>
                  <a:srgbClr val="225E76"/>
                </a:solidFill>
              </a:rPr>
              <a:t>Goal of a well-balanced committee with different perspectives and litigation areas of practice</a:t>
            </a:r>
          </a:p>
          <a:p>
            <a:pPr marL="571500" indent="-571500">
              <a:lnSpc>
                <a:spcPct val="110000"/>
              </a:lnSpc>
              <a:spcAft>
                <a:spcPts val="600"/>
              </a:spcAft>
              <a:buClr>
                <a:srgbClr val="225E76"/>
              </a:buClr>
              <a:buSzPct val="100000"/>
              <a:buFont typeface="Arial" panose="020B0604020202020204" pitchFamily="34" charset="0"/>
              <a:buChar char="•"/>
            </a:pPr>
            <a:r>
              <a:rPr lang="en-US" sz="3600" dirty="0" smtClean="0">
                <a:solidFill>
                  <a:srgbClr val="225E76"/>
                </a:solidFill>
              </a:rPr>
              <a:t>Approached justice partners early on to gain buy-in</a:t>
            </a:r>
          </a:p>
          <a:p>
            <a:pPr marL="571500" lvl="3" indent="-571500">
              <a:lnSpc>
                <a:spcPct val="110000"/>
              </a:lnSpc>
              <a:spcAft>
                <a:spcPts val="600"/>
              </a:spcAft>
              <a:buClr>
                <a:srgbClr val="225E76"/>
              </a:buClr>
              <a:buSzPct val="100000"/>
              <a:buFont typeface="Arial" panose="020B0604020202020204" pitchFamily="34" charset="0"/>
              <a:buChar char="•"/>
            </a:pPr>
            <a:r>
              <a:rPr lang="en-US" sz="3600" dirty="0" smtClean="0">
                <a:solidFill>
                  <a:srgbClr val="225E76"/>
                </a:solidFill>
              </a:rPr>
              <a:t>Direct outreach to members of the local bar association, and other legal associations &amp; judicial officers </a:t>
            </a:r>
          </a:p>
          <a:p>
            <a:pPr marL="571500" lvl="3" indent="-571500">
              <a:lnSpc>
                <a:spcPct val="110000"/>
              </a:lnSpc>
              <a:spcAft>
                <a:spcPts val="600"/>
              </a:spcAft>
              <a:buClr>
                <a:srgbClr val="225E76"/>
              </a:buClr>
              <a:buSzPct val="100000"/>
              <a:buFont typeface="Arial" panose="020B0604020202020204" pitchFamily="34" charset="0"/>
              <a:buChar char="•"/>
            </a:pPr>
            <a:r>
              <a:rPr lang="en-US" sz="3600" dirty="0" smtClean="0">
                <a:solidFill>
                  <a:srgbClr val="225E76"/>
                </a:solidFill>
              </a:rPr>
              <a:t>Additional outreach via social media and website</a:t>
            </a:r>
          </a:p>
          <a:p>
            <a:pPr marL="571500" lvl="1" indent="-571500">
              <a:lnSpc>
                <a:spcPct val="110000"/>
              </a:lnSpc>
              <a:spcAft>
                <a:spcPts val="600"/>
              </a:spcAft>
              <a:buClr>
                <a:srgbClr val="225E76"/>
              </a:buClr>
              <a:buSzPct val="100000"/>
              <a:buFont typeface="Arial" panose="020B0604020202020204" pitchFamily="34" charset="0"/>
              <a:buChar char="•"/>
            </a:pPr>
            <a:r>
              <a:rPr lang="en-US" sz="3600" dirty="0" smtClean="0">
                <a:solidFill>
                  <a:srgbClr val="225E76"/>
                </a:solidFill>
              </a:rPr>
              <a:t>Interested applicants to submit a letter of intent explaining why they would like to join the committee</a:t>
            </a:r>
          </a:p>
          <a:p>
            <a:pPr marL="571500" lvl="1" indent="-571500">
              <a:lnSpc>
                <a:spcPct val="110000"/>
              </a:lnSpc>
              <a:spcAft>
                <a:spcPts val="600"/>
              </a:spcAft>
              <a:buClr>
                <a:srgbClr val="225E76"/>
              </a:buClr>
              <a:buSzPct val="100000"/>
              <a:buFont typeface="Arial" panose="020B0604020202020204" pitchFamily="34" charset="0"/>
              <a:buChar char="•"/>
            </a:pPr>
            <a:r>
              <a:rPr lang="en-US" sz="3600" dirty="0" smtClean="0">
                <a:solidFill>
                  <a:srgbClr val="225E76"/>
                </a:solidFill>
              </a:rPr>
              <a:t>Committee appointments were made on October 16</a:t>
            </a:r>
            <a:r>
              <a:rPr lang="en-US" sz="3600" smtClean="0">
                <a:solidFill>
                  <a:srgbClr val="225E76"/>
                </a:solidFill>
              </a:rPr>
              <a:t>, </a:t>
            </a:r>
            <a:r>
              <a:rPr lang="en-US" sz="3600" smtClean="0">
                <a:solidFill>
                  <a:srgbClr val="225E76"/>
                </a:solidFill>
              </a:rPr>
              <a:t>2020</a:t>
            </a:r>
            <a:endParaRPr lang="en-US" sz="3600" dirty="0">
              <a:solidFill>
                <a:srgbClr val="225E76"/>
              </a:solidFill>
            </a:endParaRPr>
          </a:p>
        </p:txBody>
      </p:sp>
      <p:grpSp>
        <p:nvGrpSpPr>
          <p:cNvPr id="11" name="Group 6">
            <a:extLst>
              <a:ext uri="{FF2B5EF4-FFF2-40B4-BE49-F238E27FC236}">
                <a16:creationId xmlns:a16="http://schemas.microsoft.com/office/drawing/2014/main" id="{9390E037-D96D-E744-B013-45E456469872}"/>
              </a:ext>
            </a:extLst>
          </p:cNvPr>
          <p:cNvGrpSpPr/>
          <p:nvPr/>
        </p:nvGrpSpPr>
        <p:grpSpPr>
          <a:xfrm>
            <a:off x="8106" y="9258301"/>
            <a:ext cx="18279894" cy="1028699"/>
            <a:chOff x="0" y="0"/>
            <a:chExt cx="25963418" cy="2064327"/>
          </a:xfrm>
        </p:grpSpPr>
        <p:sp>
          <p:nvSpPr>
            <p:cNvPr id="12" name="AutoShape 7">
              <a:extLst>
                <a:ext uri="{FF2B5EF4-FFF2-40B4-BE49-F238E27FC236}">
                  <a16:creationId xmlns:a16="http://schemas.microsoft.com/office/drawing/2014/main" id="{73598545-2BED-7043-812D-0BB5A2B252F2}"/>
                </a:ext>
              </a:extLst>
            </p:cNvPr>
            <p:cNvSpPr/>
            <p:nvPr/>
          </p:nvSpPr>
          <p:spPr>
            <a:xfrm>
              <a:off x="0" y="0"/>
              <a:ext cx="25963418" cy="2064327"/>
            </a:xfrm>
            <a:prstGeom prst="rect">
              <a:avLst/>
            </a:prstGeom>
            <a:solidFill>
              <a:srgbClr val="233446"/>
            </a:solidFill>
          </p:spPr>
        </p:sp>
        <p:sp>
          <p:nvSpPr>
            <p:cNvPr id="13" name="TextBox 8">
              <a:extLst>
                <a:ext uri="{FF2B5EF4-FFF2-40B4-BE49-F238E27FC236}">
                  <a16:creationId xmlns:a16="http://schemas.microsoft.com/office/drawing/2014/main" id="{183B454F-1D23-2F4B-908F-4AB107714CE5}"/>
                </a:ext>
              </a:extLst>
            </p:cNvPr>
            <p:cNvSpPr txBox="1"/>
            <p:nvPr/>
          </p:nvSpPr>
          <p:spPr>
            <a:xfrm>
              <a:off x="13994288" y="955708"/>
              <a:ext cx="11561679" cy="514688"/>
            </a:xfrm>
            <a:prstGeom prst="rect">
              <a:avLst/>
            </a:prstGeom>
          </p:spPr>
          <p:txBody>
            <a:bodyPr wrap="square" lIns="0" tIns="0" rIns="0" bIns="0" rtlCol="0" anchor="t">
              <a:spAutoFit/>
            </a:bodyPr>
            <a:lstStyle/>
            <a:p>
              <a:pPr algn="r">
                <a:lnSpc>
                  <a:spcPts val="1959"/>
                </a:lnSpc>
              </a:pPr>
              <a:r>
                <a:rPr lang="en-US" spc="280" dirty="0">
                  <a:solidFill>
                    <a:srgbClr val="ECDCCF"/>
                  </a:solidFill>
                  <a:latin typeface="Montserrat Classic Bold"/>
                </a:rPr>
                <a:t>JCC Workgroup </a:t>
              </a:r>
              <a:r>
                <a:rPr lang="en-US" sz="1400" spc="280" dirty="0">
                  <a:solidFill>
                    <a:srgbClr val="ECDCCF"/>
                  </a:solidFill>
                  <a:latin typeface="Montserrat Classic Bold"/>
                </a:rPr>
                <a:t>Presentation | May 4, 2021</a:t>
              </a:r>
            </a:p>
          </p:txBody>
        </p:sp>
      </p:grpSp>
    </p:spTree>
    <p:extLst>
      <p:ext uri="{BB962C8B-B14F-4D97-AF65-F5344CB8AC3E}">
        <p14:creationId xmlns:p14="http://schemas.microsoft.com/office/powerpoint/2010/main" val="2876538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9">
            <a:extLst>
              <a:ext uri="{FF2B5EF4-FFF2-40B4-BE49-F238E27FC236}">
                <a16:creationId xmlns:a16="http://schemas.microsoft.com/office/drawing/2014/main" id="{391AE92D-CB78-974C-BD65-0C484D8E8AFF}"/>
              </a:ext>
            </a:extLst>
          </p:cNvPr>
          <p:cNvSpPr/>
          <p:nvPr/>
        </p:nvSpPr>
        <p:spPr>
          <a:xfrm>
            <a:off x="8106" y="-62157"/>
            <a:ext cx="18279894" cy="945204"/>
          </a:xfrm>
          <a:prstGeom prst="rect">
            <a:avLst/>
          </a:prstGeom>
          <a:solidFill>
            <a:srgbClr val="FFBD59"/>
          </a:solidFill>
        </p:spPr>
      </p:sp>
      <p:sp>
        <p:nvSpPr>
          <p:cNvPr id="4" name="TextBox 5">
            <a:extLst>
              <a:ext uri="{FF2B5EF4-FFF2-40B4-BE49-F238E27FC236}">
                <a16:creationId xmlns:a16="http://schemas.microsoft.com/office/drawing/2014/main" id="{49183ACC-2E03-D345-984F-2A08D40B60E9}"/>
              </a:ext>
            </a:extLst>
          </p:cNvPr>
          <p:cNvSpPr txBox="1"/>
          <p:nvPr/>
        </p:nvSpPr>
        <p:spPr>
          <a:xfrm>
            <a:off x="762000" y="114301"/>
            <a:ext cx="16992600" cy="705321"/>
          </a:xfrm>
          <a:prstGeom prst="rect">
            <a:avLst/>
          </a:prstGeom>
        </p:spPr>
        <p:txBody>
          <a:bodyPr wrap="square" lIns="0" tIns="0" rIns="0" bIns="0" rtlCol="0" anchor="t">
            <a:spAutoFit/>
          </a:bodyPr>
          <a:lstStyle/>
          <a:p>
            <a:pPr algn="ctr">
              <a:lnSpc>
                <a:spcPts val="5460"/>
              </a:lnSpc>
            </a:pPr>
            <a:r>
              <a:rPr lang="en-US" sz="4800" spc="126" dirty="0">
                <a:solidFill>
                  <a:schemeClr val="bg1"/>
                </a:solidFill>
                <a:latin typeface="Kollektif Bold"/>
              </a:rPr>
              <a:t>Committee Overview</a:t>
            </a:r>
          </a:p>
        </p:txBody>
      </p:sp>
      <p:sp>
        <p:nvSpPr>
          <p:cNvPr id="7" name="Google Shape;124;p17">
            <a:extLst>
              <a:ext uri="{FF2B5EF4-FFF2-40B4-BE49-F238E27FC236}">
                <a16:creationId xmlns:a16="http://schemas.microsoft.com/office/drawing/2014/main" id="{15438EFC-C9DD-EF4B-A60D-0EC859FA7138}"/>
              </a:ext>
            </a:extLst>
          </p:cNvPr>
          <p:cNvSpPr txBox="1">
            <a:spLocks/>
          </p:cNvSpPr>
          <p:nvPr/>
        </p:nvSpPr>
        <p:spPr>
          <a:xfrm>
            <a:off x="1389941" y="1540753"/>
            <a:ext cx="15516224" cy="115728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C99A2C"/>
              </a:buClr>
              <a:buSzPct val="100000"/>
            </a:pPr>
            <a:r>
              <a:rPr lang="en-US" sz="5000" dirty="0" smtClean="0">
                <a:solidFill>
                  <a:srgbClr val="C99A36"/>
                </a:solidFill>
              </a:rPr>
              <a:t>Series of Townhalls on Racism and Eliminating Bias</a:t>
            </a:r>
            <a:endParaRPr lang="en-US" sz="5000" dirty="0">
              <a:solidFill>
                <a:srgbClr val="C99A36"/>
              </a:solidFill>
            </a:endParaRPr>
          </a:p>
          <a:p>
            <a:pPr>
              <a:spcBef>
                <a:spcPts val="1008"/>
              </a:spcBef>
              <a:buClr>
                <a:srgbClr val="C99A2C"/>
              </a:buClr>
              <a:buSzPct val="100000"/>
            </a:pPr>
            <a:endParaRPr lang="en-US" dirty="0"/>
          </a:p>
        </p:txBody>
      </p:sp>
      <p:grpSp>
        <p:nvGrpSpPr>
          <p:cNvPr id="11" name="Group 6">
            <a:extLst>
              <a:ext uri="{FF2B5EF4-FFF2-40B4-BE49-F238E27FC236}">
                <a16:creationId xmlns:a16="http://schemas.microsoft.com/office/drawing/2014/main" id="{9390E037-D96D-E744-B013-45E456469872}"/>
              </a:ext>
            </a:extLst>
          </p:cNvPr>
          <p:cNvGrpSpPr/>
          <p:nvPr/>
        </p:nvGrpSpPr>
        <p:grpSpPr>
          <a:xfrm>
            <a:off x="8106" y="9258301"/>
            <a:ext cx="18279894" cy="1028699"/>
            <a:chOff x="0" y="0"/>
            <a:chExt cx="25963418" cy="2064327"/>
          </a:xfrm>
        </p:grpSpPr>
        <p:sp>
          <p:nvSpPr>
            <p:cNvPr id="12" name="AutoShape 7">
              <a:extLst>
                <a:ext uri="{FF2B5EF4-FFF2-40B4-BE49-F238E27FC236}">
                  <a16:creationId xmlns:a16="http://schemas.microsoft.com/office/drawing/2014/main" id="{73598545-2BED-7043-812D-0BB5A2B252F2}"/>
                </a:ext>
              </a:extLst>
            </p:cNvPr>
            <p:cNvSpPr/>
            <p:nvPr/>
          </p:nvSpPr>
          <p:spPr>
            <a:xfrm>
              <a:off x="0" y="0"/>
              <a:ext cx="25963418" cy="2064327"/>
            </a:xfrm>
            <a:prstGeom prst="rect">
              <a:avLst/>
            </a:prstGeom>
            <a:solidFill>
              <a:srgbClr val="233446"/>
            </a:solidFill>
          </p:spPr>
        </p:sp>
        <p:sp>
          <p:nvSpPr>
            <p:cNvPr id="13" name="TextBox 8">
              <a:extLst>
                <a:ext uri="{FF2B5EF4-FFF2-40B4-BE49-F238E27FC236}">
                  <a16:creationId xmlns:a16="http://schemas.microsoft.com/office/drawing/2014/main" id="{183B454F-1D23-2F4B-908F-4AB107714CE5}"/>
                </a:ext>
              </a:extLst>
            </p:cNvPr>
            <p:cNvSpPr txBox="1"/>
            <p:nvPr/>
          </p:nvSpPr>
          <p:spPr>
            <a:xfrm>
              <a:off x="13994288" y="955708"/>
              <a:ext cx="11561679" cy="514688"/>
            </a:xfrm>
            <a:prstGeom prst="rect">
              <a:avLst/>
            </a:prstGeom>
          </p:spPr>
          <p:txBody>
            <a:bodyPr wrap="square" lIns="0" tIns="0" rIns="0" bIns="0" rtlCol="0" anchor="t">
              <a:spAutoFit/>
            </a:bodyPr>
            <a:lstStyle/>
            <a:p>
              <a:pPr algn="r">
                <a:lnSpc>
                  <a:spcPts val="1959"/>
                </a:lnSpc>
              </a:pPr>
              <a:r>
                <a:rPr lang="en-US" spc="280" dirty="0">
                  <a:solidFill>
                    <a:srgbClr val="ECDCCF"/>
                  </a:solidFill>
                  <a:latin typeface="Montserrat Classic Bold"/>
                </a:rPr>
                <a:t>JCC Workgroup </a:t>
              </a:r>
              <a:r>
                <a:rPr lang="en-US" sz="1400" spc="280" dirty="0">
                  <a:solidFill>
                    <a:srgbClr val="ECDCCF"/>
                  </a:solidFill>
                  <a:latin typeface="Montserrat Classic Bold"/>
                </a:rPr>
                <a:t>Presentation | May 4, 2021</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a:off x="3851042" y="2658478"/>
            <a:ext cx="4295618" cy="55427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0000">
            <a:off x="9962298" y="2518299"/>
            <a:ext cx="4604212" cy="595499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1177" y="4869866"/>
            <a:ext cx="3977136" cy="5146881"/>
          </a:xfrm>
          <a:prstGeom prst="rect">
            <a:avLst/>
          </a:prstGeom>
        </p:spPr>
      </p:pic>
    </p:spTree>
    <p:extLst>
      <p:ext uri="{BB962C8B-B14F-4D97-AF65-F5344CB8AC3E}">
        <p14:creationId xmlns:p14="http://schemas.microsoft.com/office/powerpoint/2010/main" val="2636928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9">
            <a:extLst>
              <a:ext uri="{FF2B5EF4-FFF2-40B4-BE49-F238E27FC236}">
                <a16:creationId xmlns:a16="http://schemas.microsoft.com/office/drawing/2014/main" id="{391AE92D-CB78-974C-BD65-0C484D8E8AFF}"/>
              </a:ext>
            </a:extLst>
          </p:cNvPr>
          <p:cNvSpPr/>
          <p:nvPr/>
        </p:nvSpPr>
        <p:spPr>
          <a:xfrm>
            <a:off x="8106" y="-62157"/>
            <a:ext cx="18279894" cy="945204"/>
          </a:xfrm>
          <a:prstGeom prst="rect">
            <a:avLst/>
          </a:prstGeom>
          <a:solidFill>
            <a:srgbClr val="FFBD59"/>
          </a:solidFill>
        </p:spPr>
      </p:sp>
      <p:sp>
        <p:nvSpPr>
          <p:cNvPr id="4" name="TextBox 5">
            <a:extLst>
              <a:ext uri="{FF2B5EF4-FFF2-40B4-BE49-F238E27FC236}">
                <a16:creationId xmlns:a16="http://schemas.microsoft.com/office/drawing/2014/main" id="{49183ACC-2E03-D345-984F-2A08D40B60E9}"/>
              </a:ext>
            </a:extLst>
          </p:cNvPr>
          <p:cNvSpPr txBox="1"/>
          <p:nvPr/>
        </p:nvSpPr>
        <p:spPr>
          <a:xfrm>
            <a:off x="762000" y="114301"/>
            <a:ext cx="16992600" cy="705321"/>
          </a:xfrm>
          <a:prstGeom prst="rect">
            <a:avLst/>
          </a:prstGeom>
        </p:spPr>
        <p:txBody>
          <a:bodyPr wrap="square" lIns="0" tIns="0" rIns="0" bIns="0" rtlCol="0" anchor="t">
            <a:spAutoFit/>
          </a:bodyPr>
          <a:lstStyle/>
          <a:p>
            <a:pPr algn="ctr">
              <a:lnSpc>
                <a:spcPts val="5460"/>
              </a:lnSpc>
            </a:pPr>
            <a:r>
              <a:rPr lang="en-US" sz="4800" spc="126" dirty="0">
                <a:solidFill>
                  <a:schemeClr val="bg1"/>
                </a:solidFill>
                <a:latin typeface="Kollektif Bold"/>
              </a:rPr>
              <a:t>Committee Overview</a:t>
            </a:r>
          </a:p>
        </p:txBody>
      </p:sp>
      <p:sp>
        <p:nvSpPr>
          <p:cNvPr id="7" name="Google Shape;124;p17">
            <a:extLst>
              <a:ext uri="{FF2B5EF4-FFF2-40B4-BE49-F238E27FC236}">
                <a16:creationId xmlns:a16="http://schemas.microsoft.com/office/drawing/2014/main" id="{15438EFC-C9DD-EF4B-A60D-0EC859FA7138}"/>
              </a:ext>
            </a:extLst>
          </p:cNvPr>
          <p:cNvSpPr txBox="1">
            <a:spLocks/>
          </p:cNvSpPr>
          <p:nvPr/>
        </p:nvSpPr>
        <p:spPr>
          <a:xfrm>
            <a:off x="1389941" y="1540753"/>
            <a:ext cx="15516224" cy="115728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C99A2C"/>
              </a:buClr>
              <a:buSzPct val="100000"/>
            </a:pPr>
            <a:r>
              <a:rPr lang="en-US" sz="5000" dirty="0" err="1" smtClean="0">
                <a:solidFill>
                  <a:srgbClr val="C99A36"/>
                </a:solidFill>
              </a:rPr>
              <a:t>Townhall</a:t>
            </a:r>
            <a:r>
              <a:rPr lang="en-US" sz="5000" dirty="0" smtClean="0">
                <a:solidFill>
                  <a:srgbClr val="C99A36"/>
                </a:solidFill>
              </a:rPr>
              <a:t> Overview and Topics</a:t>
            </a:r>
            <a:endParaRPr lang="en-US" sz="5000" dirty="0">
              <a:solidFill>
                <a:srgbClr val="C99A36"/>
              </a:solidFill>
            </a:endParaRPr>
          </a:p>
          <a:p>
            <a:pPr>
              <a:spcBef>
                <a:spcPts val="1008"/>
              </a:spcBef>
              <a:buClr>
                <a:srgbClr val="C99A2C"/>
              </a:buClr>
              <a:buSzPct val="100000"/>
            </a:pPr>
            <a:endParaRPr lang="en-US" dirty="0"/>
          </a:p>
        </p:txBody>
      </p:sp>
      <p:sp>
        <p:nvSpPr>
          <p:cNvPr id="8" name="Google Shape;125;p17">
            <a:extLst>
              <a:ext uri="{FF2B5EF4-FFF2-40B4-BE49-F238E27FC236}">
                <a16:creationId xmlns:a16="http://schemas.microsoft.com/office/drawing/2014/main" id="{616C0574-FF3F-3240-A507-ACBE631F0215}"/>
              </a:ext>
            </a:extLst>
          </p:cNvPr>
          <p:cNvSpPr txBox="1">
            <a:spLocks/>
          </p:cNvSpPr>
          <p:nvPr/>
        </p:nvSpPr>
        <p:spPr>
          <a:xfrm>
            <a:off x="1385888" y="3120559"/>
            <a:ext cx="14645295" cy="52747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225E76"/>
              </a:buClr>
              <a:buSzPct val="100000"/>
            </a:pPr>
            <a:endParaRPr lang="en-US" sz="3600" dirty="0">
              <a:solidFill>
                <a:srgbClr val="225E76"/>
              </a:solidFill>
            </a:endParaRPr>
          </a:p>
        </p:txBody>
      </p:sp>
      <p:grpSp>
        <p:nvGrpSpPr>
          <p:cNvPr id="11" name="Group 6">
            <a:extLst>
              <a:ext uri="{FF2B5EF4-FFF2-40B4-BE49-F238E27FC236}">
                <a16:creationId xmlns:a16="http://schemas.microsoft.com/office/drawing/2014/main" id="{9390E037-D96D-E744-B013-45E456469872}"/>
              </a:ext>
            </a:extLst>
          </p:cNvPr>
          <p:cNvGrpSpPr/>
          <p:nvPr/>
        </p:nvGrpSpPr>
        <p:grpSpPr>
          <a:xfrm>
            <a:off x="8106" y="9258301"/>
            <a:ext cx="18279894" cy="1028699"/>
            <a:chOff x="0" y="0"/>
            <a:chExt cx="25963418" cy="2064327"/>
          </a:xfrm>
        </p:grpSpPr>
        <p:sp>
          <p:nvSpPr>
            <p:cNvPr id="12" name="AutoShape 7">
              <a:extLst>
                <a:ext uri="{FF2B5EF4-FFF2-40B4-BE49-F238E27FC236}">
                  <a16:creationId xmlns:a16="http://schemas.microsoft.com/office/drawing/2014/main" id="{73598545-2BED-7043-812D-0BB5A2B252F2}"/>
                </a:ext>
              </a:extLst>
            </p:cNvPr>
            <p:cNvSpPr/>
            <p:nvPr/>
          </p:nvSpPr>
          <p:spPr>
            <a:xfrm>
              <a:off x="0" y="0"/>
              <a:ext cx="25963418" cy="2064327"/>
            </a:xfrm>
            <a:prstGeom prst="rect">
              <a:avLst/>
            </a:prstGeom>
            <a:solidFill>
              <a:srgbClr val="233446"/>
            </a:solidFill>
          </p:spPr>
        </p:sp>
        <p:sp>
          <p:nvSpPr>
            <p:cNvPr id="13" name="TextBox 8">
              <a:extLst>
                <a:ext uri="{FF2B5EF4-FFF2-40B4-BE49-F238E27FC236}">
                  <a16:creationId xmlns:a16="http://schemas.microsoft.com/office/drawing/2014/main" id="{183B454F-1D23-2F4B-908F-4AB107714CE5}"/>
                </a:ext>
              </a:extLst>
            </p:cNvPr>
            <p:cNvSpPr txBox="1"/>
            <p:nvPr/>
          </p:nvSpPr>
          <p:spPr>
            <a:xfrm>
              <a:off x="13994288" y="955708"/>
              <a:ext cx="11561679" cy="514688"/>
            </a:xfrm>
            <a:prstGeom prst="rect">
              <a:avLst/>
            </a:prstGeom>
          </p:spPr>
          <p:txBody>
            <a:bodyPr wrap="square" lIns="0" tIns="0" rIns="0" bIns="0" rtlCol="0" anchor="t">
              <a:spAutoFit/>
            </a:bodyPr>
            <a:lstStyle/>
            <a:p>
              <a:pPr algn="r">
                <a:lnSpc>
                  <a:spcPts val="1959"/>
                </a:lnSpc>
              </a:pPr>
              <a:r>
                <a:rPr lang="en-US" spc="280" dirty="0">
                  <a:solidFill>
                    <a:srgbClr val="ECDCCF"/>
                  </a:solidFill>
                  <a:latin typeface="Montserrat Classic Bold"/>
                </a:rPr>
                <a:t>JCC Workgroup </a:t>
              </a:r>
              <a:r>
                <a:rPr lang="en-US" sz="1400" spc="280" dirty="0">
                  <a:solidFill>
                    <a:srgbClr val="ECDCCF"/>
                  </a:solidFill>
                  <a:latin typeface="Montserrat Classic Bold"/>
                </a:rPr>
                <a:t>Presentation | May 4, 2021</a:t>
              </a:r>
            </a:p>
          </p:txBody>
        </p:sp>
      </p:grpSp>
      <p:sp>
        <p:nvSpPr>
          <p:cNvPr id="9" name="Google Shape;125;p17">
            <a:extLst>
              <a:ext uri="{FF2B5EF4-FFF2-40B4-BE49-F238E27FC236}">
                <a16:creationId xmlns:a16="http://schemas.microsoft.com/office/drawing/2014/main" id="{616C0574-FF3F-3240-A507-ACBE631F0215}"/>
              </a:ext>
            </a:extLst>
          </p:cNvPr>
          <p:cNvSpPr txBox="1">
            <a:spLocks/>
          </p:cNvSpPr>
          <p:nvPr/>
        </p:nvSpPr>
        <p:spPr>
          <a:xfrm>
            <a:off x="7016619" y="3120559"/>
            <a:ext cx="10984509" cy="52747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42950" indent="-742950">
              <a:spcAft>
                <a:spcPts val="600"/>
              </a:spcAft>
              <a:buClr>
                <a:srgbClr val="225E76"/>
              </a:buClr>
              <a:buSzPct val="100000"/>
              <a:buFont typeface="+mj-lt"/>
              <a:buAutoNum type="arabicPeriod"/>
            </a:pPr>
            <a:r>
              <a:rPr lang="en-US" sz="3600" dirty="0" smtClean="0">
                <a:solidFill>
                  <a:srgbClr val="336F85"/>
                </a:solidFill>
              </a:rPr>
              <a:t>Civil Unrest and Racism: What are we doing Now? held on July 30, 2020</a:t>
            </a:r>
          </a:p>
          <a:p>
            <a:pPr marL="742950" indent="-742950">
              <a:spcAft>
                <a:spcPts val="600"/>
              </a:spcAft>
              <a:buClr>
                <a:srgbClr val="225E76"/>
              </a:buClr>
              <a:buSzPct val="100000"/>
              <a:buFont typeface="+mj-lt"/>
              <a:buAutoNum type="arabicPeriod"/>
            </a:pPr>
            <a:r>
              <a:rPr lang="en-US" sz="3600" dirty="0" smtClean="0">
                <a:solidFill>
                  <a:srgbClr val="336F85"/>
                </a:solidFill>
              </a:rPr>
              <a:t>Part II</a:t>
            </a:r>
            <a:r>
              <a:rPr lang="en-US" sz="3600" dirty="0">
                <a:solidFill>
                  <a:srgbClr val="336F85"/>
                </a:solidFill>
              </a:rPr>
              <a:t>, held on September 17, </a:t>
            </a:r>
            <a:r>
              <a:rPr lang="en-US" sz="3600" dirty="0" smtClean="0">
                <a:solidFill>
                  <a:srgbClr val="336F85"/>
                </a:solidFill>
              </a:rPr>
              <a:t>2020 continued the discussion on unrest and racism </a:t>
            </a:r>
          </a:p>
          <a:p>
            <a:pPr marL="742950" indent="-742950">
              <a:spcAft>
                <a:spcPts val="600"/>
              </a:spcAft>
              <a:buClr>
                <a:srgbClr val="225E76"/>
              </a:buClr>
              <a:buSzPct val="100000"/>
              <a:buFont typeface="+mj-lt"/>
              <a:buAutoNum type="arabicPeriod"/>
            </a:pPr>
            <a:r>
              <a:rPr lang="en-US" sz="3600" dirty="0" smtClean="0">
                <a:solidFill>
                  <a:srgbClr val="336F85"/>
                </a:solidFill>
              </a:rPr>
              <a:t>Eliminating Bias: Addressing Mental Health in the Justice System held on March 25, 2021</a:t>
            </a:r>
          </a:p>
          <a:p>
            <a:pPr lvl="1">
              <a:lnSpc>
                <a:spcPct val="110000"/>
              </a:lnSpc>
              <a:spcAft>
                <a:spcPts val="600"/>
              </a:spcAft>
              <a:buClr>
                <a:srgbClr val="225E76"/>
              </a:buClr>
              <a:buSzPct val="100000"/>
            </a:pPr>
            <a:endParaRPr lang="en-US" sz="3600" dirty="0" smtClean="0">
              <a:solidFill>
                <a:srgbClr val="336F85"/>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119" y="3057134"/>
            <a:ext cx="4791800" cy="4791800"/>
          </a:xfrm>
          <a:prstGeom prst="rect">
            <a:avLst/>
          </a:prstGeom>
        </p:spPr>
      </p:pic>
    </p:spTree>
    <p:extLst>
      <p:ext uri="{BB962C8B-B14F-4D97-AF65-F5344CB8AC3E}">
        <p14:creationId xmlns:p14="http://schemas.microsoft.com/office/powerpoint/2010/main" val="1936037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9">
            <a:extLst>
              <a:ext uri="{FF2B5EF4-FFF2-40B4-BE49-F238E27FC236}">
                <a16:creationId xmlns:a16="http://schemas.microsoft.com/office/drawing/2014/main" id="{391AE92D-CB78-974C-BD65-0C484D8E8AFF}"/>
              </a:ext>
            </a:extLst>
          </p:cNvPr>
          <p:cNvSpPr/>
          <p:nvPr/>
        </p:nvSpPr>
        <p:spPr>
          <a:xfrm>
            <a:off x="8106" y="-62157"/>
            <a:ext cx="18279894" cy="945204"/>
          </a:xfrm>
          <a:prstGeom prst="rect">
            <a:avLst/>
          </a:prstGeom>
          <a:solidFill>
            <a:srgbClr val="FFBD59"/>
          </a:solidFill>
        </p:spPr>
      </p:sp>
      <p:sp>
        <p:nvSpPr>
          <p:cNvPr id="4" name="TextBox 5">
            <a:extLst>
              <a:ext uri="{FF2B5EF4-FFF2-40B4-BE49-F238E27FC236}">
                <a16:creationId xmlns:a16="http://schemas.microsoft.com/office/drawing/2014/main" id="{49183ACC-2E03-D345-984F-2A08D40B60E9}"/>
              </a:ext>
            </a:extLst>
          </p:cNvPr>
          <p:cNvSpPr txBox="1"/>
          <p:nvPr/>
        </p:nvSpPr>
        <p:spPr>
          <a:xfrm>
            <a:off x="762000" y="114301"/>
            <a:ext cx="16992600" cy="705321"/>
          </a:xfrm>
          <a:prstGeom prst="rect">
            <a:avLst/>
          </a:prstGeom>
        </p:spPr>
        <p:txBody>
          <a:bodyPr wrap="square" lIns="0" tIns="0" rIns="0" bIns="0" rtlCol="0" anchor="t">
            <a:spAutoFit/>
          </a:bodyPr>
          <a:lstStyle/>
          <a:p>
            <a:pPr algn="ctr">
              <a:lnSpc>
                <a:spcPts val="5460"/>
              </a:lnSpc>
            </a:pPr>
            <a:r>
              <a:rPr lang="en-US" sz="4800" spc="126" dirty="0">
                <a:solidFill>
                  <a:schemeClr val="bg1"/>
                </a:solidFill>
                <a:latin typeface="Kollektif Bold"/>
              </a:rPr>
              <a:t>Committee Overview</a:t>
            </a:r>
          </a:p>
        </p:txBody>
      </p:sp>
      <p:sp>
        <p:nvSpPr>
          <p:cNvPr id="7" name="Google Shape;124;p17">
            <a:extLst>
              <a:ext uri="{FF2B5EF4-FFF2-40B4-BE49-F238E27FC236}">
                <a16:creationId xmlns:a16="http://schemas.microsoft.com/office/drawing/2014/main" id="{15438EFC-C9DD-EF4B-A60D-0EC859FA7138}"/>
              </a:ext>
            </a:extLst>
          </p:cNvPr>
          <p:cNvSpPr txBox="1">
            <a:spLocks/>
          </p:cNvSpPr>
          <p:nvPr/>
        </p:nvSpPr>
        <p:spPr>
          <a:xfrm>
            <a:off x="1389941" y="1746024"/>
            <a:ext cx="15516224" cy="115728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C99A2C"/>
              </a:buClr>
              <a:buSzPct val="100000"/>
            </a:pPr>
            <a:r>
              <a:rPr lang="en-US" sz="5000" dirty="0" smtClean="0">
                <a:solidFill>
                  <a:srgbClr val="C99A36"/>
                </a:solidFill>
              </a:rPr>
              <a:t>Committee Activity to Date</a:t>
            </a:r>
            <a:endParaRPr lang="en-US" sz="5000" dirty="0">
              <a:solidFill>
                <a:srgbClr val="C99A36"/>
              </a:solidFill>
            </a:endParaRPr>
          </a:p>
          <a:p>
            <a:pPr>
              <a:spcBef>
                <a:spcPts val="1008"/>
              </a:spcBef>
              <a:buClr>
                <a:srgbClr val="C99A2C"/>
              </a:buClr>
              <a:buSzPct val="100000"/>
            </a:pPr>
            <a:endParaRPr lang="en-US" dirty="0"/>
          </a:p>
        </p:txBody>
      </p:sp>
      <p:sp>
        <p:nvSpPr>
          <p:cNvPr id="8" name="Google Shape;125;p17">
            <a:extLst>
              <a:ext uri="{FF2B5EF4-FFF2-40B4-BE49-F238E27FC236}">
                <a16:creationId xmlns:a16="http://schemas.microsoft.com/office/drawing/2014/main" id="{616C0574-FF3F-3240-A507-ACBE631F0215}"/>
              </a:ext>
            </a:extLst>
          </p:cNvPr>
          <p:cNvSpPr txBox="1">
            <a:spLocks/>
          </p:cNvSpPr>
          <p:nvPr/>
        </p:nvSpPr>
        <p:spPr>
          <a:xfrm>
            <a:off x="1385888" y="3120559"/>
            <a:ext cx="14645295" cy="52747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225E76"/>
              </a:buClr>
              <a:buSzPct val="100000"/>
            </a:pPr>
            <a:endParaRPr lang="en-US" sz="3600" dirty="0">
              <a:solidFill>
                <a:srgbClr val="225E76"/>
              </a:solidFill>
            </a:endParaRPr>
          </a:p>
        </p:txBody>
      </p:sp>
      <p:grpSp>
        <p:nvGrpSpPr>
          <p:cNvPr id="11" name="Group 6">
            <a:extLst>
              <a:ext uri="{FF2B5EF4-FFF2-40B4-BE49-F238E27FC236}">
                <a16:creationId xmlns:a16="http://schemas.microsoft.com/office/drawing/2014/main" id="{9390E037-D96D-E744-B013-45E456469872}"/>
              </a:ext>
            </a:extLst>
          </p:cNvPr>
          <p:cNvGrpSpPr/>
          <p:nvPr/>
        </p:nvGrpSpPr>
        <p:grpSpPr>
          <a:xfrm>
            <a:off x="8106" y="9258301"/>
            <a:ext cx="18279894" cy="1028699"/>
            <a:chOff x="0" y="0"/>
            <a:chExt cx="25963418" cy="2064327"/>
          </a:xfrm>
        </p:grpSpPr>
        <p:sp>
          <p:nvSpPr>
            <p:cNvPr id="12" name="AutoShape 7">
              <a:extLst>
                <a:ext uri="{FF2B5EF4-FFF2-40B4-BE49-F238E27FC236}">
                  <a16:creationId xmlns:a16="http://schemas.microsoft.com/office/drawing/2014/main" id="{73598545-2BED-7043-812D-0BB5A2B252F2}"/>
                </a:ext>
              </a:extLst>
            </p:cNvPr>
            <p:cNvSpPr/>
            <p:nvPr/>
          </p:nvSpPr>
          <p:spPr>
            <a:xfrm>
              <a:off x="0" y="0"/>
              <a:ext cx="25963418" cy="2064327"/>
            </a:xfrm>
            <a:prstGeom prst="rect">
              <a:avLst/>
            </a:prstGeom>
            <a:solidFill>
              <a:srgbClr val="233446"/>
            </a:solidFill>
          </p:spPr>
        </p:sp>
        <p:sp>
          <p:nvSpPr>
            <p:cNvPr id="13" name="TextBox 8">
              <a:extLst>
                <a:ext uri="{FF2B5EF4-FFF2-40B4-BE49-F238E27FC236}">
                  <a16:creationId xmlns:a16="http://schemas.microsoft.com/office/drawing/2014/main" id="{183B454F-1D23-2F4B-908F-4AB107714CE5}"/>
                </a:ext>
              </a:extLst>
            </p:cNvPr>
            <p:cNvSpPr txBox="1"/>
            <p:nvPr/>
          </p:nvSpPr>
          <p:spPr>
            <a:xfrm>
              <a:off x="13994288" y="955708"/>
              <a:ext cx="11561679" cy="514688"/>
            </a:xfrm>
            <a:prstGeom prst="rect">
              <a:avLst/>
            </a:prstGeom>
          </p:spPr>
          <p:txBody>
            <a:bodyPr wrap="square" lIns="0" tIns="0" rIns="0" bIns="0" rtlCol="0" anchor="t">
              <a:spAutoFit/>
            </a:bodyPr>
            <a:lstStyle/>
            <a:p>
              <a:pPr algn="r">
                <a:lnSpc>
                  <a:spcPts val="1959"/>
                </a:lnSpc>
              </a:pPr>
              <a:r>
                <a:rPr lang="en-US" spc="280" dirty="0">
                  <a:solidFill>
                    <a:srgbClr val="ECDCCF"/>
                  </a:solidFill>
                  <a:latin typeface="Montserrat Classic Bold"/>
                </a:rPr>
                <a:t>JCC Workgroup </a:t>
              </a:r>
              <a:r>
                <a:rPr lang="en-US" sz="1400" spc="280" dirty="0">
                  <a:solidFill>
                    <a:srgbClr val="ECDCCF"/>
                  </a:solidFill>
                  <a:latin typeface="Montserrat Classic Bold"/>
                </a:rPr>
                <a:t>Presentation | May 4, 2021</a:t>
              </a:r>
            </a:p>
          </p:txBody>
        </p:sp>
      </p:grpSp>
      <p:sp>
        <p:nvSpPr>
          <p:cNvPr id="9" name="Google Shape;125;p17">
            <a:extLst>
              <a:ext uri="{FF2B5EF4-FFF2-40B4-BE49-F238E27FC236}">
                <a16:creationId xmlns:a16="http://schemas.microsoft.com/office/drawing/2014/main" id="{616C0574-FF3F-3240-A507-ACBE631F0215}"/>
              </a:ext>
            </a:extLst>
          </p:cNvPr>
          <p:cNvSpPr txBox="1">
            <a:spLocks/>
          </p:cNvSpPr>
          <p:nvPr/>
        </p:nvSpPr>
        <p:spPr>
          <a:xfrm>
            <a:off x="1538288" y="3272959"/>
            <a:ext cx="14645295" cy="52747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spcAft>
                <a:spcPts val="600"/>
              </a:spcAft>
              <a:buClr>
                <a:srgbClr val="225E76"/>
              </a:buClr>
              <a:buSzPct val="100000"/>
              <a:buFont typeface="Arial" panose="020B0604020202020204" pitchFamily="34" charset="0"/>
              <a:buChar char="•"/>
            </a:pPr>
            <a:r>
              <a:rPr lang="en-US" sz="3600" dirty="0" smtClean="0">
                <a:solidFill>
                  <a:srgbClr val="336F85"/>
                </a:solidFill>
              </a:rPr>
              <a:t>10/28/20: Covered Introductions, Standard </a:t>
            </a:r>
            <a:r>
              <a:rPr lang="en-US" sz="3600" dirty="0">
                <a:solidFill>
                  <a:srgbClr val="336F85"/>
                </a:solidFill>
              </a:rPr>
              <a:t>10.20 and Aspen Institute Glossary for </a:t>
            </a:r>
            <a:r>
              <a:rPr lang="en-US" sz="3600" i="1" dirty="0">
                <a:solidFill>
                  <a:srgbClr val="336F85"/>
                </a:solidFill>
              </a:rPr>
              <a:t>Understanding the Dismantling Structural Racism/Promoting Racial Equity Analysis</a:t>
            </a:r>
          </a:p>
          <a:p>
            <a:pPr marL="571500" indent="-571500">
              <a:lnSpc>
                <a:spcPct val="110000"/>
              </a:lnSpc>
              <a:spcAft>
                <a:spcPts val="600"/>
              </a:spcAft>
              <a:buClr>
                <a:srgbClr val="225E76"/>
              </a:buClr>
              <a:buSzPct val="100000"/>
              <a:buFont typeface="Arial" panose="020B0604020202020204" pitchFamily="34" charset="0"/>
              <a:buChar char="•"/>
            </a:pPr>
            <a:r>
              <a:rPr lang="en-US" sz="3600" dirty="0" smtClean="0">
                <a:solidFill>
                  <a:srgbClr val="336F85"/>
                </a:solidFill>
              </a:rPr>
              <a:t>12/9/20: Covered focus and goals of the committee along with brainstorming of subcommittees </a:t>
            </a:r>
            <a:endParaRPr lang="en-US" sz="3600" dirty="0">
              <a:solidFill>
                <a:srgbClr val="336F85"/>
              </a:solidFill>
            </a:endParaRPr>
          </a:p>
        </p:txBody>
      </p:sp>
    </p:spTree>
    <p:extLst>
      <p:ext uri="{BB962C8B-B14F-4D97-AF65-F5344CB8AC3E}">
        <p14:creationId xmlns:p14="http://schemas.microsoft.com/office/powerpoint/2010/main" val="939282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9">
            <a:extLst>
              <a:ext uri="{FF2B5EF4-FFF2-40B4-BE49-F238E27FC236}">
                <a16:creationId xmlns:a16="http://schemas.microsoft.com/office/drawing/2014/main" id="{391AE92D-CB78-974C-BD65-0C484D8E8AFF}"/>
              </a:ext>
            </a:extLst>
          </p:cNvPr>
          <p:cNvSpPr/>
          <p:nvPr/>
        </p:nvSpPr>
        <p:spPr>
          <a:xfrm>
            <a:off x="8106" y="-62157"/>
            <a:ext cx="18279894" cy="945204"/>
          </a:xfrm>
          <a:prstGeom prst="rect">
            <a:avLst/>
          </a:prstGeom>
          <a:solidFill>
            <a:srgbClr val="FFBD59"/>
          </a:solidFill>
        </p:spPr>
      </p:sp>
      <p:sp>
        <p:nvSpPr>
          <p:cNvPr id="4" name="TextBox 5">
            <a:extLst>
              <a:ext uri="{FF2B5EF4-FFF2-40B4-BE49-F238E27FC236}">
                <a16:creationId xmlns:a16="http://schemas.microsoft.com/office/drawing/2014/main" id="{49183ACC-2E03-D345-984F-2A08D40B60E9}"/>
              </a:ext>
            </a:extLst>
          </p:cNvPr>
          <p:cNvSpPr txBox="1"/>
          <p:nvPr/>
        </p:nvSpPr>
        <p:spPr>
          <a:xfrm>
            <a:off x="762000" y="114301"/>
            <a:ext cx="16992600" cy="705321"/>
          </a:xfrm>
          <a:prstGeom prst="rect">
            <a:avLst/>
          </a:prstGeom>
        </p:spPr>
        <p:txBody>
          <a:bodyPr wrap="square" lIns="0" tIns="0" rIns="0" bIns="0" rtlCol="0" anchor="t">
            <a:spAutoFit/>
          </a:bodyPr>
          <a:lstStyle/>
          <a:p>
            <a:pPr algn="ctr">
              <a:lnSpc>
                <a:spcPts val="5460"/>
              </a:lnSpc>
            </a:pPr>
            <a:r>
              <a:rPr lang="en-US" sz="4800" spc="126" dirty="0">
                <a:solidFill>
                  <a:schemeClr val="bg1"/>
                </a:solidFill>
                <a:latin typeface="Kollektif Bold"/>
              </a:rPr>
              <a:t>Committee Overview</a:t>
            </a:r>
          </a:p>
        </p:txBody>
      </p:sp>
      <p:sp>
        <p:nvSpPr>
          <p:cNvPr id="7" name="Google Shape;124;p17">
            <a:extLst>
              <a:ext uri="{FF2B5EF4-FFF2-40B4-BE49-F238E27FC236}">
                <a16:creationId xmlns:a16="http://schemas.microsoft.com/office/drawing/2014/main" id="{15438EFC-C9DD-EF4B-A60D-0EC859FA7138}"/>
              </a:ext>
            </a:extLst>
          </p:cNvPr>
          <p:cNvSpPr txBox="1">
            <a:spLocks/>
          </p:cNvSpPr>
          <p:nvPr/>
        </p:nvSpPr>
        <p:spPr>
          <a:xfrm>
            <a:off x="1389941" y="1746024"/>
            <a:ext cx="15516224" cy="115728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C99A2C"/>
              </a:buClr>
              <a:buSzPct val="100000"/>
            </a:pPr>
            <a:r>
              <a:rPr lang="en-US" sz="5000" dirty="0" smtClean="0">
                <a:solidFill>
                  <a:srgbClr val="C99A36"/>
                </a:solidFill>
              </a:rPr>
              <a:t>Committee Activity to Date</a:t>
            </a:r>
            <a:endParaRPr lang="en-US" sz="5000" dirty="0">
              <a:solidFill>
                <a:srgbClr val="C99A36"/>
              </a:solidFill>
            </a:endParaRPr>
          </a:p>
          <a:p>
            <a:pPr>
              <a:spcBef>
                <a:spcPts val="1008"/>
              </a:spcBef>
              <a:buClr>
                <a:srgbClr val="C99A2C"/>
              </a:buClr>
              <a:buSzPct val="100000"/>
            </a:pPr>
            <a:endParaRPr lang="en-US" dirty="0"/>
          </a:p>
        </p:txBody>
      </p:sp>
      <p:sp>
        <p:nvSpPr>
          <p:cNvPr id="8" name="Google Shape;125;p17">
            <a:extLst>
              <a:ext uri="{FF2B5EF4-FFF2-40B4-BE49-F238E27FC236}">
                <a16:creationId xmlns:a16="http://schemas.microsoft.com/office/drawing/2014/main" id="{616C0574-FF3F-3240-A507-ACBE631F0215}"/>
              </a:ext>
            </a:extLst>
          </p:cNvPr>
          <p:cNvSpPr txBox="1">
            <a:spLocks/>
          </p:cNvSpPr>
          <p:nvPr/>
        </p:nvSpPr>
        <p:spPr>
          <a:xfrm>
            <a:off x="1385888" y="3120559"/>
            <a:ext cx="14645295" cy="52747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225E76"/>
              </a:buClr>
              <a:buSzPct val="100000"/>
            </a:pPr>
            <a:endParaRPr lang="en-US" sz="3600" dirty="0">
              <a:solidFill>
                <a:srgbClr val="225E76"/>
              </a:solidFill>
            </a:endParaRPr>
          </a:p>
        </p:txBody>
      </p:sp>
      <p:grpSp>
        <p:nvGrpSpPr>
          <p:cNvPr id="11" name="Group 6">
            <a:extLst>
              <a:ext uri="{FF2B5EF4-FFF2-40B4-BE49-F238E27FC236}">
                <a16:creationId xmlns:a16="http://schemas.microsoft.com/office/drawing/2014/main" id="{9390E037-D96D-E744-B013-45E456469872}"/>
              </a:ext>
            </a:extLst>
          </p:cNvPr>
          <p:cNvGrpSpPr/>
          <p:nvPr/>
        </p:nvGrpSpPr>
        <p:grpSpPr>
          <a:xfrm>
            <a:off x="8106" y="9258301"/>
            <a:ext cx="18279894" cy="1028699"/>
            <a:chOff x="0" y="0"/>
            <a:chExt cx="25963418" cy="2064327"/>
          </a:xfrm>
        </p:grpSpPr>
        <p:sp>
          <p:nvSpPr>
            <p:cNvPr id="12" name="AutoShape 7">
              <a:extLst>
                <a:ext uri="{FF2B5EF4-FFF2-40B4-BE49-F238E27FC236}">
                  <a16:creationId xmlns:a16="http://schemas.microsoft.com/office/drawing/2014/main" id="{73598545-2BED-7043-812D-0BB5A2B252F2}"/>
                </a:ext>
              </a:extLst>
            </p:cNvPr>
            <p:cNvSpPr/>
            <p:nvPr/>
          </p:nvSpPr>
          <p:spPr>
            <a:xfrm>
              <a:off x="0" y="0"/>
              <a:ext cx="25963418" cy="2064327"/>
            </a:xfrm>
            <a:prstGeom prst="rect">
              <a:avLst/>
            </a:prstGeom>
            <a:solidFill>
              <a:srgbClr val="233446"/>
            </a:solidFill>
          </p:spPr>
        </p:sp>
        <p:sp>
          <p:nvSpPr>
            <p:cNvPr id="13" name="TextBox 8">
              <a:extLst>
                <a:ext uri="{FF2B5EF4-FFF2-40B4-BE49-F238E27FC236}">
                  <a16:creationId xmlns:a16="http://schemas.microsoft.com/office/drawing/2014/main" id="{183B454F-1D23-2F4B-908F-4AB107714CE5}"/>
                </a:ext>
              </a:extLst>
            </p:cNvPr>
            <p:cNvSpPr txBox="1"/>
            <p:nvPr/>
          </p:nvSpPr>
          <p:spPr>
            <a:xfrm>
              <a:off x="13994288" y="955708"/>
              <a:ext cx="11561679" cy="514688"/>
            </a:xfrm>
            <a:prstGeom prst="rect">
              <a:avLst/>
            </a:prstGeom>
          </p:spPr>
          <p:txBody>
            <a:bodyPr wrap="square" lIns="0" tIns="0" rIns="0" bIns="0" rtlCol="0" anchor="t">
              <a:spAutoFit/>
            </a:bodyPr>
            <a:lstStyle/>
            <a:p>
              <a:pPr algn="r">
                <a:lnSpc>
                  <a:spcPts val="1959"/>
                </a:lnSpc>
              </a:pPr>
              <a:r>
                <a:rPr lang="en-US" spc="280" dirty="0">
                  <a:solidFill>
                    <a:srgbClr val="ECDCCF"/>
                  </a:solidFill>
                  <a:latin typeface="Montserrat Classic Bold"/>
                </a:rPr>
                <a:t>JCC Workgroup </a:t>
              </a:r>
              <a:r>
                <a:rPr lang="en-US" sz="1400" spc="280" dirty="0">
                  <a:solidFill>
                    <a:srgbClr val="ECDCCF"/>
                  </a:solidFill>
                  <a:latin typeface="Montserrat Classic Bold"/>
                </a:rPr>
                <a:t>Presentation | May 4, 2021</a:t>
              </a:r>
            </a:p>
          </p:txBody>
        </p:sp>
      </p:grpSp>
      <p:sp>
        <p:nvSpPr>
          <p:cNvPr id="9" name="Google Shape;125;p17">
            <a:extLst>
              <a:ext uri="{FF2B5EF4-FFF2-40B4-BE49-F238E27FC236}">
                <a16:creationId xmlns:a16="http://schemas.microsoft.com/office/drawing/2014/main" id="{616C0574-FF3F-3240-A507-ACBE631F0215}"/>
              </a:ext>
            </a:extLst>
          </p:cNvPr>
          <p:cNvSpPr txBox="1">
            <a:spLocks/>
          </p:cNvSpPr>
          <p:nvPr/>
        </p:nvSpPr>
        <p:spPr>
          <a:xfrm>
            <a:off x="7688423" y="3654884"/>
            <a:ext cx="9797143" cy="351972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lnSpc>
                <a:spcPct val="110000"/>
              </a:lnSpc>
              <a:spcAft>
                <a:spcPts val="600"/>
              </a:spcAft>
              <a:buClr>
                <a:srgbClr val="225E76"/>
              </a:buClr>
              <a:buSzPct val="100000"/>
              <a:buFont typeface="Arial" panose="020B0604020202020204" pitchFamily="34" charset="0"/>
              <a:buChar char="•"/>
            </a:pPr>
            <a:r>
              <a:rPr lang="en-US" sz="3600" dirty="0" smtClean="0">
                <a:solidFill>
                  <a:srgbClr val="336F85"/>
                </a:solidFill>
              </a:rPr>
              <a:t>2/3/21: Facilitated education session (pyramid of hate) exploring nature of bias, types of biases and sharing personal experiences in mini breakout sessions</a:t>
            </a:r>
            <a:endParaRPr lang="en-US" sz="3600" dirty="0">
              <a:solidFill>
                <a:srgbClr val="336F85"/>
              </a:solidFill>
            </a:endParaRPr>
          </a:p>
        </p:txBody>
      </p:sp>
      <p:pic>
        <p:nvPicPr>
          <p:cNvPr id="2" name="Picture 1"/>
          <p:cNvPicPr>
            <a:picLocks noChangeAspect="1"/>
          </p:cNvPicPr>
          <p:nvPr/>
        </p:nvPicPr>
        <p:blipFill>
          <a:blip r:embed="rId2"/>
          <a:stretch>
            <a:fillRect/>
          </a:stretch>
        </p:blipFill>
        <p:spPr>
          <a:xfrm>
            <a:off x="904680" y="2584068"/>
            <a:ext cx="6447841" cy="6521833"/>
          </a:xfrm>
          <a:prstGeom prst="rect">
            <a:avLst/>
          </a:prstGeom>
        </p:spPr>
      </p:pic>
    </p:spTree>
    <p:extLst>
      <p:ext uri="{BB962C8B-B14F-4D97-AF65-F5344CB8AC3E}">
        <p14:creationId xmlns:p14="http://schemas.microsoft.com/office/powerpoint/2010/main" val="550710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565F929617274D9FFD1FC43657ACA4" ma:contentTypeVersion="13" ma:contentTypeDescription="Create a new document." ma:contentTypeScope="" ma:versionID="14a694421aba4bee06b3edd1da0d9102">
  <xsd:schema xmlns:xsd="http://www.w3.org/2001/XMLSchema" xmlns:xs="http://www.w3.org/2001/XMLSchema" xmlns:p="http://schemas.microsoft.com/office/2006/metadata/properties" xmlns:ns3="13e4a3a1-9d1d-4884-940d-e205f64b3b06" xmlns:ns4="883187e6-1655-4706-a692-a1fffdcb8df0" targetNamespace="http://schemas.microsoft.com/office/2006/metadata/properties" ma:root="true" ma:fieldsID="d707226fd1e868fc162855fbf8ee60da" ns3:_="" ns4:_="">
    <xsd:import namespace="13e4a3a1-9d1d-4884-940d-e205f64b3b06"/>
    <xsd:import namespace="883187e6-1655-4706-a692-a1fffdcb8df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e4a3a1-9d1d-4884-940d-e205f64b3b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3187e6-1655-4706-a692-a1fffdcb8df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3E57D6-EAA8-4B52-A688-98767944EA9E}">
  <ds:schemaRefs>
    <ds:schemaRef ds:uri="http://schemas.microsoft.com/sharepoint/v3/contenttype/forms"/>
  </ds:schemaRefs>
</ds:datastoreItem>
</file>

<file path=customXml/itemProps2.xml><?xml version="1.0" encoding="utf-8"?>
<ds:datastoreItem xmlns:ds="http://schemas.openxmlformats.org/officeDocument/2006/customXml" ds:itemID="{8A16DE7D-FE1E-4940-81E6-C77A99F8B6FE}">
  <ds:schemaRefs>
    <ds:schemaRef ds:uri="http://schemas.microsoft.com/office/infopath/2007/PartnerControls"/>
    <ds:schemaRef ds:uri="http://purl.org/dc/elements/1.1/"/>
    <ds:schemaRef ds:uri="http://schemas.microsoft.com/office/2006/metadata/properties"/>
    <ds:schemaRef ds:uri="13e4a3a1-9d1d-4884-940d-e205f64b3b06"/>
    <ds:schemaRef ds:uri="http://purl.org/dc/terms/"/>
    <ds:schemaRef ds:uri="http://schemas.openxmlformats.org/package/2006/metadata/core-properties"/>
    <ds:schemaRef ds:uri="http://schemas.microsoft.com/office/2006/documentManagement/types"/>
    <ds:schemaRef ds:uri="http://purl.org/dc/dcmitype/"/>
    <ds:schemaRef ds:uri="883187e6-1655-4706-a692-a1fffdcb8df0"/>
    <ds:schemaRef ds:uri="http://www.w3.org/XML/1998/namespace"/>
  </ds:schemaRefs>
</ds:datastoreItem>
</file>

<file path=customXml/itemProps3.xml><?xml version="1.0" encoding="utf-8"?>
<ds:datastoreItem xmlns:ds="http://schemas.openxmlformats.org/officeDocument/2006/customXml" ds:itemID="{679600EE-D61D-40F1-BF66-231A60C85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e4a3a1-9d1d-4884-940d-e205f64b3b06"/>
    <ds:schemaRef ds:uri="883187e6-1655-4706-a692-a1fffdcb8d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700</TotalTime>
  <Words>890</Words>
  <Application>Microsoft Office PowerPoint</Application>
  <PresentationFormat>Custom</PresentationFormat>
  <Paragraphs>118</Paragraphs>
  <Slides>14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Montserrat</vt:lpstr>
      <vt:lpstr>Calibri</vt:lpstr>
      <vt:lpstr>Montserrat Classic Bold</vt:lpstr>
      <vt:lpstr>Montserrat Light</vt:lpstr>
      <vt:lpstr>Kollektif Bold</vt:lpstr>
      <vt:lpstr>Times New Roman</vt:lpstr>
      <vt:lpstr>Open Sans</vt:lpstr>
      <vt:lpstr>Courier New</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Hook, Julie</dc:creator>
  <cp:lastModifiedBy>Van Hook, Julie</cp:lastModifiedBy>
  <cp:revision>74</cp:revision>
  <dcterms:modified xsi:type="dcterms:W3CDTF">2021-04-27T21:10:44Z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0x01010097565F929617274D9FFD1FC43657ACA4</vt:lpwstr>
  </property>
</Properties>
</file>