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21"/>
  </p:notesMasterIdLst>
  <p:handoutMasterIdLst>
    <p:handoutMasterId r:id="rId22"/>
  </p:handoutMasterIdLst>
  <p:sldIdLst>
    <p:sldId id="1584" r:id="rId2"/>
    <p:sldId id="1668" r:id="rId3"/>
    <p:sldId id="1586" r:id="rId4"/>
    <p:sldId id="1655" r:id="rId5"/>
    <p:sldId id="1503" r:id="rId6"/>
    <p:sldId id="1543" r:id="rId7"/>
    <p:sldId id="1595" r:id="rId8"/>
    <p:sldId id="1505" r:id="rId9"/>
    <p:sldId id="1667" r:id="rId10"/>
    <p:sldId id="1622" r:id="rId11"/>
    <p:sldId id="1657" r:id="rId12"/>
    <p:sldId id="1661" r:id="rId13"/>
    <p:sldId id="1659" r:id="rId14"/>
    <p:sldId id="1660" r:id="rId15"/>
    <p:sldId id="1673" r:id="rId16"/>
    <p:sldId id="1674" r:id="rId17"/>
    <p:sldId id="1675" r:id="rId18"/>
    <p:sldId id="1672" r:id="rId19"/>
    <p:sldId id="1634" r:id="rId20"/>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68508" autoAdjust="0"/>
  </p:normalViewPr>
  <p:slideViewPr>
    <p:cSldViewPr snapToGrid="0">
      <p:cViewPr varScale="1">
        <p:scale>
          <a:sx n="78" d="100"/>
          <a:sy n="78" d="100"/>
        </p:scale>
        <p:origin x="1620" y="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396"/>
    </p:cViewPr>
  </p:sorterViewPr>
  <p:notesViewPr>
    <p:cSldViewPr snapToGrid="0">
      <p:cViewPr varScale="1">
        <p:scale>
          <a:sx n="64" d="100"/>
          <a:sy n="64" d="100"/>
        </p:scale>
        <p:origin x="32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0F05D-6A92-4AF2-A138-9BB7FED98FFC}"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10EF6F7-486C-4F1B-9C96-112CCFCA3ECE}">
      <dgm:prSet custT="1"/>
      <dgm:spPr/>
      <dgm:t>
        <a:bodyPr/>
        <a:lstStyle/>
        <a:p>
          <a:pPr>
            <a:lnSpc>
              <a:spcPct val="100000"/>
            </a:lnSpc>
            <a:defRPr cap="all"/>
          </a:pPr>
          <a:r>
            <a:rPr lang="en-US" sz="1800" dirty="0"/>
            <a:t>Why are PMB</a:t>
          </a:r>
          <a:r>
            <a:rPr lang="en-US" sz="1800" cap="small" baseline="0" dirty="0"/>
            <a:t>s</a:t>
          </a:r>
          <a:r>
            <a:rPr lang="en-US" sz="1800" dirty="0"/>
            <a:t> needed?</a:t>
          </a:r>
        </a:p>
      </dgm:t>
    </dgm:pt>
    <dgm:pt modelId="{DDAF4C7A-FC87-4DD9-80A2-D233DE7AA0D7}" type="parTrans" cxnId="{C06389D4-23A3-403A-8DA9-084BAD478F46}">
      <dgm:prSet/>
      <dgm:spPr/>
      <dgm:t>
        <a:bodyPr/>
        <a:lstStyle/>
        <a:p>
          <a:endParaRPr lang="en-US"/>
        </a:p>
      </dgm:t>
    </dgm:pt>
    <dgm:pt modelId="{078B64BA-957B-4BB3-8ECA-CCD8FF9491B5}" type="sibTrans" cxnId="{C06389D4-23A3-403A-8DA9-084BAD478F46}">
      <dgm:prSet/>
      <dgm:spPr/>
      <dgm:t>
        <a:bodyPr/>
        <a:lstStyle/>
        <a:p>
          <a:endParaRPr lang="en-US"/>
        </a:p>
      </dgm:t>
    </dgm:pt>
    <dgm:pt modelId="{D7A23496-2532-4E9E-98D1-348B171F52AE}">
      <dgm:prSet custT="1"/>
      <dgm:spPr/>
      <dgm:t>
        <a:bodyPr/>
        <a:lstStyle/>
        <a:p>
          <a:pPr>
            <a:lnSpc>
              <a:spcPct val="100000"/>
            </a:lnSpc>
            <a:defRPr cap="all"/>
          </a:pPr>
          <a:r>
            <a:rPr lang="en-US" sz="1800" dirty="0"/>
            <a:t>How were PMB</a:t>
          </a:r>
          <a:r>
            <a:rPr lang="en-US" sz="1800" cap="small" baseline="0" dirty="0"/>
            <a:t>s</a:t>
          </a:r>
          <a:r>
            <a:rPr lang="en-US" sz="1800" dirty="0"/>
            <a:t> developed? </a:t>
          </a:r>
        </a:p>
      </dgm:t>
    </dgm:pt>
    <dgm:pt modelId="{017D4DCC-A668-4772-942D-9C12A7FDF6C5}" type="parTrans" cxnId="{0D9B159B-9D85-4FD3-927A-F5E9B47547C8}">
      <dgm:prSet/>
      <dgm:spPr/>
      <dgm:t>
        <a:bodyPr/>
        <a:lstStyle/>
        <a:p>
          <a:endParaRPr lang="en-US"/>
        </a:p>
      </dgm:t>
    </dgm:pt>
    <dgm:pt modelId="{9AE02DB1-D8AE-4F6D-A3B0-25B34D49E8FD}" type="sibTrans" cxnId="{0D9B159B-9D85-4FD3-927A-F5E9B47547C8}">
      <dgm:prSet/>
      <dgm:spPr/>
      <dgm:t>
        <a:bodyPr/>
        <a:lstStyle/>
        <a:p>
          <a:endParaRPr lang="en-US"/>
        </a:p>
      </dgm:t>
    </dgm:pt>
    <dgm:pt modelId="{29D92D28-C1E1-4DAB-978A-F6AE66F620F2}">
      <dgm:prSet custT="1"/>
      <dgm:spPr/>
      <dgm:t>
        <a:bodyPr/>
        <a:lstStyle/>
        <a:p>
          <a:pPr>
            <a:lnSpc>
              <a:spcPct val="100000"/>
            </a:lnSpc>
            <a:defRPr cap="all"/>
          </a:pPr>
          <a:r>
            <a:rPr lang="en-US" sz="1800" cap="all" baseline="0" dirty="0"/>
            <a:t>Proposed </a:t>
          </a:r>
          <a:r>
            <a:rPr lang="en-US" sz="1800" cap="small" baseline="0" dirty="0"/>
            <a:t>PMBs</a:t>
          </a:r>
        </a:p>
      </dgm:t>
    </dgm:pt>
    <dgm:pt modelId="{46CFFDAE-348C-47FD-9864-F2DFB88AF225}" type="parTrans" cxnId="{AB5CE8D3-73B5-45C4-B8C4-67CD4DD28CF1}">
      <dgm:prSet/>
      <dgm:spPr/>
      <dgm:t>
        <a:bodyPr/>
        <a:lstStyle/>
        <a:p>
          <a:endParaRPr lang="en-US"/>
        </a:p>
      </dgm:t>
    </dgm:pt>
    <dgm:pt modelId="{2877C0B3-70E6-48AE-BEC2-460248B73A51}" type="sibTrans" cxnId="{AB5CE8D3-73B5-45C4-B8C4-67CD4DD28CF1}">
      <dgm:prSet/>
      <dgm:spPr/>
      <dgm:t>
        <a:bodyPr/>
        <a:lstStyle/>
        <a:p>
          <a:endParaRPr lang="en-US"/>
        </a:p>
      </dgm:t>
    </dgm:pt>
    <dgm:pt modelId="{A1CBBA47-10D0-4A77-A5E7-51128F637425}" type="pres">
      <dgm:prSet presAssocID="{E600F05D-6A92-4AF2-A138-9BB7FED98FFC}" presName="root" presStyleCnt="0">
        <dgm:presLayoutVars>
          <dgm:dir/>
          <dgm:resizeHandles val="exact"/>
        </dgm:presLayoutVars>
      </dgm:prSet>
      <dgm:spPr/>
    </dgm:pt>
    <dgm:pt modelId="{8A1CEDBF-8B62-425E-9024-F632D42B324E}" type="pres">
      <dgm:prSet presAssocID="{A10EF6F7-486C-4F1B-9C96-112CCFCA3ECE}" presName="compNode" presStyleCnt="0"/>
      <dgm:spPr/>
    </dgm:pt>
    <dgm:pt modelId="{1176F8F2-53C6-4F9F-A2F3-C4C06D099CA2}" type="pres">
      <dgm:prSet presAssocID="{A10EF6F7-486C-4F1B-9C96-112CCFCA3ECE}" presName="iconBgRect" presStyleLbl="bgShp" presStyleIdx="0" presStyleCnt="3" custLinFactNeighborX="-2112" custLinFactNeighborY="20301"/>
      <dgm:spPr>
        <a:prstGeom prst="round2DiagRect">
          <a:avLst>
            <a:gd name="adj1" fmla="val 29727"/>
            <a:gd name="adj2" fmla="val 0"/>
          </a:avLst>
        </a:prstGeom>
      </dgm:spPr>
    </dgm:pt>
    <dgm:pt modelId="{DEC1D5A3-A8BC-48E3-9C0C-BB8F0CFB9B77}" type="pres">
      <dgm:prSet presAssocID="{A10EF6F7-486C-4F1B-9C96-112CCFCA3ECE}" presName="iconRect" presStyleLbl="node1" presStyleIdx="0" presStyleCnt="3" custLinFactNeighborX="-1612" custLinFactNeighborY="2902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xclamation Mark"/>
        </a:ext>
      </dgm:extLst>
    </dgm:pt>
    <dgm:pt modelId="{C19D1E1C-A72C-49A4-B52B-E0D0312AF8CC}" type="pres">
      <dgm:prSet presAssocID="{A10EF6F7-486C-4F1B-9C96-112CCFCA3ECE}" presName="spaceRect" presStyleCnt="0"/>
      <dgm:spPr/>
    </dgm:pt>
    <dgm:pt modelId="{01DE1F1B-17C8-41C6-80CA-77E6B42CD420}" type="pres">
      <dgm:prSet presAssocID="{A10EF6F7-486C-4F1B-9C96-112CCFCA3ECE}" presName="textRect" presStyleLbl="revTx" presStyleIdx="0" presStyleCnt="3">
        <dgm:presLayoutVars>
          <dgm:chMax val="1"/>
          <dgm:chPref val="1"/>
        </dgm:presLayoutVars>
      </dgm:prSet>
      <dgm:spPr/>
    </dgm:pt>
    <dgm:pt modelId="{4E857FB6-EAA7-4BDF-9791-6339805417FE}" type="pres">
      <dgm:prSet presAssocID="{078B64BA-957B-4BB3-8ECA-CCD8FF9491B5}" presName="sibTrans" presStyleCnt="0"/>
      <dgm:spPr/>
    </dgm:pt>
    <dgm:pt modelId="{B8A7684E-23D0-413C-BDA3-04D01FD70DE9}" type="pres">
      <dgm:prSet presAssocID="{D7A23496-2532-4E9E-98D1-348B171F52AE}" presName="compNode" presStyleCnt="0"/>
      <dgm:spPr/>
    </dgm:pt>
    <dgm:pt modelId="{B7605F12-AB4C-4300-99B8-DFA675403528}" type="pres">
      <dgm:prSet presAssocID="{D7A23496-2532-4E9E-98D1-348B171F52AE}" presName="iconBgRect" presStyleLbl="bgShp" presStyleIdx="1" presStyleCnt="3" custLinFactNeighborX="-2776" custLinFactNeighborY="20301"/>
      <dgm:spPr>
        <a:prstGeom prst="round2DiagRect">
          <a:avLst>
            <a:gd name="adj1" fmla="val 29727"/>
            <a:gd name="adj2" fmla="val 0"/>
          </a:avLst>
        </a:prstGeom>
      </dgm:spPr>
    </dgm:pt>
    <dgm:pt modelId="{BB73F772-28C0-445B-89FF-170F98A4CCE6}" type="pres">
      <dgm:prSet presAssocID="{D7A23496-2532-4E9E-98D1-348B171F52AE}" presName="iconRect" presStyleLbl="node1" presStyleIdx="1" presStyleCnt="3" custLinFactNeighborX="3745" custLinFactNeighborY="2902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actory"/>
        </a:ext>
      </dgm:extLst>
    </dgm:pt>
    <dgm:pt modelId="{B30EF1A7-A84A-4EA8-A4F7-926409D9F46A}" type="pres">
      <dgm:prSet presAssocID="{D7A23496-2532-4E9E-98D1-348B171F52AE}" presName="spaceRect" presStyleCnt="0"/>
      <dgm:spPr/>
    </dgm:pt>
    <dgm:pt modelId="{E1DE3B3B-CE32-4270-AA64-57147D657D89}" type="pres">
      <dgm:prSet presAssocID="{D7A23496-2532-4E9E-98D1-348B171F52AE}" presName="textRect" presStyleLbl="revTx" presStyleIdx="1" presStyleCnt="3">
        <dgm:presLayoutVars>
          <dgm:chMax val="1"/>
          <dgm:chPref val="1"/>
        </dgm:presLayoutVars>
      </dgm:prSet>
      <dgm:spPr/>
    </dgm:pt>
    <dgm:pt modelId="{A1D871A8-6725-45A0-A2A6-B3EFC34FACD3}" type="pres">
      <dgm:prSet presAssocID="{9AE02DB1-D8AE-4F6D-A3B0-25B34D49E8FD}" presName="sibTrans" presStyleCnt="0"/>
      <dgm:spPr/>
    </dgm:pt>
    <dgm:pt modelId="{443FD7C3-C40A-4B75-B44C-3F72F4187982}" type="pres">
      <dgm:prSet presAssocID="{29D92D28-C1E1-4DAB-978A-F6AE66F620F2}" presName="compNode" presStyleCnt="0"/>
      <dgm:spPr/>
    </dgm:pt>
    <dgm:pt modelId="{1B8B00D2-4261-4C80-9F4D-E26E2FB3A88A}" type="pres">
      <dgm:prSet presAssocID="{29D92D28-C1E1-4DAB-978A-F6AE66F620F2}" presName="iconBgRect" presStyleLbl="bgShp" presStyleIdx="2" presStyleCnt="3"/>
      <dgm:spPr>
        <a:prstGeom prst="round2DiagRect">
          <a:avLst>
            <a:gd name="adj1" fmla="val 29727"/>
            <a:gd name="adj2" fmla="val 0"/>
          </a:avLst>
        </a:prstGeom>
      </dgm:spPr>
    </dgm:pt>
    <dgm:pt modelId="{F3977672-A53B-493B-A9EC-3E87A451458C}" type="pres">
      <dgm:prSet presAssocID="{29D92D28-C1E1-4DAB-978A-F6AE66F620F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atabase"/>
        </a:ext>
      </dgm:extLst>
    </dgm:pt>
    <dgm:pt modelId="{71100322-970B-49BD-A0D0-34991178C6DB}" type="pres">
      <dgm:prSet presAssocID="{29D92D28-C1E1-4DAB-978A-F6AE66F620F2}" presName="spaceRect" presStyleCnt="0"/>
      <dgm:spPr/>
    </dgm:pt>
    <dgm:pt modelId="{1176914F-B59F-4ABF-B9CA-813A12106557}" type="pres">
      <dgm:prSet presAssocID="{29D92D28-C1E1-4DAB-978A-F6AE66F620F2}" presName="textRect" presStyleLbl="revTx" presStyleIdx="2" presStyleCnt="3" custScaleX="222585" custScaleY="98138" custLinFactNeighborX="1040" custLinFactNeighborY="-17620">
        <dgm:presLayoutVars>
          <dgm:chMax val="1"/>
          <dgm:chPref val="1"/>
        </dgm:presLayoutVars>
      </dgm:prSet>
      <dgm:spPr/>
    </dgm:pt>
  </dgm:ptLst>
  <dgm:cxnLst>
    <dgm:cxn modelId="{AF862722-9E56-4FD3-B581-734303521BB6}" type="presOf" srcId="{29D92D28-C1E1-4DAB-978A-F6AE66F620F2}" destId="{1176914F-B59F-4ABF-B9CA-813A12106557}" srcOrd="0" destOrd="0" presId="urn:microsoft.com/office/officeart/2018/5/layout/IconLeafLabelList"/>
    <dgm:cxn modelId="{247CC25B-92ED-4E99-B8B3-D30312B1955B}" type="presOf" srcId="{A10EF6F7-486C-4F1B-9C96-112CCFCA3ECE}" destId="{01DE1F1B-17C8-41C6-80CA-77E6B42CD420}" srcOrd="0" destOrd="0" presId="urn:microsoft.com/office/officeart/2018/5/layout/IconLeafLabelList"/>
    <dgm:cxn modelId="{EB401E72-579D-46C5-BADA-751E6FF390B7}" type="presOf" srcId="{D7A23496-2532-4E9E-98D1-348B171F52AE}" destId="{E1DE3B3B-CE32-4270-AA64-57147D657D89}" srcOrd="0" destOrd="0" presId="urn:microsoft.com/office/officeart/2018/5/layout/IconLeafLabelList"/>
    <dgm:cxn modelId="{0D9B159B-9D85-4FD3-927A-F5E9B47547C8}" srcId="{E600F05D-6A92-4AF2-A138-9BB7FED98FFC}" destId="{D7A23496-2532-4E9E-98D1-348B171F52AE}" srcOrd="1" destOrd="0" parTransId="{017D4DCC-A668-4772-942D-9C12A7FDF6C5}" sibTransId="{9AE02DB1-D8AE-4F6D-A3B0-25B34D49E8FD}"/>
    <dgm:cxn modelId="{AB5CE8D3-73B5-45C4-B8C4-67CD4DD28CF1}" srcId="{E600F05D-6A92-4AF2-A138-9BB7FED98FFC}" destId="{29D92D28-C1E1-4DAB-978A-F6AE66F620F2}" srcOrd="2" destOrd="0" parTransId="{46CFFDAE-348C-47FD-9864-F2DFB88AF225}" sibTransId="{2877C0B3-70E6-48AE-BEC2-460248B73A51}"/>
    <dgm:cxn modelId="{C06389D4-23A3-403A-8DA9-084BAD478F46}" srcId="{E600F05D-6A92-4AF2-A138-9BB7FED98FFC}" destId="{A10EF6F7-486C-4F1B-9C96-112CCFCA3ECE}" srcOrd="0" destOrd="0" parTransId="{DDAF4C7A-FC87-4DD9-80A2-D233DE7AA0D7}" sibTransId="{078B64BA-957B-4BB3-8ECA-CCD8FF9491B5}"/>
    <dgm:cxn modelId="{D027CAFB-159C-4D55-8D70-0F4E971885B2}" type="presOf" srcId="{E600F05D-6A92-4AF2-A138-9BB7FED98FFC}" destId="{A1CBBA47-10D0-4A77-A5E7-51128F637425}" srcOrd="0" destOrd="0" presId="urn:microsoft.com/office/officeart/2018/5/layout/IconLeafLabelList"/>
    <dgm:cxn modelId="{1377DF21-1022-436E-AA57-A6A2D8E51FD6}" type="presParOf" srcId="{A1CBBA47-10D0-4A77-A5E7-51128F637425}" destId="{8A1CEDBF-8B62-425E-9024-F632D42B324E}" srcOrd="0" destOrd="0" presId="urn:microsoft.com/office/officeart/2018/5/layout/IconLeafLabelList"/>
    <dgm:cxn modelId="{7FC6A007-7099-4E1A-9C04-B9DD8427E9EA}" type="presParOf" srcId="{8A1CEDBF-8B62-425E-9024-F632D42B324E}" destId="{1176F8F2-53C6-4F9F-A2F3-C4C06D099CA2}" srcOrd="0" destOrd="0" presId="urn:microsoft.com/office/officeart/2018/5/layout/IconLeafLabelList"/>
    <dgm:cxn modelId="{76E0F8B9-FF00-4C9D-BA46-BC8892C61EBA}" type="presParOf" srcId="{8A1CEDBF-8B62-425E-9024-F632D42B324E}" destId="{DEC1D5A3-A8BC-48E3-9C0C-BB8F0CFB9B77}" srcOrd="1" destOrd="0" presId="urn:microsoft.com/office/officeart/2018/5/layout/IconLeafLabelList"/>
    <dgm:cxn modelId="{22A833C2-E136-4715-9B82-51CBD42ABC0F}" type="presParOf" srcId="{8A1CEDBF-8B62-425E-9024-F632D42B324E}" destId="{C19D1E1C-A72C-49A4-B52B-E0D0312AF8CC}" srcOrd="2" destOrd="0" presId="urn:microsoft.com/office/officeart/2018/5/layout/IconLeafLabelList"/>
    <dgm:cxn modelId="{56EE7141-B395-492A-9753-FA77D5F6A21E}" type="presParOf" srcId="{8A1CEDBF-8B62-425E-9024-F632D42B324E}" destId="{01DE1F1B-17C8-41C6-80CA-77E6B42CD420}" srcOrd="3" destOrd="0" presId="urn:microsoft.com/office/officeart/2018/5/layout/IconLeafLabelList"/>
    <dgm:cxn modelId="{EC52FB4F-5BEE-4FFA-A41E-2DB324819B9D}" type="presParOf" srcId="{A1CBBA47-10D0-4A77-A5E7-51128F637425}" destId="{4E857FB6-EAA7-4BDF-9791-6339805417FE}" srcOrd="1" destOrd="0" presId="urn:microsoft.com/office/officeart/2018/5/layout/IconLeafLabelList"/>
    <dgm:cxn modelId="{9C67E200-F0FF-4AA1-9EAD-8DD7973DA4D6}" type="presParOf" srcId="{A1CBBA47-10D0-4A77-A5E7-51128F637425}" destId="{B8A7684E-23D0-413C-BDA3-04D01FD70DE9}" srcOrd="2" destOrd="0" presId="urn:microsoft.com/office/officeart/2018/5/layout/IconLeafLabelList"/>
    <dgm:cxn modelId="{03ED2F81-0A84-438B-8686-73E93DF3AA59}" type="presParOf" srcId="{B8A7684E-23D0-413C-BDA3-04D01FD70DE9}" destId="{B7605F12-AB4C-4300-99B8-DFA675403528}" srcOrd="0" destOrd="0" presId="urn:microsoft.com/office/officeart/2018/5/layout/IconLeafLabelList"/>
    <dgm:cxn modelId="{226D013A-A5E1-4BC2-BDBD-9070553235F4}" type="presParOf" srcId="{B8A7684E-23D0-413C-BDA3-04D01FD70DE9}" destId="{BB73F772-28C0-445B-89FF-170F98A4CCE6}" srcOrd="1" destOrd="0" presId="urn:microsoft.com/office/officeart/2018/5/layout/IconLeafLabelList"/>
    <dgm:cxn modelId="{9BD1B05A-3BA5-4FA8-8DC2-26B55BAADCA4}" type="presParOf" srcId="{B8A7684E-23D0-413C-BDA3-04D01FD70DE9}" destId="{B30EF1A7-A84A-4EA8-A4F7-926409D9F46A}" srcOrd="2" destOrd="0" presId="urn:microsoft.com/office/officeart/2018/5/layout/IconLeafLabelList"/>
    <dgm:cxn modelId="{16EBB122-1A90-4E3F-B311-A469DCF4B61C}" type="presParOf" srcId="{B8A7684E-23D0-413C-BDA3-04D01FD70DE9}" destId="{E1DE3B3B-CE32-4270-AA64-57147D657D89}" srcOrd="3" destOrd="0" presId="urn:microsoft.com/office/officeart/2018/5/layout/IconLeafLabelList"/>
    <dgm:cxn modelId="{B5E37EB5-CE73-4751-BBBC-389BABB5B936}" type="presParOf" srcId="{A1CBBA47-10D0-4A77-A5E7-51128F637425}" destId="{A1D871A8-6725-45A0-A2A6-B3EFC34FACD3}" srcOrd="3" destOrd="0" presId="urn:microsoft.com/office/officeart/2018/5/layout/IconLeafLabelList"/>
    <dgm:cxn modelId="{3BC35ABA-5ED7-4BBE-B89A-1CCAB2688DBE}" type="presParOf" srcId="{A1CBBA47-10D0-4A77-A5E7-51128F637425}" destId="{443FD7C3-C40A-4B75-B44C-3F72F4187982}" srcOrd="4" destOrd="0" presId="urn:microsoft.com/office/officeart/2018/5/layout/IconLeafLabelList"/>
    <dgm:cxn modelId="{354761A6-9801-464F-AA15-DE57A95467BC}" type="presParOf" srcId="{443FD7C3-C40A-4B75-B44C-3F72F4187982}" destId="{1B8B00D2-4261-4C80-9F4D-E26E2FB3A88A}" srcOrd="0" destOrd="0" presId="urn:microsoft.com/office/officeart/2018/5/layout/IconLeafLabelList"/>
    <dgm:cxn modelId="{47C008B7-98CF-47D6-8D70-5393106D93F1}" type="presParOf" srcId="{443FD7C3-C40A-4B75-B44C-3F72F4187982}" destId="{F3977672-A53B-493B-A9EC-3E87A451458C}" srcOrd="1" destOrd="0" presId="urn:microsoft.com/office/officeart/2018/5/layout/IconLeafLabelList"/>
    <dgm:cxn modelId="{7FE355EC-36D2-4161-B850-94293D02E852}" type="presParOf" srcId="{443FD7C3-C40A-4B75-B44C-3F72F4187982}" destId="{71100322-970B-49BD-A0D0-34991178C6DB}" srcOrd="2" destOrd="0" presId="urn:microsoft.com/office/officeart/2018/5/layout/IconLeafLabelList"/>
    <dgm:cxn modelId="{F263A820-E8CF-413F-8E2D-AC167DEE47C9}" type="presParOf" srcId="{443FD7C3-C40A-4B75-B44C-3F72F4187982}" destId="{1176914F-B59F-4ABF-B9CA-813A12106557}"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1525C5-ED26-4E84-AC4D-1BEDA40B51C9}"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2F72B697-7B94-4068-86D1-1F9801AA3CD2}">
      <dgm:prSet/>
      <dgm:spPr/>
      <dgm:t>
        <a:bodyPr/>
        <a:lstStyle/>
        <a:p>
          <a:r>
            <a:rPr lang="en-US" dirty="0"/>
            <a:t>Changes in statute and collections practices:</a:t>
          </a:r>
        </a:p>
      </dgm:t>
    </dgm:pt>
    <dgm:pt modelId="{D256FC98-F94F-4439-B73E-0E8E55D1F4A4}" type="parTrans" cxnId="{71467B99-E72E-4E2E-A30E-B2CE848AB127}">
      <dgm:prSet/>
      <dgm:spPr/>
      <dgm:t>
        <a:bodyPr/>
        <a:lstStyle/>
        <a:p>
          <a:endParaRPr lang="en-US"/>
        </a:p>
      </dgm:t>
    </dgm:pt>
    <dgm:pt modelId="{50F2FB5A-0ECF-4D95-8321-A20E566CD677}" type="sibTrans" cxnId="{71467B99-E72E-4E2E-A30E-B2CE848AB127}">
      <dgm:prSet/>
      <dgm:spPr/>
      <dgm:t>
        <a:bodyPr/>
        <a:lstStyle/>
        <a:p>
          <a:endParaRPr lang="en-US"/>
        </a:p>
      </dgm:t>
    </dgm:pt>
    <dgm:pt modelId="{0E8DE867-79D3-4DBA-AE1F-17654DB2F4E9}">
      <dgm:prSet/>
      <dgm:spPr/>
      <dgm:t>
        <a:bodyPr/>
        <a:lstStyle/>
        <a:p>
          <a:r>
            <a:rPr lang="en-US" dirty="0"/>
            <a:t>Senate Bill 940 (stats. 2003, ch. 275) </a:t>
          </a:r>
        </a:p>
      </dgm:t>
    </dgm:pt>
    <dgm:pt modelId="{3AD6486E-E3E1-47A0-BA6E-F74A7A83E119}" type="parTrans" cxnId="{08E43B93-4DAC-41C9-8A84-C434326C88A0}">
      <dgm:prSet/>
      <dgm:spPr/>
      <dgm:t>
        <a:bodyPr/>
        <a:lstStyle/>
        <a:p>
          <a:endParaRPr lang="en-US"/>
        </a:p>
      </dgm:t>
    </dgm:pt>
    <dgm:pt modelId="{0EF7C6E2-75D7-4597-BFC7-9D0D104C4F50}" type="sibTrans" cxnId="{08E43B93-4DAC-41C9-8A84-C434326C88A0}">
      <dgm:prSet/>
      <dgm:spPr/>
      <dgm:t>
        <a:bodyPr/>
        <a:lstStyle/>
        <a:p>
          <a:endParaRPr lang="en-US"/>
        </a:p>
      </dgm:t>
    </dgm:pt>
    <dgm:pt modelId="{272D5D4D-CE5B-4D31-8C88-C19F7F0C80A0}">
      <dgm:prSet/>
      <dgm:spPr/>
      <dgm:t>
        <a:bodyPr/>
        <a:lstStyle/>
        <a:p>
          <a:r>
            <a:rPr lang="en-US" dirty="0"/>
            <a:t>Required Judicial Council to develop collections-related guidelines. </a:t>
          </a:r>
        </a:p>
      </dgm:t>
    </dgm:pt>
    <dgm:pt modelId="{485F7F16-B722-42CE-A04F-2F4A1E954B40}" type="parTrans" cxnId="{27FEDCBD-CF02-403F-9B53-53E56216444E}">
      <dgm:prSet/>
      <dgm:spPr/>
      <dgm:t>
        <a:bodyPr/>
        <a:lstStyle/>
        <a:p>
          <a:endParaRPr lang="en-US"/>
        </a:p>
      </dgm:t>
    </dgm:pt>
    <dgm:pt modelId="{3993A7D0-0342-4D46-B66B-AEAD88B2AFCE}" type="sibTrans" cxnId="{27FEDCBD-CF02-403F-9B53-53E56216444E}">
      <dgm:prSet/>
      <dgm:spPr/>
      <dgm:t>
        <a:bodyPr/>
        <a:lstStyle/>
        <a:p>
          <a:endParaRPr lang="en-US"/>
        </a:p>
      </dgm:t>
    </dgm:pt>
    <dgm:pt modelId="{B7D90B39-73FE-4CD7-87BC-8A36FF4B0C55}">
      <dgm:prSet/>
      <dgm:spPr/>
      <dgm:t>
        <a:bodyPr/>
        <a:lstStyle/>
        <a:p>
          <a:r>
            <a:rPr lang="en-US" dirty="0"/>
            <a:t>Assembly Bill 367 (Stats. 2007, ch. 132) </a:t>
          </a:r>
        </a:p>
      </dgm:t>
    </dgm:pt>
    <dgm:pt modelId="{B72E595F-8FA7-4C68-B2E1-8698F8CB80C5}" type="parTrans" cxnId="{1AB5E37E-5983-4FEB-92A7-491FA14CA477}">
      <dgm:prSet/>
      <dgm:spPr/>
      <dgm:t>
        <a:bodyPr/>
        <a:lstStyle/>
        <a:p>
          <a:endParaRPr lang="en-US"/>
        </a:p>
      </dgm:t>
    </dgm:pt>
    <dgm:pt modelId="{0B92923F-54CC-429A-BA7B-ED9EA8A8F166}" type="sibTrans" cxnId="{1AB5E37E-5983-4FEB-92A7-491FA14CA477}">
      <dgm:prSet/>
      <dgm:spPr/>
      <dgm:t>
        <a:bodyPr/>
        <a:lstStyle/>
        <a:p>
          <a:endParaRPr lang="en-US"/>
        </a:p>
      </dgm:t>
    </dgm:pt>
    <dgm:pt modelId="{DFF0E88C-198A-4C51-88F5-8266A4FB75A3}">
      <dgm:prSet/>
      <dgm:spPr/>
      <dgm:t>
        <a:bodyPr/>
        <a:lstStyle/>
        <a:p>
          <a:r>
            <a:rPr lang="en-US" dirty="0"/>
            <a:t>Required Judicial Council to develop performance measure and benchmarks.  </a:t>
          </a:r>
        </a:p>
      </dgm:t>
    </dgm:pt>
    <dgm:pt modelId="{708E7CDF-B448-45F2-A708-FD6E5F266880}" type="parTrans" cxnId="{23A9D19B-D328-4FB5-BAFE-BDF8C5EEC1D2}">
      <dgm:prSet/>
      <dgm:spPr/>
      <dgm:t>
        <a:bodyPr/>
        <a:lstStyle/>
        <a:p>
          <a:endParaRPr lang="en-US"/>
        </a:p>
      </dgm:t>
    </dgm:pt>
    <dgm:pt modelId="{FBD251B0-00FF-4E5F-9C51-0FE55B4ED2E4}" type="sibTrans" cxnId="{23A9D19B-D328-4FB5-BAFE-BDF8C5EEC1D2}">
      <dgm:prSet/>
      <dgm:spPr/>
      <dgm:t>
        <a:bodyPr/>
        <a:lstStyle/>
        <a:p>
          <a:endParaRPr lang="en-US"/>
        </a:p>
      </dgm:t>
    </dgm:pt>
    <dgm:pt modelId="{54DF3271-C5F2-4490-B207-3695D3FD951C}" type="pres">
      <dgm:prSet presAssocID="{FB1525C5-ED26-4E84-AC4D-1BEDA40B51C9}" presName="linear" presStyleCnt="0">
        <dgm:presLayoutVars>
          <dgm:dir/>
          <dgm:animLvl val="lvl"/>
          <dgm:resizeHandles val="exact"/>
        </dgm:presLayoutVars>
      </dgm:prSet>
      <dgm:spPr/>
    </dgm:pt>
    <dgm:pt modelId="{779D0332-FD50-4613-9E6B-8F95D318D49D}" type="pres">
      <dgm:prSet presAssocID="{2F72B697-7B94-4068-86D1-1F9801AA3CD2}" presName="parentLin" presStyleCnt="0"/>
      <dgm:spPr/>
    </dgm:pt>
    <dgm:pt modelId="{8428ABE8-5267-440A-B0E9-8687968D39FB}" type="pres">
      <dgm:prSet presAssocID="{2F72B697-7B94-4068-86D1-1F9801AA3CD2}" presName="parentLeftMargin" presStyleLbl="node1" presStyleIdx="0" presStyleCnt="3"/>
      <dgm:spPr/>
    </dgm:pt>
    <dgm:pt modelId="{63DD9B75-AAB7-41D5-91E7-6A0BFF914F3E}" type="pres">
      <dgm:prSet presAssocID="{2F72B697-7B94-4068-86D1-1F9801AA3CD2}" presName="parentText" presStyleLbl="node1" presStyleIdx="0" presStyleCnt="3">
        <dgm:presLayoutVars>
          <dgm:chMax val="0"/>
          <dgm:bulletEnabled val="1"/>
        </dgm:presLayoutVars>
      </dgm:prSet>
      <dgm:spPr/>
    </dgm:pt>
    <dgm:pt modelId="{E141C4E2-E289-4148-A860-F042EE5AA164}" type="pres">
      <dgm:prSet presAssocID="{2F72B697-7B94-4068-86D1-1F9801AA3CD2}" presName="negativeSpace" presStyleCnt="0"/>
      <dgm:spPr/>
    </dgm:pt>
    <dgm:pt modelId="{FAC57A7F-A564-40E3-A198-BCEDD83E98AA}" type="pres">
      <dgm:prSet presAssocID="{2F72B697-7B94-4068-86D1-1F9801AA3CD2}" presName="childText" presStyleLbl="conFgAcc1" presStyleIdx="0" presStyleCnt="3">
        <dgm:presLayoutVars>
          <dgm:bulletEnabled val="1"/>
        </dgm:presLayoutVars>
      </dgm:prSet>
      <dgm:spPr/>
    </dgm:pt>
    <dgm:pt modelId="{F1FD3737-4297-47AB-BCE5-0EE81459498A}" type="pres">
      <dgm:prSet presAssocID="{50F2FB5A-0ECF-4D95-8321-A20E566CD677}" presName="spaceBetweenRectangles" presStyleCnt="0"/>
      <dgm:spPr/>
    </dgm:pt>
    <dgm:pt modelId="{CC9BD844-C69F-4C7E-8810-004E2F247032}" type="pres">
      <dgm:prSet presAssocID="{0E8DE867-79D3-4DBA-AE1F-17654DB2F4E9}" presName="parentLin" presStyleCnt="0"/>
      <dgm:spPr/>
    </dgm:pt>
    <dgm:pt modelId="{CE153581-2702-4B67-B5A4-158EFC5BFAF0}" type="pres">
      <dgm:prSet presAssocID="{0E8DE867-79D3-4DBA-AE1F-17654DB2F4E9}" presName="parentLeftMargin" presStyleLbl="node1" presStyleIdx="0" presStyleCnt="3"/>
      <dgm:spPr/>
    </dgm:pt>
    <dgm:pt modelId="{029135DA-E316-448F-9780-949F9EDDB4A0}" type="pres">
      <dgm:prSet presAssocID="{0E8DE867-79D3-4DBA-AE1F-17654DB2F4E9}" presName="parentText" presStyleLbl="node1" presStyleIdx="1" presStyleCnt="3">
        <dgm:presLayoutVars>
          <dgm:chMax val="0"/>
          <dgm:bulletEnabled val="1"/>
        </dgm:presLayoutVars>
      </dgm:prSet>
      <dgm:spPr/>
    </dgm:pt>
    <dgm:pt modelId="{F4632530-AFD9-4B6F-8BE3-24EF47C762A8}" type="pres">
      <dgm:prSet presAssocID="{0E8DE867-79D3-4DBA-AE1F-17654DB2F4E9}" presName="negativeSpace" presStyleCnt="0"/>
      <dgm:spPr/>
    </dgm:pt>
    <dgm:pt modelId="{2CAA2472-2930-4996-98A5-6AC7290A2357}" type="pres">
      <dgm:prSet presAssocID="{0E8DE867-79D3-4DBA-AE1F-17654DB2F4E9}" presName="childText" presStyleLbl="conFgAcc1" presStyleIdx="1" presStyleCnt="3">
        <dgm:presLayoutVars>
          <dgm:bulletEnabled val="1"/>
        </dgm:presLayoutVars>
      </dgm:prSet>
      <dgm:spPr/>
    </dgm:pt>
    <dgm:pt modelId="{1DCA2917-5ACD-43D8-AB9A-1874D0FAF207}" type="pres">
      <dgm:prSet presAssocID="{0EF7C6E2-75D7-4597-BFC7-9D0D104C4F50}" presName="spaceBetweenRectangles" presStyleCnt="0"/>
      <dgm:spPr/>
    </dgm:pt>
    <dgm:pt modelId="{F6E13464-AC3A-4AD7-8C94-BF47FBAAD088}" type="pres">
      <dgm:prSet presAssocID="{B7D90B39-73FE-4CD7-87BC-8A36FF4B0C55}" presName="parentLin" presStyleCnt="0"/>
      <dgm:spPr/>
    </dgm:pt>
    <dgm:pt modelId="{0E3439B3-764E-4D62-8E77-B2097BBDDB98}" type="pres">
      <dgm:prSet presAssocID="{B7D90B39-73FE-4CD7-87BC-8A36FF4B0C55}" presName="parentLeftMargin" presStyleLbl="node1" presStyleIdx="1" presStyleCnt="3"/>
      <dgm:spPr/>
    </dgm:pt>
    <dgm:pt modelId="{CCC22B29-00BF-4D9C-B9D1-8A49F8083CB1}" type="pres">
      <dgm:prSet presAssocID="{B7D90B39-73FE-4CD7-87BC-8A36FF4B0C55}" presName="parentText" presStyleLbl="node1" presStyleIdx="2" presStyleCnt="3">
        <dgm:presLayoutVars>
          <dgm:chMax val="0"/>
          <dgm:bulletEnabled val="1"/>
        </dgm:presLayoutVars>
      </dgm:prSet>
      <dgm:spPr/>
    </dgm:pt>
    <dgm:pt modelId="{28E3B4B8-51A6-4C3C-92E9-931F9E07B9EC}" type="pres">
      <dgm:prSet presAssocID="{B7D90B39-73FE-4CD7-87BC-8A36FF4B0C55}" presName="negativeSpace" presStyleCnt="0"/>
      <dgm:spPr/>
    </dgm:pt>
    <dgm:pt modelId="{2FBB4013-E347-4288-BFA2-E18E9D4D6C0A}" type="pres">
      <dgm:prSet presAssocID="{B7D90B39-73FE-4CD7-87BC-8A36FF4B0C55}" presName="childText" presStyleLbl="conFgAcc1" presStyleIdx="2" presStyleCnt="3">
        <dgm:presLayoutVars>
          <dgm:bulletEnabled val="1"/>
        </dgm:presLayoutVars>
      </dgm:prSet>
      <dgm:spPr/>
    </dgm:pt>
  </dgm:ptLst>
  <dgm:cxnLst>
    <dgm:cxn modelId="{0574F417-13F4-44F7-90A5-7FD7828F8EDE}" type="presOf" srcId="{DFF0E88C-198A-4C51-88F5-8266A4FB75A3}" destId="{2FBB4013-E347-4288-BFA2-E18E9D4D6C0A}" srcOrd="0" destOrd="0" presId="urn:microsoft.com/office/officeart/2005/8/layout/list1"/>
    <dgm:cxn modelId="{432FC645-AC2B-4265-BCD5-3C50B4508A92}" type="presOf" srcId="{272D5D4D-CE5B-4D31-8C88-C19F7F0C80A0}" destId="{2CAA2472-2930-4996-98A5-6AC7290A2357}" srcOrd="0" destOrd="0" presId="urn:microsoft.com/office/officeart/2005/8/layout/list1"/>
    <dgm:cxn modelId="{BA05D969-DC90-4776-AF20-95598C8BD5F0}" type="presOf" srcId="{B7D90B39-73FE-4CD7-87BC-8A36FF4B0C55}" destId="{0E3439B3-764E-4D62-8E77-B2097BBDDB98}" srcOrd="0" destOrd="0" presId="urn:microsoft.com/office/officeart/2005/8/layout/list1"/>
    <dgm:cxn modelId="{1AB5E37E-5983-4FEB-92A7-491FA14CA477}" srcId="{FB1525C5-ED26-4E84-AC4D-1BEDA40B51C9}" destId="{B7D90B39-73FE-4CD7-87BC-8A36FF4B0C55}" srcOrd="2" destOrd="0" parTransId="{B72E595F-8FA7-4C68-B2E1-8698F8CB80C5}" sibTransId="{0B92923F-54CC-429A-BA7B-ED9EA8A8F166}"/>
    <dgm:cxn modelId="{6009C08C-8634-4080-AEAF-2741DFBC0568}" type="presOf" srcId="{0E8DE867-79D3-4DBA-AE1F-17654DB2F4E9}" destId="{029135DA-E316-448F-9780-949F9EDDB4A0}" srcOrd="1" destOrd="0" presId="urn:microsoft.com/office/officeart/2005/8/layout/list1"/>
    <dgm:cxn modelId="{08E43B93-4DAC-41C9-8A84-C434326C88A0}" srcId="{FB1525C5-ED26-4E84-AC4D-1BEDA40B51C9}" destId="{0E8DE867-79D3-4DBA-AE1F-17654DB2F4E9}" srcOrd="1" destOrd="0" parTransId="{3AD6486E-E3E1-47A0-BA6E-F74A7A83E119}" sibTransId="{0EF7C6E2-75D7-4597-BFC7-9D0D104C4F50}"/>
    <dgm:cxn modelId="{71467B99-E72E-4E2E-A30E-B2CE848AB127}" srcId="{FB1525C5-ED26-4E84-AC4D-1BEDA40B51C9}" destId="{2F72B697-7B94-4068-86D1-1F9801AA3CD2}" srcOrd="0" destOrd="0" parTransId="{D256FC98-F94F-4439-B73E-0E8E55D1F4A4}" sibTransId="{50F2FB5A-0ECF-4D95-8321-A20E566CD677}"/>
    <dgm:cxn modelId="{23A9D19B-D328-4FB5-BAFE-BDF8C5EEC1D2}" srcId="{B7D90B39-73FE-4CD7-87BC-8A36FF4B0C55}" destId="{DFF0E88C-198A-4C51-88F5-8266A4FB75A3}" srcOrd="0" destOrd="0" parTransId="{708E7CDF-B448-45F2-A708-FD6E5F266880}" sibTransId="{FBD251B0-00FF-4E5F-9C51-0FE55B4ED2E4}"/>
    <dgm:cxn modelId="{B3CC34AD-E7DB-441D-8455-AC48C805DA4B}" type="presOf" srcId="{2F72B697-7B94-4068-86D1-1F9801AA3CD2}" destId="{63DD9B75-AAB7-41D5-91E7-6A0BFF914F3E}" srcOrd="1" destOrd="0" presId="urn:microsoft.com/office/officeart/2005/8/layout/list1"/>
    <dgm:cxn modelId="{27FEDCBD-CF02-403F-9B53-53E56216444E}" srcId="{0E8DE867-79D3-4DBA-AE1F-17654DB2F4E9}" destId="{272D5D4D-CE5B-4D31-8C88-C19F7F0C80A0}" srcOrd="0" destOrd="0" parTransId="{485F7F16-B722-42CE-A04F-2F4A1E954B40}" sibTransId="{3993A7D0-0342-4D46-B66B-AEAD88B2AFCE}"/>
    <dgm:cxn modelId="{887925BE-CCB4-4D69-9D41-ECC9868D7AC8}" type="presOf" srcId="{0E8DE867-79D3-4DBA-AE1F-17654DB2F4E9}" destId="{CE153581-2702-4B67-B5A4-158EFC5BFAF0}" srcOrd="0" destOrd="0" presId="urn:microsoft.com/office/officeart/2005/8/layout/list1"/>
    <dgm:cxn modelId="{1CE849D3-0195-433F-B0CB-5BF439C3C084}" type="presOf" srcId="{FB1525C5-ED26-4E84-AC4D-1BEDA40B51C9}" destId="{54DF3271-C5F2-4490-B207-3695D3FD951C}" srcOrd="0" destOrd="0" presId="urn:microsoft.com/office/officeart/2005/8/layout/list1"/>
    <dgm:cxn modelId="{7FC769E0-4AB9-466F-BE11-19CA3C21CCC5}" type="presOf" srcId="{2F72B697-7B94-4068-86D1-1F9801AA3CD2}" destId="{8428ABE8-5267-440A-B0E9-8687968D39FB}" srcOrd="0" destOrd="0" presId="urn:microsoft.com/office/officeart/2005/8/layout/list1"/>
    <dgm:cxn modelId="{D4AE32E6-A342-4967-9453-B0C84948D46F}" type="presOf" srcId="{B7D90B39-73FE-4CD7-87BC-8A36FF4B0C55}" destId="{CCC22B29-00BF-4D9C-B9D1-8A49F8083CB1}" srcOrd="1" destOrd="0" presId="urn:microsoft.com/office/officeart/2005/8/layout/list1"/>
    <dgm:cxn modelId="{F6593F74-4681-4958-9D52-90A1C82CA5E7}" type="presParOf" srcId="{54DF3271-C5F2-4490-B207-3695D3FD951C}" destId="{779D0332-FD50-4613-9E6B-8F95D318D49D}" srcOrd="0" destOrd="0" presId="urn:microsoft.com/office/officeart/2005/8/layout/list1"/>
    <dgm:cxn modelId="{A69EA910-59BE-466E-ABA8-A54A16F8280F}" type="presParOf" srcId="{779D0332-FD50-4613-9E6B-8F95D318D49D}" destId="{8428ABE8-5267-440A-B0E9-8687968D39FB}" srcOrd="0" destOrd="0" presId="urn:microsoft.com/office/officeart/2005/8/layout/list1"/>
    <dgm:cxn modelId="{97E5BA8B-BEC9-45AF-B218-BAEA3DE0EBEA}" type="presParOf" srcId="{779D0332-FD50-4613-9E6B-8F95D318D49D}" destId="{63DD9B75-AAB7-41D5-91E7-6A0BFF914F3E}" srcOrd="1" destOrd="0" presId="urn:microsoft.com/office/officeart/2005/8/layout/list1"/>
    <dgm:cxn modelId="{A0FB59DC-864D-4FF0-B09D-8C55FDF85E60}" type="presParOf" srcId="{54DF3271-C5F2-4490-B207-3695D3FD951C}" destId="{E141C4E2-E289-4148-A860-F042EE5AA164}" srcOrd="1" destOrd="0" presId="urn:microsoft.com/office/officeart/2005/8/layout/list1"/>
    <dgm:cxn modelId="{7DF9988E-6450-4795-8DA9-D52CD51B4510}" type="presParOf" srcId="{54DF3271-C5F2-4490-B207-3695D3FD951C}" destId="{FAC57A7F-A564-40E3-A198-BCEDD83E98AA}" srcOrd="2" destOrd="0" presId="urn:microsoft.com/office/officeart/2005/8/layout/list1"/>
    <dgm:cxn modelId="{FAF9985D-9A53-4D08-B7F6-7ED1B34E16D6}" type="presParOf" srcId="{54DF3271-C5F2-4490-B207-3695D3FD951C}" destId="{F1FD3737-4297-47AB-BCE5-0EE81459498A}" srcOrd="3" destOrd="0" presId="urn:microsoft.com/office/officeart/2005/8/layout/list1"/>
    <dgm:cxn modelId="{43F27CB7-9B5E-4D0D-89E6-1CEC8D7EDE8B}" type="presParOf" srcId="{54DF3271-C5F2-4490-B207-3695D3FD951C}" destId="{CC9BD844-C69F-4C7E-8810-004E2F247032}" srcOrd="4" destOrd="0" presId="urn:microsoft.com/office/officeart/2005/8/layout/list1"/>
    <dgm:cxn modelId="{6EA20CAE-3B8E-467A-8730-F256E6B8E58C}" type="presParOf" srcId="{CC9BD844-C69F-4C7E-8810-004E2F247032}" destId="{CE153581-2702-4B67-B5A4-158EFC5BFAF0}" srcOrd="0" destOrd="0" presId="urn:microsoft.com/office/officeart/2005/8/layout/list1"/>
    <dgm:cxn modelId="{85F1AB89-0C9C-425A-91D0-5E7AF8B0EADF}" type="presParOf" srcId="{CC9BD844-C69F-4C7E-8810-004E2F247032}" destId="{029135DA-E316-448F-9780-949F9EDDB4A0}" srcOrd="1" destOrd="0" presId="urn:microsoft.com/office/officeart/2005/8/layout/list1"/>
    <dgm:cxn modelId="{99B09E21-F77A-4E2C-BFE4-42834E109756}" type="presParOf" srcId="{54DF3271-C5F2-4490-B207-3695D3FD951C}" destId="{F4632530-AFD9-4B6F-8BE3-24EF47C762A8}" srcOrd="5" destOrd="0" presId="urn:microsoft.com/office/officeart/2005/8/layout/list1"/>
    <dgm:cxn modelId="{CA69AD06-2B2A-42DB-AAA4-52EB53F6A504}" type="presParOf" srcId="{54DF3271-C5F2-4490-B207-3695D3FD951C}" destId="{2CAA2472-2930-4996-98A5-6AC7290A2357}" srcOrd="6" destOrd="0" presId="urn:microsoft.com/office/officeart/2005/8/layout/list1"/>
    <dgm:cxn modelId="{6AD6135E-57FA-48A7-AC2B-09500CE8E8E5}" type="presParOf" srcId="{54DF3271-C5F2-4490-B207-3695D3FD951C}" destId="{1DCA2917-5ACD-43D8-AB9A-1874D0FAF207}" srcOrd="7" destOrd="0" presId="urn:microsoft.com/office/officeart/2005/8/layout/list1"/>
    <dgm:cxn modelId="{60AE9FDA-FA4D-4EDB-985E-072B5CDC90EB}" type="presParOf" srcId="{54DF3271-C5F2-4490-B207-3695D3FD951C}" destId="{F6E13464-AC3A-4AD7-8C94-BF47FBAAD088}" srcOrd="8" destOrd="0" presId="urn:microsoft.com/office/officeart/2005/8/layout/list1"/>
    <dgm:cxn modelId="{921AF9E1-D62B-496B-8BC5-371575D75F30}" type="presParOf" srcId="{F6E13464-AC3A-4AD7-8C94-BF47FBAAD088}" destId="{0E3439B3-764E-4D62-8E77-B2097BBDDB98}" srcOrd="0" destOrd="0" presId="urn:microsoft.com/office/officeart/2005/8/layout/list1"/>
    <dgm:cxn modelId="{416D582D-DA74-4CE0-A305-0ECA9C685003}" type="presParOf" srcId="{F6E13464-AC3A-4AD7-8C94-BF47FBAAD088}" destId="{CCC22B29-00BF-4D9C-B9D1-8A49F8083CB1}" srcOrd="1" destOrd="0" presId="urn:microsoft.com/office/officeart/2005/8/layout/list1"/>
    <dgm:cxn modelId="{A68DA471-C4AB-4D64-975D-869AA4319A1E}" type="presParOf" srcId="{54DF3271-C5F2-4490-B207-3695D3FD951C}" destId="{28E3B4B8-51A6-4C3C-92E9-931F9E07B9EC}" srcOrd="9" destOrd="0" presId="urn:microsoft.com/office/officeart/2005/8/layout/list1"/>
    <dgm:cxn modelId="{D5EA685D-F07C-4047-B06C-ECFB731FCECC}" type="presParOf" srcId="{54DF3271-C5F2-4490-B207-3695D3FD951C}" destId="{2FBB4013-E347-4288-BFA2-E18E9D4D6C0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8DF0F3-F089-4C05-BB96-7130599954E5}"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A6D9B40B-A31D-47A1-9677-A1020B6AB03C}">
      <dgm:prSet custT="1"/>
      <dgm:spPr/>
      <dgm:t>
        <a:bodyPr/>
        <a:lstStyle/>
        <a:p>
          <a:r>
            <a:rPr lang="en-US" sz="2400" dirty="0"/>
            <a:t>Monterey County Treasurer-Tax Collector's Office </a:t>
          </a:r>
        </a:p>
        <a:p>
          <a:r>
            <a:rPr lang="en-US" sz="2400" dirty="0"/>
            <a:t>Mr. Jake Stroud, Chief Deputy Treasurer-Tax Collector </a:t>
          </a:r>
        </a:p>
        <a:p>
          <a:r>
            <a:rPr lang="en-US" sz="2400" dirty="0"/>
            <a:t>			</a:t>
          </a:r>
        </a:p>
        <a:p>
          <a:endParaRPr lang="en-US" sz="2400" dirty="0"/>
        </a:p>
        <a:p>
          <a:r>
            <a:rPr lang="en-US" sz="2400" dirty="0"/>
            <a:t>Superior Court of Monterey County</a:t>
          </a:r>
        </a:p>
        <a:p>
          <a:r>
            <a:rPr lang="en-US" sz="2400" dirty="0"/>
            <a:t>Mr. Colin Simpson, Chief Financial Officer </a:t>
          </a:r>
        </a:p>
      </dgm:t>
    </dgm:pt>
    <dgm:pt modelId="{A047C23E-908C-4D73-B2B9-6920F130FFDC}" type="parTrans" cxnId="{83B368DE-F852-473D-AD86-4211D282DCE1}">
      <dgm:prSet/>
      <dgm:spPr/>
      <dgm:t>
        <a:bodyPr/>
        <a:lstStyle/>
        <a:p>
          <a:endParaRPr lang="en-US"/>
        </a:p>
      </dgm:t>
    </dgm:pt>
    <dgm:pt modelId="{72354C50-615D-484D-8855-6629FDC4D912}" type="sibTrans" cxnId="{83B368DE-F852-473D-AD86-4211D282DCE1}">
      <dgm:prSet/>
      <dgm:spPr/>
      <dgm:t>
        <a:bodyPr/>
        <a:lstStyle/>
        <a:p>
          <a:endParaRPr lang="en-US"/>
        </a:p>
      </dgm:t>
    </dgm:pt>
    <dgm:pt modelId="{4621A0FA-CDE1-4DA5-9393-9FD36F885D4E}" type="pres">
      <dgm:prSet presAssocID="{5B8DF0F3-F089-4C05-BB96-7130599954E5}" presName="outerComposite" presStyleCnt="0">
        <dgm:presLayoutVars>
          <dgm:chMax val="5"/>
          <dgm:dir/>
          <dgm:resizeHandles val="exact"/>
        </dgm:presLayoutVars>
      </dgm:prSet>
      <dgm:spPr/>
    </dgm:pt>
    <dgm:pt modelId="{212F0403-9FE1-4727-9309-64D0CEB942BF}" type="pres">
      <dgm:prSet presAssocID="{5B8DF0F3-F089-4C05-BB96-7130599954E5}" presName="dummyMaxCanvas" presStyleCnt="0">
        <dgm:presLayoutVars/>
      </dgm:prSet>
      <dgm:spPr/>
    </dgm:pt>
    <dgm:pt modelId="{2AD5426A-E61F-4183-942F-FF5130A3C9C7}" type="pres">
      <dgm:prSet presAssocID="{5B8DF0F3-F089-4C05-BB96-7130599954E5}" presName="OneNode_1" presStyleLbl="node1" presStyleIdx="0" presStyleCnt="1" custScaleY="200000">
        <dgm:presLayoutVars>
          <dgm:bulletEnabled val="1"/>
        </dgm:presLayoutVars>
      </dgm:prSet>
      <dgm:spPr/>
    </dgm:pt>
  </dgm:ptLst>
  <dgm:cxnLst>
    <dgm:cxn modelId="{E0430E0B-F2AF-4872-9E51-286179BEA759}" type="presOf" srcId="{5B8DF0F3-F089-4C05-BB96-7130599954E5}" destId="{4621A0FA-CDE1-4DA5-9393-9FD36F885D4E}" srcOrd="0" destOrd="0" presId="urn:microsoft.com/office/officeart/2005/8/layout/vProcess5"/>
    <dgm:cxn modelId="{2498D1AF-7D73-47E8-9025-3FABD660D940}" type="presOf" srcId="{A6D9B40B-A31D-47A1-9677-A1020B6AB03C}" destId="{2AD5426A-E61F-4183-942F-FF5130A3C9C7}" srcOrd="0" destOrd="0" presId="urn:microsoft.com/office/officeart/2005/8/layout/vProcess5"/>
    <dgm:cxn modelId="{83B368DE-F852-473D-AD86-4211D282DCE1}" srcId="{5B8DF0F3-F089-4C05-BB96-7130599954E5}" destId="{A6D9B40B-A31D-47A1-9677-A1020B6AB03C}" srcOrd="0" destOrd="0" parTransId="{A047C23E-908C-4D73-B2B9-6920F130FFDC}" sibTransId="{72354C50-615D-484D-8855-6629FDC4D912}"/>
    <dgm:cxn modelId="{DE1992C5-DC4D-4D9A-8079-F427827DAA8D}" type="presParOf" srcId="{4621A0FA-CDE1-4DA5-9393-9FD36F885D4E}" destId="{212F0403-9FE1-4727-9309-64D0CEB942BF}" srcOrd="0" destOrd="0" presId="urn:microsoft.com/office/officeart/2005/8/layout/vProcess5"/>
    <dgm:cxn modelId="{DD8936E6-D7F8-4B4D-AC0E-C006C5C908D7}" type="presParOf" srcId="{4621A0FA-CDE1-4DA5-9393-9FD36F885D4E}" destId="{2AD5426A-E61F-4183-942F-FF5130A3C9C7}" srcOrd="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76F8F2-53C6-4F9F-A2F3-C4C06D099CA2}">
      <dsp:nvSpPr>
        <dsp:cNvPr id="0" name=""/>
        <dsp:cNvSpPr/>
      </dsp:nvSpPr>
      <dsp:spPr>
        <a:xfrm>
          <a:off x="592526" y="314065"/>
          <a:ext cx="1372500" cy="13725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C1D5A3-A8BC-48E3-9C0C-BB8F0CFB9B77}">
      <dsp:nvSpPr>
        <dsp:cNvPr id="0" name=""/>
        <dsp:cNvSpPr/>
      </dsp:nvSpPr>
      <dsp:spPr>
        <a:xfrm>
          <a:off x="901319" y="556537"/>
          <a:ext cx="787500" cy="787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1DE1F1B-17C8-41C6-80CA-77E6B42CD420}">
      <dsp:nvSpPr>
        <dsp:cNvPr id="0" name=""/>
        <dsp:cNvSpPr/>
      </dsp:nvSpPr>
      <dsp:spPr>
        <a:xfrm>
          <a:off x="182763" y="1835434"/>
          <a:ext cx="225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dirty="0"/>
            <a:t>Why are PMB</a:t>
          </a:r>
          <a:r>
            <a:rPr lang="en-US" sz="1800" kern="1200" cap="small" baseline="0" dirty="0"/>
            <a:t>s</a:t>
          </a:r>
          <a:r>
            <a:rPr lang="en-US" sz="1800" kern="1200" dirty="0"/>
            <a:t> needed?</a:t>
          </a:r>
        </a:p>
      </dsp:txBody>
      <dsp:txXfrm>
        <a:off x="182763" y="1835434"/>
        <a:ext cx="2250000" cy="720000"/>
      </dsp:txXfrm>
    </dsp:sp>
    <dsp:sp modelId="{B7605F12-AB4C-4300-99B8-DFA675403528}">
      <dsp:nvSpPr>
        <dsp:cNvPr id="0" name=""/>
        <dsp:cNvSpPr/>
      </dsp:nvSpPr>
      <dsp:spPr>
        <a:xfrm>
          <a:off x="3227163" y="314065"/>
          <a:ext cx="1372500" cy="13725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73F772-28C0-445B-89FF-170F98A4CCE6}">
      <dsp:nvSpPr>
        <dsp:cNvPr id="0" name=""/>
        <dsp:cNvSpPr/>
      </dsp:nvSpPr>
      <dsp:spPr>
        <a:xfrm>
          <a:off x="3587255" y="556530"/>
          <a:ext cx="787500" cy="7875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1DE3B3B-CE32-4270-AA64-57147D657D89}">
      <dsp:nvSpPr>
        <dsp:cNvPr id="0" name=""/>
        <dsp:cNvSpPr/>
      </dsp:nvSpPr>
      <dsp:spPr>
        <a:xfrm>
          <a:off x="2826513" y="1835434"/>
          <a:ext cx="225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dirty="0"/>
            <a:t>How were PMB</a:t>
          </a:r>
          <a:r>
            <a:rPr lang="en-US" sz="1800" kern="1200" cap="small" baseline="0" dirty="0"/>
            <a:t>s</a:t>
          </a:r>
          <a:r>
            <a:rPr lang="en-US" sz="1800" kern="1200" dirty="0"/>
            <a:t> developed? </a:t>
          </a:r>
        </a:p>
      </dsp:txBody>
      <dsp:txXfrm>
        <a:off x="2826513" y="1835434"/>
        <a:ext cx="2250000" cy="720000"/>
      </dsp:txXfrm>
    </dsp:sp>
    <dsp:sp modelId="{1B8B00D2-4261-4C80-9F4D-E26E2FB3A88A}">
      <dsp:nvSpPr>
        <dsp:cNvPr id="0" name=""/>
        <dsp:cNvSpPr/>
      </dsp:nvSpPr>
      <dsp:spPr>
        <a:xfrm>
          <a:off x="1943388" y="3117934"/>
          <a:ext cx="1372500" cy="137250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977672-A53B-493B-A9EC-3E87A451458C}">
      <dsp:nvSpPr>
        <dsp:cNvPr id="0" name=""/>
        <dsp:cNvSpPr/>
      </dsp:nvSpPr>
      <dsp:spPr>
        <a:xfrm>
          <a:off x="2235888" y="3410434"/>
          <a:ext cx="787500" cy="7875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76914F-B59F-4ABF-B9CA-813A12106557}">
      <dsp:nvSpPr>
        <dsp:cNvPr id="0" name=""/>
        <dsp:cNvSpPr/>
      </dsp:nvSpPr>
      <dsp:spPr>
        <a:xfrm>
          <a:off x="148957" y="4797773"/>
          <a:ext cx="5008162" cy="706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kern="1200" cap="all" baseline="0" dirty="0"/>
            <a:t>Proposed </a:t>
          </a:r>
          <a:r>
            <a:rPr lang="en-US" sz="1800" kern="1200" cap="small" baseline="0" dirty="0"/>
            <a:t>PMBs</a:t>
          </a:r>
        </a:p>
      </dsp:txBody>
      <dsp:txXfrm>
        <a:off x="148957" y="4797773"/>
        <a:ext cx="5008162" cy="7065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57A7F-A564-40E3-A198-BCEDD83E98AA}">
      <dsp:nvSpPr>
        <dsp:cNvPr id="0" name=""/>
        <dsp:cNvSpPr/>
      </dsp:nvSpPr>
      <dsp:spPr>
        <a:xfrm>
          <a:off x="0" y="436705"/>
          <a:ext cx="8272463" cy="4788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DD9B75-AAB7-41D5-91E7-6A0BFF914F3E}">
      <dsp:nvSpPr>
        <dsp:cNvPr id="0" name=""/>
        <dsp:cNvSpPr/>
      </dsp:nvSpPr>
      <dsp:spPr>
        <a:xfrm>
          <a:off x="413623" y="156265"/>
          <a:ext cx="5790724" cy="5608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876" tIns="0" rIns="218876" bIns="0" numCol="1" spcCol="1270" anchor="ctr" anchorCtr="0">
          <a:noAutofit/>
        </a:bodyPr>
        <a:lstStyle/>
        <a:p>
          <a:pPr marL="0" lvl="0" indent="0" algn="l" defTabSz="844550">
            <a:lnSpc>
              <a:spcPct val="90000"/>
            </a:lnSpc>
            <a:spcBef>
              <a:spcPct val="0"/>
            </a:spcBef>
            <a:spcAft>
              <a:spcPct val="35000"/>
            </a:spcAft>
            <a:buNone/>
          </a:pPr>
          <a:r>
            <a:rPr lang="en-US" sz="1900" kern="1200" dirty="0"/>
            <a:t>Changes in statute and collections practices:</a:t>
          </a:r>
        </a:p>
      </dsp:txBody>
      <dsp:txXfrm>
        <a:off x="441003" y="183645"/>
        <a:ext cx="5735964" cy="506120"/>
      </dsp:txXfrm>
    </dsp:sp>
    <dsp:sp modelId="{2CAA2472-2930-4996-98A5-6AC7290A2357}">
      <dsp:nvSpPr>
        <dsp:cNvPr id="0" name=""/>
        <dsp:cNvSpPr/>
      </dsp:nvSpPr>
      <dsp:spPr>
        <a:xfrm>
          <a:off x="0" y="1298545"/>
          <a:ext cx="8272463" cy="793012"/>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2035" tIns="395732" rIns="64203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Required Judicial Council to develop collections-related guidelines. </a:t>
          </a:r>
        </a:p>
      </dsp:txBody>
      <dsp:txXfrm>
        <a:off x="0" y="1298545"/>
        <a:ext cx="8272463" cy="793012"/>
      </dsp:txXfrm>
    </dsp:sp>
    <dsp:sp modelId="{029135DA-E316-448F-9780-949F9EDDB4A0}">
      <dsp:nvSpPr>
        <dsp:cNvPr id="0" name=""/>
        <dsp:cNvSpPr/>
      </dsp:nvSpPr>
      <dsp:spPr>
        <a:xfrm>
          <a:off x="413623" y="1018105"/>
          <a:ext cx="5790724" cy="5608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876" tIns="0" rIns="218876" bIns="0" numCol="1" spcCol="1270" anchor="ctr" anchorCtr="0">
          <a:noAutofit/>
        </a:bodyPr>
        <a:lstStyle/>
        <a:p>
          <a:pPr marL="0" lvl="0" indent="0" algn="l" defTabSz="844550">
            <a:lnSpc>
              <a:spcPct val="90000"/>
            </a:lnSpc>
            <a:spcBef>
              <a:spcPct val="0"/>
            </a:spcBef>
            <a:spcAft>
              <a:spcPct val="35000"/>
            </a:spcAft>
            <a:buNone/>
          </a:pPr>
          <a:r>
            <a:rPr lang="en-US" sz="1900" kern="1200" dirty="0"/>
            <a:t>Senate Bill 940 (stats. 2003, ch. 275) </a:t>
          </a:r>
        </a:p>
      </dsp:txBody>
      <dsp:txXfrm>
        <a:off x="441003" y="1045485"/>
        <a:ext cx="5735964" cy="506120"/>
      </dsp:txXfrm>
    </dsp:sp>
    <dsp:sp modelId="{2FBB4013-E347-4288-BFA2-E18E9D4D6C0A}">
      <dsp:nvSpPr>
        <dsp:cNvPr id="0" name=""/>
        <dsp:cNvSpPr/>
      </dsp:nvSpPr>
      <dsp:spPr>
        <a:xfrm>
          <a:off x="0" y="2474597"/>
          <a:ext cx="8272463" cy="1047375"/>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2035" tIns="395732" rIns="64203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Required Judicial Council to develop performance measure and benchmarks.  </a:t>
          </a:r>
        </a:p>
      </dsp:txBody>
      <dsp:txXfrm>
        <a:off x="0" y="2474597"/>
        <a:ext cx="8272463" cy="1047375"/>
      </dsp:txXfrm>
    </dsp:sp>
    <dsp:sp modelId="{CCC22B29-00BF-4D9C-B9D1-8A49F8083CB1}">
      <dsp:nvSpPr>
        <dsp:cNvPr id="0" name=""/>
        <dsp:cNvSpPr/>
      </dsp:nvSpPr>
      <dsp:spPr>
        <a:xfrm>
          <a:off x="413623" y="2194157"/>
          <a:ext cx="5790724" cy="5608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876" tIns="0" rIns="218876" bIns="0" numCol="1" spcCol="1270" anchor="ctr" anchorCtr="0">
          <a:noAutofit/>
        </a:bodyPr>
        <a:lstStyle/>
        <a:p>
          <a:pPr marL="0" lvl="0" indent="0" algn="l" defTabSz="844550">
            <a:lnSpc>
              <a:spcPct val="90000"/>
            </a:lnSpc>
            <a:spcBef>
              <a:spcPct val="0"/>
            </a:spcBef>
            <a:spcAft>
              <a:spcPct val="35000"/>
            </a:spcAft>
            <a:buNone/>
          </a:pPr>
          <a:r>
            <a:rPr lang="en-US" sz="1900" kern="1200" dirty="0"/>
            <a:t>Assembly Bill 367 (Stats. 2007, ch. 132) </a:t>
          </a:r>
        </a:p>
      </dsp:txBody>
      <dsp:txXfrm>
        <a:off x="441003" y="2221537"/>
        <a:ext cx="5735964"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426A-E61F-4183-942F-FF5130A3C9C7}">
      <dsp:nvSpPr>
        <dsp:cNvPr id="0" name=""/>
        <dsp:cNvSpPr/>
      </dsp:nvSpPr>
      <dsp:spPr>
        <a:xfrm>
          <a:off x="0" y="0"/>
          <a:ext cx="8272463" cy="3678238"/>
        </a:xfrm>
        <a:prstGeom prst="roundRect">
          <a:avLst>
            <a:gd name="adj" fmla="val 1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Monterey County Treasurer-Tax Collector's Office </a:t>
          </a:r>
        </a:p>
        <a:p>
          <a:pPr marL="0" lvl="0" indent="0" algn="ctr" defTabSz="1066800">
            <a:lnSpc>
              <a:spcPct val="90000"/>
            </a:lnSpc>
            <a:spcBef>
              <a:spcPct val="0"/>
            </a:spcBef>
            <a:spcAft>
              <a:spcPct val="35000"/>
            </a:spcAft>
            <a:buNone/>
          </a:pPr>
          <a:r>
            <a:rPr lang="en-US" sz="2400" kern="1200" dirty="0"/>
            <a:t>Mr. Jake Stroud, Chief Deputy Treasurer-Tax Collector </a:t>
          </a:r>
        </a:p>
        <a:p>
          <a:pPr marL="0" lvl="0" indent="0" algn="ctr" defTabSz="1066800">
            <a:lnSpc>
              <a:spcPct val="90000"/>
            </a:lnSpc>
            <a:spcBef>
              <a:spcPct val="0"/>
            </a:spcBef>
            <a:spcAft>
              <a:spcPct val="35000"/>
            </a:spcAft>
            <a:buNone/>
          </a:pPr>
          <a:r>
            <a:rPr lang="en-US" sz="2400" kern="1200" dirty="0"/>
            <a:t>			</a:t>
          </a:r>
        </a:p>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r>
            <a:rPr lang="en-US" sz="2400" kern="1200" dirty="0"/>
            <a:t>Superior Court of Monterey County</a:t>
          </a:r>
        </a:p>
        <a:p>
          <a:pPr marL="0" lvl="0" indent="0" algn="ctr" defTabSz="1066800">
            <a:lnSpc>
              <a:spcPct val="90000"/>
            </a:lnSpc>
            <a:spcBef>
              <a:spcPct val="0"/>
            </a:spcBef>
            <a:spcAft>
              <a:spcPct val="35000"/>
            </a:spcAft>
            <a:buNone/>
          </a:pPr>
          <a:r>
            <a:rPr lang="en-US" sz="2400" kern="1200" dirty="0"/>
            <a:t>Mr. Colin Simpson, Chief Financial Officer </a:t>
          </a:r>
        </a:p>
      </dsp:txBody>
      <dsp:txXfrm>
        <a:off x="107732" y="107732"/>
        <a:ext cx="8056999" cy="3462774"/>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23A528-5A24-4921-B85B-059D5F34F9E1}"/>
              </a:ext>
            </a:extLst>
          </p:cNvPr>
          <p:cNvSpPr>
            <a:spLocks noGrp="1"/>
          </p:cNvSpPr>
          <p:nvPr>
            <p:ph type="hdr" sz="quarter"/>
          </p:nvPr>
        </p:nvSpPr>
        <p:spPr>
          <a:xfrm>
            <a:off x="0" y="0"/>
            <a:ext cx="3077740" cy="471054"/>
          </a:xfrm>
          <a:prstGeom prst="rect">
            <a:avLst/>
          </a:prstGeom>
        </p:spPr>
        <p:txBody>
          <a:bodyPr vert="horz" lIns="94218" tIns="47109" rIns="94218" bIns="47109" rtlCol="0"/>
          <a:lstStyle>
            <a:lvl1pPr algn="l">
              <a:defRPr sz="1200"/>
            </a:lvl1pPr>
          </a:lstStyle>
          <a:p>
            <a:endParaRPr lang="en-US" dirty="0"/>
          </a:p>
        </p:txBody>
      </p:sp>
      <p:sp>
        <p:nvSpPr>
          <p:cNvPr id="3" name="Date Placeholder 2">
            <a:extLst>
              <a:ext uri="{FF2B5EF4-FFF2-40B4-BE49-F238E27FC236}">
                <a16:creationId xmlns:a16="http://schemas.microsoft.com/office/drawing/2014/main" id="{BE9FD12A-3ECF-4238-954E-8D700FA9EEDA}"/>
              </a:ext>
            </a:extLst>
          </p:cNvPr>
          <p:cNvSpPr>
            <a:spLocks noGrp="1"/>
          </p:cNvSpPr>
          <p:nvPr>
            <p:ph type="dt" sz="quarter" idx="1"/>
          </p:nvPr>
        </p:nvSpPr>
        <p:spPr>
          <a:xfrm>
            <a:off x="4023093" y="0"/>
            <a:ext cx="3077740" cy="471054"/>
          </a:xfrm>
          <a:prstGeom prst="rect">
            <a:avLst/>
          </a:prstGeom>
        </p:spPr>
        <p:txBody>
          <a:bodyPr vert="horz" lIns="94218" tIns="47109" rIns="94218" bIns="47109" rtlCol="0"/>
          <a:lstStyle>
            <a:lvl1pPr algn="r">
              <a:defRPr sz="1200"/>
            </a:lvl1pPr>
          </a:lstStyle>
          <a:p>
            <a:fld id="{A9B99685-3966-4010-B876-D2B7C3B8F420}" type="datetimeFigureOut">
              <a:rPr lang="en-US" smtClean="0"/>
              <a:t>2/15/2022</a:t>
            </a:fld>
            <a:endParaRPr lang="en-US" dirty="0"/>
          </a:p>
        </p:txBody>
      </p:sp>
      <p:sp>
        <p:nvSpPr>
          <p:cNvPr id="4" name="Footer Placeholder 3">
            <a:extLst>
              <a:ext uri="{FF2B5EF4-FFF2-40B4-BE49-F238E27FC236}">
                <a16:creationId xmlns:a16="http://schemas.microsoft.com/office/drawing/2014/main" id="{00E90776-01AE-4D2C-8E28-07025349E62B}"/>
              </a:ext>
            </a:extLst>
          </p:cNvPr>
          <p:cNvSpPr>
            <a:spLocks noGrp="1"/>
          </p:cNvSpPr>
          <p:nvPr>
            <p:ph type="ftr" sz="quarter" idx="2"/>
          </p:nvPr>
        </p:nvSpPr>
        <p:spPr>
          <a:xfrm>
            <a:off x="0" y="8917423"/>
            <a:ext cx="3077740" cy="471053"/>
          </a:xfrm>
          <a:prstGeom prst="rect">
            <a:avLst/>
          </a:prstGeom>
        </p:spPr>
        <p:txBody>
          <a:bodyPr vert="horz" lIns="94218" tIns="47109" rIns="94218" bIns="4710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C90711C-9F21-4BF0-B23C-914C3215C561}"/>
              </a:ext>
            </a:extLst>
          </p:cNvPr>
          <p:cNvSpPr>
            <a:spLocks noGrp="1"/>
          </p:cNvSpPr>
          <p:nvPr>
            <p:ph type="sldNum" sz="quarter" idx="3"/>
          </p:nvPr>
        </p:nvSpPr>
        <p:spPr>
          <a:xfrm>
            <a:off x="4023093" y="8917423"/>
            <a:ext cx="3077740" cy="471053"/>
          </a:xfrm>
          <a:prstGeom prst="rect">
            <a:avLst/>
          </a:prstGeom>
        </p:spPr>
        <p:txBody>
          <a:bodyPr vert="horz" lIns="94218" tIns="47109" rIns="94218" bIns="47109" rtlCol="0" anchor="b"/>
          <a:lstStyle>
            <a:lvl1pPr algn="r">
              <a:defRPr sz="1200"/>
            </a:lvl1pPr>
          </a:lstStyle>
          <a:p>
            <a:fld id="{31365EE4-171B-46F0-A26E-71CD7E100BFE}" type="slidenum">
              <a:rPr lang="en-US" smtClean="0"/>
              <a:t>‹#›</a:t>
            </a:fld>
            <a:endParaRPr lang="en-US" dirty="0"/>
          </a:p>
        </p:txBody>
      </p:sp>
    </p:spTree>
    <p:extLst>
      <p:ext uri="{BB962C8B-B14F-4D97-AF65-F5344CB8AC3E}">
        <p14:creationId xmlns:p14="http://schemas.microsoft.com/office/powerpoint/2010/main" val="2360190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71054"/>
          </a:xfrm>
          <a:prstGeom prst="rect">
            <a:avLst/>
          </a:prstGeom>
        </p:spPr>
        <p:txBody>
          <a:bodyPr vert="horz" lIns="94218" tIns="47109" rIns="94218" bIns="47109" rtlCol="0"/>
          <a:lstStyle>
            <a:lvl1pPr algn="l">
              <a:defRPr sz="1200"/>
            </a:lvl1pPr>
          </a:lstStyle>
          <a:p>
            <a:endParaRPr lang="en-US" dirty="0"/>
          </a:p>
        </p:txBody>
      </p:sp>
      <p:sp>
        <p:nvSpPr>
          <p:cNvPr id="3" name="Date Placeholder 2"/>
          <p:cNvSpPr>
            <a:spLocks noGrp="1"/>
          </p:cNvSpPr>
          <p:nvPr>
            <p:ph type="dt" idx="1"/>
          </p:nvPr>
        </p:nvSpPr>
        <p:spPr>
          <a:xfrm>
            <a:off x="4023093" y="0"/>
            <a:ext cx="3077740" cy="471054"/>
          </a:xfrm>
          <a:prstGeom prst="rect">
            <a:avLst/>
          </a:prstGeom>
        </p:spPr>
        <p:txBody>
          <a:bodyPr vert="horz" lIns="94218" tIns="47109" rIns="94218" bIns="47109" rtlCol="0"/>
          <a:lstStyle>
            <a:lvl1pPr algn="r">
              <a:defRPr sz="1200"/>
            </a:lvl1pPr>
          </a:lstStyle>
          <a:p>
            <a:fld id="{9A51546C-B901-4213-89D2-590E48825A49}" type="datetimeFigureOut">
              <a:rPr lang="en-US" smtClean="0"/>
              <a:t>2/15/2022</a:t>
            </a:fld>
            <a:endParaRPr lang="en-US" dirty="0"/>
          </a:p>
        </p:txBody>
      </p:sp>
      <p:sp>
        <p:nvSpPr>
          <p:cNvPr id="4" name="Slide Image Placeholder 3"/>
          <p:cNvSpPr>
            <a:spLocks noGrp="1" noRot="1" noChangeAspect="1"/>
          </p:cNvSpPr>
          <p:nvPr>
            <p:ph type="sldImg" idx="2"/>
          </p:nvPr>
        </p:nvSpPr>
        <p:spPr>
          <a:xfrm>
            <a:off x="1438275" y="647700"/>
            <a:ext cx="4225925" cy="3168650"/>
          </a:xfrm>
          <a:prstGeom prst="rect">
            <a:avLst/>
          </a:prstGeom>
          <a:noFill/>
          <a:ln w="12700">
            <a:solidFill>
              <a:prstClr val="black"/>
            </a:solidFill>
          </a:ln>
        </p:spPr>
        <p:txBody>
          <a:bodyPr vert="horz" lIns="94218" tIns="47109" rIns="94218" bIns="47109" rtlCol="0" anchor="ctr"/>
          <a:lstStyle/>
          <a:p>
            <a:endParaRPr lang="en-US" dirty="0"/>
          </a:p>
        </p:txBody>
      </p:sp>
      <p:sp>
        <p:nvSpPr>
          <p:cNvPr id="5" name="Notes Placeholder 4"/>
          <p:cNvSpPr>
            <a:spLocks noGrp="1"/>
          </p:cNvSpPr>
          <p:nvPr>
            <p:ph type="body" sz="quarter" idx="3"/>
          </p:nvPr>
        </p:nvSpPr>
        <p:spPr>
          <a:xfrm>
            <a:off x="710248" y="3991730"/>
            <a:ext cx="5681980" cy="4223186"/>
          </a:xfrm>
          <a:prstGeom prst="rect">
            <a:avLst/>
          </a:prstGeom>
        </p:spPr>
        <p:txBody>
          <a:bodyPr vert="horz" lIns="94218" tIns="47109" rIns="94218" bIns="471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40" cy="471053"/>
          </a:xfrm>
          <a:prstGeom prst="rect">
            <a:avLst/>
          </a:prstGeom>
        </p:spPr>
        <p:txBody>
          <a:bodyPr vert="horz" lIns="94218" tIns="47109" rIns="94218" bIns="47109"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40" cy="471053"/>
          </a:xfrm>
          <a:prstGeom prst="rect">
            <a:avLst/>
          </a:prstGeom>
        </p:spPr>
        <p:txBody>
          <a:bodyPr vert="horz" lIns="94218" tIns="47109" rIns="94218" bIns="47109" rtlCol="0" anchor="b"/>
          <a:lstStyle>
            <a:lvl1pPr algn="r">
              <a:defRPr sz="1200"/>
            </a:lvl1pPr>
          </a:lstStyle>
          <a:p>
            <a:fld id="{D9B8D96F-CC69-47EE-9FA3-1FE0743BB9E7}" type="slidenum">
              <a:rPr lang="en-US" smtClean="0"/>
              <a:t>‹#›</a:t>
            </a:fld>
            <a:endParaRPr lang="en-US" dirty="0"/>
          </a:p>
        </p:txBody>
      </p:sp>
    </p:spTree>
    <p:extLst>
      <p:ext uri="{BB962C8B-B14F-4D97-AF65-F5344CB8AC3E}">
        <p14:creationId xmlns:p14="http://schemas.microsoft.com/office/powerpoint/2010/main" val="26804584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presentation today is about the performance measures and benchmarks  for collection activities.</a:t>
            </a:r>
          </a:p>
          <a:p>
            <a:endParaRPr lang="en-US" dirty="0"/>
          </a:p>
          <a:p>
            <a:r>
              <a:rPr lang="en-US" dirty="0"/>
              <a:t>Our focus is on delinquent court ordered debt – we will provide some background on that in the next slide.</a:t>
            </a:r>
          </a:p>
          <a:p>
            <a:endParaRPr lang="en-US" dirty="0"/>
          </a:p>
          <a:p>
            <a:r>
              <a:rPr lang="en-US" dirty="0"/>
              <a:t>Our presentation will explain why the Judicial Council is required to establish performance measures and benchmarks,  Why the existing performance measures and benchmarks are no longer sufficient, the path in which we took to develop the proposed benchmarks, and lastly, we will walk through the individual PMB’s and what they indicate.</a:t>
            </a:r>
          </a:p>
        </p:txBody>
      </p:sp>
      <p:sp>
        <p:nvSpPr>
          <p:cNvPr id="4" name="Slide Number Placeholder 3"/>
          <p:cNvSpPr>
            <a:spLocks noGrp="1"/>
          </p:cNvSpPr>
          <p:nvPr>
            <p:ph type="sldNum" sz="quarter" idx="5"/>
          </p:nvPr>
        </p:nvSpPr>
        <p:spPr/>
        <p:txBody>
          <a:bodyPr/>
          <a:lstStyle/>
          <a:p>
            <a:fld id="{D9B8D96F-CC69-47EE-9FA3-1FE0743BB9E7}" type="slidenum">
              <a:rPr lang="en-US" smtClean="0"/>
              <a:t>1</a:t>
            </a:fld>
            <a:endParaRPr lang="en-US" dirty="0"/>
          </a:p>
        </p:txBody>
      </p:sp>
    </p:spTree>
    <p:extLst>
      <p:ext uri="{BB962C8B-B14F-4D97-AF65-F5344CB8AC3E}">
        <p14:creationId xmlns:p14="http://schemas.microsoft.com/office/powerpoint/2010/main" val="1780503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Thank you, Jake or Colin—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Good morning, everyone—my name is Maria Lira, and I am going to provide an overview of the performance metrics developed by Forrester.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Forrester created seven metrics, four will measure the performance of the statewide collection's programs. The adjustment and discharge score as well as the risk monitor are not performance metrics, they are normalizing metrics, considered equally valuable in helping entities understand, </a:t>
            </a:r>
            <a:r>
              <a:rPr lang="en-US" sz="1200" b="1" dirty="0">
                <a:effectLst/>
                <a:latin typeface="Constantia" panose="02030602050306030303" pitchFamily="18" charset="0"/>
                <a:ea typeface="Calibri" panose="020F0502020204030204" pitchFamily="34" charset="0"/>
                <a:cs typeface="Times New Roman" panose="02020603050405020304" pitchFamily="18" charset="0"/>
              </a:rPr>
              <a:t>benchmark</a:t>
            </a:r>
            <a:r>
              <a:rPr lang="en-US" sz="1200" dirty="0">
                <a:effectLst/>
                <a:latin typeface="Constantia" panose="02030602050306030303" pitchFamily="18" charset="0"/>
                <a:ea typeface="Calibri" panose="020F0502020204030204" pitchFamily="34" charset="0"/>
                <a:cs typeface="Times New Roman" panose="02020603050405020304" pitchFamily="18" charset="0"/>
              </a:rPr>
              <a:t>, and improve their performance.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Before moving on, I should mention that we are using data reported by Alameda to introduce the metrics. And a collecting entity, that is a court or county responsible for the collection of delinquent debt, will be referred to as “entities during this presentation.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Lastly, some takeaways: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onstantia" panose="02030602050306030303" pitchFamily="18" charset="0"/>
                <a:ea typeface="Calibri" panose="020F0502020204030204" pitchFamily="34" charset="0"/>
                <a:cs typeface="Times New Roman" panose="02020603050405020304" pitchFamily="18" charset="0"/>
              </a:rPr>
              <a:t>All metrics (and the formulas) are based on data that is </a:t>
            </a:r>
            <a:r>
              <a:rPr lang="en-US" sz="1200" b="1" dirty="0">
                <a:effectLst/>
                <a:latin typeface="Constantia" panose="02030602050306030303" pitchFamily="18" charset="0"/>
                <a:ea typeface="Calibri" panose="020F0502020204030204" pitchFamily="34" charset="0"/>
                <a:cs typeface="Times New Roman" panose="02020603050405020304" pitchFamily="18" charset="0"/>
              </a:rPr>
              <a:t>currently</a:t>
            </a:r>
            <a:r>
              <a:rPr lang="en-US" sz="1200" dirty="0">
                <a:effectLst/>
                <a:latin typeface="Constantia" panose="02030602050306030303" pitchFamily="18" charset="0"/>
                <a:ea typeface="Calibri" panose="020F0502020204030204" pitchFamily="34" charset="0"/>
                <a:cs typeface="Times New Roman" panose="02020603050405020304" pitchFamily="18" charset="0"/>
              </a:rPr>
              <a:t> reported by the entities, as required by statute. Please see Attachment C.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onstantia" panose="02030602050306030303" pitchFamily="18" charset="0"/>
                <a:ea typeface="Calibri" panose="020F0502020204030204" pitchFamily="34" charset="0"/>
                <a:cs typeface="Times New Roman" panose="02020603050405020304" pitchFamily="18" charset="0"/>
              </a:rPr>
              <a:t>All metrics were combined into a single dashboard; a one-stop-shop, if you will, to view an entity’s overall performance. A screenshot of dashboard is provided in Attachment 2B.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onstantia" panose="02030602050306030303" pitchFamily="18" charset="0"/>
                <a:ea typeface="Calibri" panose="020F0502020204030204" pitchFamily="34" charset="0"/>
                <a:cs typeface="Times New Roman" panose="02020603050405020304" pitchFamily="18" charset="0"/>
              </a:rPr>
              <a:t>Also, in addition to each entity’s performance, the dashboard displays “cluster averages” which are based on the workload formula and serve as benchmarks.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dirty="0">
                <a:effectLst/>
                <a:latin typeface="Constantia" panose="02030602050306030303" pitchFamily="18" charset="0"/>
                <a:ea typeface="Calibri" panose="020F0502020204030204" pitchFamily="34" charset="0"/>
                <a:cs typeface="Times New Roman" panose="02020603050405020304" pitchFamily="18" charset="0"/>
              </a:rPr>
              <a:t>The clusters are listed in Attachment 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With that, let’s start with the Collector Effective Index or CEI---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458572">
              <a:defRPr/>
            </a:pPr>
            <a:fld id="{D9B8D96F-CC69-47EE-9FA3-1FE0743BB9E7}" type="slidenum">
              <a:rPr lang="en-US">
                <a:solidFill>
                  <a:prstClr val="black"/>
                </a:solidFill>
                <a:latin typeface="Calibri" panose="020F0502020204030204"/>
              </a:rPr>
              <a:pPr defTabSz="458572">
                <a:defRPr/>
              </a:pPr>
              <a:t>10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02933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The CEI will show how effective the entities are at collecting on delinquent </a:t>
            </a:r>
            <a:r>
              <a:rPr lang="en-US" sz="1800" b="1" i="1" dirty="0">
                <a:effectLst/>
                <a:latin typeface="Constantia" panose="02030602050306030303" pitchFamily="18" charset="0"/>
                <a:ea typeface="Calibri" panose="020F0502020204030204" pitchFamily="34" charset="0"/>
                <a:cs typeface="Times New Roman" panose="02020603050405020304" pitchFamily="18" charset="0"/>
              </a:rPr>
              <a:t>case</a:t>
            </a:r>
            <a:r>
              <a:rPr lang="en-US" sz="1800" dirty="0">
                <a:effectLst/>
                <a:latin typeface="Constantia" panose="02030602050306030303" pitchFamily="18" charset="0"/>
                <a:ea typeface="Calibri" panose="020F0502020204030204" pitchFamily="34" charset="0"/>
                <a:cs typeface="Times New Roman" panose="02020603050405020304" pitchFamily="18" charset="0"/>
              </a:rPr>
              <a:t> referrals of a certain age; that is, new cases established in the Current Period and old cases established in all Prior Periods.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The goal is for each entity to strive to maximize the CEI for both Current and Prior Period </a:t>
            </a:r>
            <a:r>
              <a:rPr lang="en-US" sz="1800" b="1" i="1" dirty="0">
                <a:effectLst/>
                <a:latin typeface="Constantia" panose="02030602050306030303" pitchFamily="18" charset="0"/>
                <a:ea typeface="Calibri" panose="020F0502020204030204" pitchFamily="34" charset="0"/>
                <a:cs typeface="Times New Roman" panose="02020603050405020304" pitchFamily="18" charset="0"/>
              </a:rPr>
              <a:t>case</a:t>
            </a:r>
            <a:r>
              <a:rPr lang="en-US" sz="1800" dirty="0">
                <a:effectLst/>
                <a:latin typeface="Constantia" panose="02030602050306030303" pitchFamily="18" charset="0"/>
                <a:ea typeface="Calibri" panose="020F0502020204030204" pitchFamily="34" charset="0"/>
                <a:cs typeface="Times New Roman" panose="02020603050405020304" pitchFamily="18" charset="0"/>
              </a:rPr>
              <a:t> referrals.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Based on available data, the entities are generally more effective at collecting on new cases established in the Current Period, since collectability tends to drop as the debt ages. Alameda was </a:t>
            </a:r>
            <a:r>
              <a:rPr lang="en-US" sz="1800" b="1" dirty="0">
                <a:effectLst/>
                <a:latin typeface="Constantia" panose="02030602050306030303" pitchFamily="18" charset="0"/>
                <a:ea typeface="Calibri" panose="020F0502020204030204" pitchFamily="34" charset="0"/>
                <a:cs typeface="Times New Roman" panose="02020603050405020304" pitchFamily="18" charset="0"/>
              </a:rPr>
              <a:t>indeed</a:t>
            </a:r>
            <a:r>
              <a:rPr lang="en-US" sz="1800" dirty="0">
                <a:effectLst/>
                <a:latin typeface="Constantia" panose="02030602050306030303" pitchFamily="18" charset="0"/>
                <a:ea typeface="Calibri" panose="020F0502020204030204" pitchFamily="34" charset="0"/>
                <a:cs typeface="Times New Roman" panose="02020603050405020304" pitchFamily="18" charset="0"/>
              </a:rPr>
              <a:t> more effective at collecting on Current Period case referrals. However, when compared to the cluster average, they were LESS effective at collecting on Current Period referrals.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You’ll notice the green and yellow highlighted areas; a value highlighted green is a “positive” outcome.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A value highlighted yellow is not bad…it simply means that there is an opportunity… or “room for improvement.”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Missing or no data is also highlighted yellow.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11</a:t>
            </a:fld>
            <a:endParaRPr lang="en-US" dirty="0"/>
          </a:p>
        </p:txBody>
      </p:sp>
    </p:spTree>
    <p:extLst>
      <p:ext uri="{BB962C8B-B14F-4D97-AF65-F5344CB8AC3E}">
        <p14:creationId xmlns:p14="http://schemas.microsoft.com/office/powerpoint/2010/main" val="1642416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The first-year resolution rate will show how effective entities are at collecting and resolving referrals within the first year of receiving the case—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For this metric, the goal is for the entities to score as high as possible.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Alameda resolved 16% of “current period” referrals through collections, adjustments, and discharge; the rate is lower than the Cluster average of 20%; meaning that there is room for improvement, as fewer referrals were resolved in the first year.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12</a:t>
            </a:fld>
            <a:endParaRPr lang="en-US" dirty="0"/>
          </a:p>
        </p:txBody>
      </p:sp>
    </p:spTree>
    <p:extLst>
      <p:ext uri="{BB962C8B-B14F-4D97-AF65-F5344CB8AC3E}">
        <p14:creationId xmlns:p14="http://schemas.microsoft.com/office/powerpoint/2010/main" val="2021155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The Spend Efficiency Score (or SES) is one of two metrics that looks at cost effectiveness.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The SES is designed to give the entities a sense of how efficiently they can collect delinquent referrals by showing the amount of money spent to collect one dollar in delinquent referrals.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onstantia" panose="02030602050306030303" pitchFamily="18" charset="0"/>
                <a:ea typeface="Calibri" panose="020F0502020204030204" pitchFamily="34" charset="0"/>
                <a:cs typeface="Times New Roman" panose="02020603050405020304" pitchFamily="18" charset="0"/>
              </a:rPr>
              <a:t>Alameda uses the collection services of a private agency and the Franchise Tax Board. Overall, the private </a:t>
            </a:r>
            <a:r>
              <a:rPr lang="en-US" sz="1200" b="1" dirty="0">
                <a:effectLst/>
                <a:latin typeface="Constantia" panose="02030602050306030303" pitchFamily="18" charset="0"/>
                <a:ea typeface="Calibri" panose="020F0502020204030204" pitchFamily="34" charset="0"/>
                <a:cs typeface="Times New Roman" panose="02020603050405020304" pitchFamily="18" charset="0"/>
              </a:rPr>
              <a:t>agency was the most cost effective, they spent 13 cents</a:t>
            </a:r>
            <a:r>
              <a:rPr lang="en-US" sz="1200" dirty="0">
                <a:effectLst/>
                <a:latin typeface="Constantia" panose="02030602050306030303" pitchFamily="18" charset="0"/>
                <a:ea typeface="Calibri" panose="020F0502020204030204" pitchFamily="34" charset="0"/>
                <a:cs typeface="Times New Roman" panose="02020603050405020304" pitchFamily="18" charset="0"/>
              </a:rPr>
              <a:t> to collect one dollar of delinquent referrals for the Current Period and 10 cents on referrals from Prior Periods.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13</a:t>
            </a:fld>
            <a:endParaRPr lang="en-US" dirty="0"/>
          </a:p>
        </p:txBody>
      </p:sp>
    </p:spTree>
    <p:extLst>
      <p:ext uri="{BB962C8B-B14F-4D97-AF65-F5344CB8AC3E}">
        <p14:creationId xmlns:p14="http://schemas.microsoft.com/office/powerpoint/2010/main" val="2996060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The fourth and last performance metric will give the entities a better idea of how much they spend per referral (or case), by specific age, meaning Current and Prior Periods.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Alameda spent $13 per referral established in the current period; that is $15 LESS per referral than the amount spent by others in the same cluster.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That is the last performance metric, can I answer any questions?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onstantia" panose="02030602050306030303"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onstantia" panose="02030602050306030303" pitchFamily="18" charset="0"/>
                <a:ea typeface="Calibri" panose="020F0502020204030204" pitchFamily="34" charset="0"/>
                <a:cs typeface="Times New Roman" panose="02020603050405020304" pitchFamily="18" charset="0"/>
              </a:rPr>
              <a:t>Don will now review the normalizing metrics and the dashboard.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14</a:t>
            </a:fld>
            <a:endParaRPr lang="en-US" dirty="0"/>
          </a:p>
        </p:txBody>
      </p:sp>
    </p:spTree>
    <p:extLst>
      <p:ext uri="{BB962C8B-B14F-4D97-AF65-F5344CB8AC3E}">
        <p14:creationId xmlns:p14="http://schemas.microsoft.com/office/powerpoint/2010/main" val="3150242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1565">
              <a:defRPr/>
            </a:pPr>
            <a:r>
              <a:rPr lang="en-US" sz="1800" dirty="0">
                <a:solidFill>
                  <a:srgbClr val="000000"/>
                </a:solidFill>
                <a:latin typeface="Arial" panose="020B0604020202020204" pitchFamily="34" charset="0"/>
                <a:ea typeface="Times New Roman" panose="02020603050405020304" pitchFamily="18" charset="0"/>
              </a:rPr>
              <a:t>Adjustment Score is a representation of the dollar value of adjustments made by the program against the total balance of court-ordered debt.</a:t>
            </a:r>
          </a:p>
          <a:p>
            <a:pPr defTabSz="911565">
              <a:defRPr/>
            </a:pPr>
            <a:endParaRPr lang="en-US" sz="1800" dirty="0">
              <a:solidFill>
                <a:srgbClr val="000000"/>
              </a:solidFill>
              <a:latin typeface="Arial" panose="020B0604020202020204" pitchFamily="34" charset="0"/>
              <a:ea typeface="Times New Roman" panose="02020603050405020304" pitchFamily="18" charset="0"/>
            </a:endParaRPr>
          </a:p>
          <a:p>
            <a:pPr defTabSz="911565">
              <a:defRPr/>
            </a:pPr>
            <a:r>
              <a:rPr lang="en-US" sz="1800" dirty="0">
                <a:solidFill>
                  <a:srgbClr val="000000"/>
                </a:solidFill>
                <a:latin typeface="Arial" panose="020B0604020202020204" pitchFamily="34" charset="0"/>
                <a:ea typeface="Times New Roman" panose="02020603050405020304" pitchFamily="18" charset="0"/>
              </a:rPr>
              <a:t>The score is a representative number (it is not a percentage) and should be used as a reference to help understand the relative impact of adjustments from entity to entity.</a:t>
            </a:r>
          </a:p>
          <a:p>
            <a:pPr defTabSz="911565">
              <a:defRPr/>
            </a:pPr>
            <a:endParaRPr lang="en-US" sz="1800" dirty="0">
              <a:solidFill>
                <a:srgbClr val="000000"/>
              </a:solidFill>
              <a:latin typeface="Arial" panose="020B0604020202020204" pitchFamily="34" charset="0"/>
            </a:endParaRPr>
          </a:p>
          <a:p>
            <a:pPr defTabSz="911565">
              <a:defRPr/>
            </a:pPr>
            <a:r>
              <a:rPr lang="en-US" sz="1800" dirty="0">
                <a:solidFill>
                  <a:srgbClr val="000000"/>
                </a:solidFill>
                <a:latin typeface="Arial" panose="020B0604020202020204" pitchFamily="34" charset="0"/>
              </a:rPr>
              <a:t>Alameda’s score for this measure is lower than other members of its cluster, indicating relatively fewer adjustments of outstanding referrals.</a:t>
            </a:r>
            <a:endParaRPr lang="en-US" sz="1800" dirty="0"/>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15</a:t>
            </a:fld>
            <a:endParaRPr lang="en-US" dirty="0"/>
          </a:p>
        </p:txBody>
      </p:sp>
    </p:spTree>
    <p:extLst>
      <p:ext uri="{BB962C8B-B14F-4D97-AF65-F5344CB8AC3E}">
        <p14:creationId xmlns:p14="http://schemas.microsoft.com/office/powerpoint/2010/main" val="3327596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1565">
              <a:defRPr/>
            </a:pPr>
            <a:r>
              <a:rPr lang="en-US" sz="1800" dirty="0">
                <a:solidFill>
                  <a:srgbClr val="000000"/>
                </a:solidFill>
                <a:latin typeface="Arial" panose="020B0604020202020204" pitchFamily="34" charset="0"/>
                <a:ea typeface="Times New Roman" panose="02020603050405020304" pitchFamily="18" charset="0"/>
              </a:rPr>
              <a:t>Adjustment Score is a representation of the dollar value of discharges made by the program against the total balance of court-ordered debt.</a:t>
            </a:r>
          </a:p>
          <a:p>
            <a:pPr defTabSz="911565">
              <a:defRPr/>
            </a:pPr>
            <a:endParaRPr lang="en-US" sz="1800" dirty="0">
              <a:solidFill>
                <a:srgbClr val="000000"/>
              </a:solidFill>
              <a:latin typeface="Arial" panose="020B0604020202020204" pitchFamily="34" charset="0"/>
              <a:ea typeface="Times New Roman" panose="02020603050405020304" pitchFamily="18" charset="0"/>
            </a:endParaRPr>
          </a:p>
          <a:p>
            <a:pPr defTabSz="911565">
              <a:defRPr/>
            </a:pPr>
            <a:endParaRPr lang="en-US" sz="1800" dirty="0">
              <a:solidFill>
                <a:srgbClr val="000000"/>
              </a:solidFill>
              <a:latin typeface="Arial" panose="020B0604020202020204" pitchFamily="34" charset="0"/>
              <a:ea typeface="Times New Roman" panose="02020603050405020304" pitchFamily="18" charset="0"/>
            </a:endParaRPr>
          </a:p>
          <a:p>
            <a:pPr defTabSz="911565">
              <a:defRPr/>
            </a:pPr>
            <a:r>
              <a:rPr lang="en-US" sz="1800" dirty="0">
                <a:solidFill>
                  <a:srgbClr val="000000"/>
                </a:solidFill>
                <a:latin typeface="Arial" panose="020B0604020202020204" pitchFamily="34" charset="0"/>
                <a:ea typeface="Times New Roman" panose="02020603050405020304" pitchFamily="18" charset="0"/>
              </a:rPr>
              <a:t>The score is a representative number (it is not a percentage) and should be used as a reference to indicate to what extent an entity makes use of discharge relative to its peers with the cluster group.</a:t>
            </a:r>
          </a:p>
          <a:p>
            <a:pPr defTabSz="911565">
              <a:defRPr/>
            </a:pPr>
            <a:endParaRPr lang="en-US" sz="1800" dirty="0">
              <a:solidFill>
                <a:srgbClr val="000000"/>
              </a:solidFill>
              <a:latin typeface="Arial" panose="020B0604020202020204" pitchFamily="34" charset="0"/>
            </a:endParaRPr>
          </a:p>
          <a:p>
            <a:pPr defTabSz="911565">
              <a:defRPr/>
            </a:pPr>
            <a:r>
              <a:rPr lang="en-US" sz="1800" dirty="0">
                <a:solidFill>
                  <a:srgbClr val="000000"/>
                </a:solidFill>
                <a:latin typeface="Arial" panose="020B0604020202020204" pitchFamily="34" charset="0"/>
              </a:rPr>
              <a:t>As we see in this slide, Alameda has a discharge score significantly higher than the cluster average.</a:t>
            </a:r>
            <a:endParaRPr lang="en-US" sz="1800" dirty="0"/>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16</a:t>
            </a:fld>
            <a:endParaRPr lang="en-US" dirty="0"/>
          </a:p>
        </p:txBody>
      </p:sp>
    </p:spTree>
    <p:extLst>
      <p:ext uri="{BB962C8B-B14F-4D97-AF65-F5344CB8AC3E}">
        <p14:creationId xmlns:p14="http://schemas.microsoft.com/office/powerpoint/2010/main" val="3575279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1565">
              <a:defRPr/>
            </a:pPr>
            <a:r>
              <a:rPr lang="en-US" sz="1800" dirty="0">
                <a:solidFill>
                  <a:srgbClr val="000000"/>
                </a:solidFill>
                <a:latin typeface="Arial" panose="020B0604020202020204" pitchFamily="34" charset="0"/>
                <a:ea typeface="Times New Roman" panose="02020603050405020304" pitchFamily="18" charset="0"/>
              </a:rPr>
              <a:t>The Risk Monitor shows the number of cases which became delinquent as a share of the total current or first-year referrals, including non-delinquent cases.</a:t>
            </a:r>
          </a:p>
          <a:p>
            <a:pPr defTabSz="911565">
              <a:defRPr/>
            </a:pPr>
            <a:endParaRPr lang="en-US" sz="1800" dirty="0">
              <a:solidFill>
                <a:srgbClr val="000000"/>
              </a:solidFill>
              <a:latin typeface="Arial" panose="020B0604020202020204" pitchFamily="34" charset="0"/>
            </a:endParaRPr>
          </a:p>
          <a:p>
            <a:pPr defTabSz="911565">
              <a:defRPr/>
            </a:pPr>
            <a:r>
              <a:rPr lang="en-US" sz="1800" dirty="0">
                <a:solidFill>
                  <a:srgbClr val="000000"/>
                </a:solidFill>
                <a:latin typeface="Arial" panose="020B0604020202020204" pitchFamily="34" charset="0"/>
              </a:rPr>
              <a:t>This will give collection entities a better gauge of how often accounts are referred to collections, and ultimately how challenging it may prove to resolve cases.</a:t>
            </a:r>
          </a:p>
          <a:p>
            <a:pPr defTabSz="911565">
              <a:defRPr/>
            </a:pPr>
            <a:endParaRPr lang="en-US" sz="1800" dirty="0">
              <a:solidFill>
                <a:srgbClr val="000000"/>
              </a:solidFill>
              <a:latin typeface="Arial" panose="020B0604020202020204" pitchFamily="34" charset="0"/>
            </a:endParaRPr>
          </a:p>
          <a:p>
            <a:pPr defTabSz="911565">
              <a:defRPr/>
            </a:pPr>
            <a:r>
              <a:rPr lang="en-US" sz="1800" dirty="0">
                <a:solidFill>
                  <a:srgbClr val="000000"/>
                </a:solidFill>
                <a:latin typeface="Arial" panose="020B0604020202020204" pitchFamily="34" charset="0"/>
              </a:rPr>
              <a:t>As we can see here, Alameda has a much lower score than other entities in its cluster, indicating fewer cases becoming delinquent and a lower risk of non-performing accounts.</a:t>
            </a:r>
            <a:endParaRPr lang="en-US" sz="1800" dirty="0"/>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17</a:t>
            </a:fld>
            <a:endParaRPr lang="en-US" dirty="0"/>
          </a:p>
        </p:txBody>
      </p:sp>
    </p:spTree>
    <p:extLst>
      <p:ext uri="{BB962C8B-B14F-4D97-AF65-F5344CB8AC3E}">
        <p14:creationId xmlns:p14="http://schemas.microsoft.com/office/powerpoint/2010/main" val="312218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644525"/>
            <a:ext cx="4213225" cy="3160713"/>
          </a:xfrm>
        </p:spPr>
      </p:sp>
      <p:sp>
        <p:nvSpPr>
          <p:cNvPr id="3" name="Notes Placeholder 2"/>
          <p:cNvSpPr>
            <a:spLocks noGrp="1"/>
          </p:cNvSpPr>
          <p:nvPr>
            <p:ph type="body" idx="1"/>
          </p:nvPr>
        </p:nvSpPr>
        <p:spPr/>
        <p:txBody>
          <a:bodyPr>
            <a:normAutofit/>
          </a:bodyPr>
          <a:lstStyle/>
          <a:p>
            <a:pPr>
              <a:lnSpc>
                <a:spcPct val="107000"/>
              </a:lnSpc>
              <a:spcAft>
                <a:spcPts val="800"/>
              </a:spcAft>
            </a:pPr>
            <a:r>
              <a:rPr lang="en-US" dirty="0">
                <a:latin typeface="Constantia" panose="02030602050306030303" pitchFamily="18" charset="0"/>
                <a:ea typeface="Calibri" panose="020F0502020204030204" pitchFamily="34" charset="0"/>
                <a:cs typeface="Times New Roman" panose="02020603050405020304" pitchFamily="18" charset="0"/>
              </a:rPr>
              <a:t>This is a sample dashboard–Attachment B</a:t>
            </a:r>
          </a:p>
          <a:p>
            <a:pPr>
              <a:lnSpc>
                <a:spcPct val="107000"/>
              </a:lnSpc>
              <a:spcAft>
                <a:spcPts val="800"/>
              </a:spcAft>
            </a:pPr>
            <a:endParaRPr lang="en-US" dirty="0">
              <a:latin typeface="Constantia" panose="02030602050306030303" pitchFamily="18" charset="0"/>
              <a:ea typeface="Calibri" panose="020F0502020204030204" pitchFamily="34" charset="0"/>
              <a:cs typeface="Times New Roman" panose="02020603050405020304" pitchFamily="18" charset="0"/>
            </a:endParaRPr>
          </a:p>
          <a:p>
            <a:pPr defTabSz="914300">
              <a:lnSpc>
                <a:spcPct val="107000"/>
              </a:lnSpc>
              <a:spcAft>
                <a:spcPts val="800"/>
              </a:spcAft>
              <a:defRPr/>
            </a:pPr>
            <a:r>
              <a:rPr lang="en-US" dirty="0">
                <a:latin typeface="Constantia" panose="02030602050306030303" pitchFamily="18" charset="0"/>
                <a:ea typeface="Calibri" panose="020F0502020204030204" pitchFamily="34" charset="0"/>
                <a:cs typeface="Times New Roman" panose="02020603050405020304" pitchFamily="18" charset="0"/>
              </a:rPr>
              <a:t>The dashboard is designed to provide entities both a descriptive and visual representation of each metric. There is a lot to take in on the dashboard, and this may not be the final visual as we are open to input and continue to look for ways to improve.</a:t>
            </a:r>
          </a:p>
          <a:p>
            <a:pPr defTabSz="914300">
              <a:lnSpc>
                <a:spcPct val="107000"/>
              </a:lnSpc>
              <a:spcAft>
                <a:spcPts val="800"/>
              </a:spcAft>
              <a:defRPr/>
            </a:pPr>
            <a:endParaRPr lang="en-US" dirty="0">
              <a:latin typeface="Constantia" panose="02030602050306030303" pitchFamily="18" charset="0"/>
              <a:ea typeface="Calibri" panose="020F0502020204030204" pitchFamily="34" charset="0"/>
              <a:cs typeface="Times New Roman" panose="02020603050405020304" pitchFamily="18" charset="0"/>
            </a:endParaRPr>
          </a:p>
          <a:p>
            <a:pPr defTabSz="914300">
              <a:lnSpc>
                <a:spcPct val="107000"/>
              </a:lnSpc>
              <a:spcAft>
                <a:spcPts val="800"/>
              </a:spcAft>
              <a:defRPr/>
            </a:pPr>
            <a:r>
              <a:rPr lang="en-US" dirty="0">
                <a:solidFill>
                  <a:prstClr val="black"/>
                </a:solidFill>
                <a:latin typeface="Constantia" panose="02030602050306030303" pitchFamily="18" charset="0"/>
                <a:ea typeface="Calibri" panose="020F0502020204030204" pitchFamily="34" charset="0"/>
                <a:cs typeface="Times New Roman" panose="02020603050405020304" pitchFamily="18" charset="0"/>
              </a:rPr>
              <a:t>Rather than assign specific benchmark percentages to each metric, Forrester included the ‘cluster average’ (found in Attachment C) on the dashboard so entities can measure how they stack up versus their peers, collection programs of a similar size. Because the cluster averages change year-over-year, Forrester believes that averages will serve as a better and more useful ‘benchmark’ for the entities and will foster greater collaboration with their peers.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914300">
              <a:lnSpc>
                <a:spcPct val="107000"/>
              </a:lnSpc>
              <a:spcAft>
                <a:spcPts val="800"/>
              </a:spcAft>
              <a:defRPr/>
            </a:pPr>
            <a:endParaRPr lang="en-US" dirty="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onstantia" panose="02030602050306030303" pitchFamily="18" charset="0"/>
                <a:ea typeface="Calibri" panose="020F0502020204030204" pitchFamily="34" charset="0"/>
                <a:cs typeface="Times New Roman" panose="02020603050405020304" pitchFamily="18" charset="0"/>
              </a:rPr>
              <a:t>Early feedback from collection entities indicates that the increased detail of the proposed performance measures will be more useful than the two currently in use</a:t>
            </a:r>
          </a:p>
          <a:p>
            <a:pPr>
              <a:lnSpc>
                <a:spcPct val="107000"/>
              </a:lnSpc>
              <a:spcAft>
                <a:spcPts val="800"/>
              </a:spcAft>
            </a:pPr>
            <a:endParaRPr lang="en-US" dirty="0"/>
          </a:p>
        </p:txBody>
      </p:sp>
    </p:spTree>
    <p:extLst>
      <p:ext uri="{BB962C8B-B14F-4D97-AF65-F5344CB8AC3E}">
        <p14:creationId xmlns:p14="http://schemas.microsoft.com/office/powerpoint/2010/main" val="691725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19</a:t>
            </a:fld>
            <a:endParaRPr lang="en-US" dirty="0"/>
          </a:p>
        </p:txBody>
      </p:sp>
    </p:spTree>
    <p:extLst>
      <p:ext uri="{BB962C8B-B14F-4D97-AF65-F5344CB8AC3E}">
        <p14:creationId xmlns:p14="http://schemas.microsoft.com/office/powerpoint/2010/main" val="150026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citation is issued, which results in a court-ordered fine amount,  the citation is either paid forthwith (on-time) or if not paid becomes delinquent. </a:t>
            </a:r>
          </a:p>
          <a:p>
            <a:endParaRPr lang="en-US" dirty="0"/>
          </a:p>
          <a:p>
            <a:r>
              <a:rPr lang="en-US" dirty="0"/>
              <a:t>An account becomes delinquent the day after the due date, and once delinquent – always delinquent.  Delinquency triggers the court-ordered debt process, debt is actively pursued until paid in full, resolved by other means or taken off the books through the discharge process.</a:t>
            </a:r>
          </a:p>
          <a:p>
            <a:endParaRPr lang="en-US" dirty="0"/>
          </a:p>
          <a:p>
            <a:r>
              <a:rPr lang="en-US" dirty="0"/>
              <a:t>As required by law, the 58 court/county collections programs work collaboratively to collect and report on delinquent debt per PC  section 1463.010.  This code section also requires reporting data on a JCC approved template, which you will hear more about later.</a:t>
            </a:r>
          </a:p>
        </p:txBody>
      </p:sp>
      <p:sp>
        <p:nvSpPr>
          <p:cNvPr id="4" name="Slide Number Placeholder 3"/>
          <p:cNvSpPr>
            <a:spLocks noGrp="1"/>
          </p:cNvSpPr>
          <p:nvPr>
            <p:ph type="sldNum" sz="quarter" idx="5"/>
          </p:nvPr>
        </p:nvSpPr>
        <p:spPr/>
        <p:txBody>
          <a:bodyPr/>
          <a:lstStyle/>
          <a:p>
            <a:fld id="{D9B8D96F-CC69-47EE-9FA3-1FE0743BB9E7}" type="slidenum">
              <a:rPr lang="en-US" smtClean="0"/>
              <a:t>2</a:t>
            </a:fld>
            <a:endParaRPr lang="en-US" dirty="0"/>
          </a:p>
        </p:txBody>
      </p:sp>
    </p:spTree>
    <p:extLst>
      <p:ext uri="{BB962C8B-B14F-4D97-AF65-F5344CB8AC3E}">
        <p14:creationId xmlns:p14="http://schemas.microsoft.com/office/powerpoint/2010/main" val="3306856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be asking why is the JC evaluating Performance Measures and Benchmarks. </a:t>
            </a:r>
          </a:p>
          <a:p>
            <a:endParaRPr lang="en-US" dirty="0"/>
          </a:p>
          <a:p>
            <a:r>
              <a:rPr lang="en-US" dirty="0"/>
              <a:t>The answer is simple – we are required to by statute – PC 1463.010  </a:t>
            </a:r>
            <a:r>
              <a:rPr lang="en-US" b="0" i="0" dirty="0">
                <a:solidFill>
                  <a:srgbClr val="333333"/>
                </a:solidFill>
                <a:effectLst/>
                <a:latin typeface="Verdana" panose="020B0604030504040204" pitchFamily="34" charset="0"/>
              </a:rPr>
              <a:t>(c) The Judicial Council shall develop performance measures and benchmarks to review the effectiveness of the cooperative superior court and county collection programs operating pursuant to this section. Each superior court and county shall jointly report to the Judicial Council, as provided by the Judicial Council, information requested in a reporting template on or before September 1, 2009, and annually thereafter. The Judicial Council shall report annually, on or before December 31, to the Legislature, the Joint Legislative Budget Committee, and the Department of Finance all of the information required to be collected and reported pursuant to subdivision (a) of Section 68514 of the Government Code.</a:t>
            </a:r>
            <a:endParaRPr lang="en-US" dirty="0"/>
          </a:p>
          <a:p>
            <a:endParaRPr lang="en-US" dirty="0"/>
          </a:p>
          <a:p>
            <a:r>
              <a:rPr lang="en-US" dirty="0"/>
              <a:t>Questions/comments?</a:t>
            </a:r>
          </a:p>
          <a:p>
            <a:endParaRPr lang="en-US" dirty="0"/>
          </a:p>
          <a:p>
            <a:r>
              <a:rPr lang="en-US" dirty="0"/>
              <a:t>In our presentation we will highlight how the PMB’s were developed</a:t>
            </a:r>
          </a:p>
          <a:p>
            <a:endParaRPr lang="en-US" dirty="0"/>
          </a:p>
          <a:p>
            <a:r>
              <a:rPr lang="en-US" dirty="0"/>
              <a:t>And provide some insight into the data and the proposed PMBS</a:t>
            </a:r>
          </a:p>
          <a:p>
            <a:endParaRPr lang="en-US" dirty="0"/>
          </a:p>
          <a:p>
            <a:endParaRPr lang="en-US" dirty="0"/>
          </a:p>
          <a:p>
            <a:endParaRPr lang="en-US" b="1" dirty="0">
              <a:solidFill>
                <a:prstClr val="black"/>
              </a:solidFill>
            </a:endParaRPr>
          </a:p>
          <a:p>
            <a:pPr marL="171964" indent="-171964" defTabSz="917143">
              <a:buFont typeface="Arial" panose="020B0604020202020204" pitchFamily="34" charset="0"/>
              <a:buChar char="•"/>
              <a:defRPr/>
            </a:pPr>
            <a:endParaRPr lang="en-US" b="1" dirty="0">
              <a:solidFill>
                <a:prstClr val="black"/>
              </a:solidFill>
            </a:endParaRPr>
          </a:p>
        </p:txBody>
      </p:sp>
      <p:sp>
        <p:nvSpPr>
          <p:cNvPr id="4" name="Slide Number Placeholder 3"/>
          <p:cNvSpPr>
            <a:spLocks noGrp="1"/>
          </p:cNvSpPr>
          <p:nvPr>
            <p:ph type="sldNum" sz="quarter" idx="5"/>
          </p:nvPr>
        </p:nvSpPr>
        <p:spPr/>
        <p:txBody>
          <a:bodyPr/>
          <a:lstStyle/>
          <a:p>
            <a:fld id="{D9B8D96F-CC69-47EE-9FA3-1FE0743BB9E7}" type="slidenum">
              <a:rPr lang="en-US" smtClean="0"/>
              <a:t>3</a:t>
            </a:fld>
            <a:endParaRPr lang="en-US" dirty="0"/>
          </a:p>
        </p:txBody>
      </p:sp>
    </p:spTree>
    <p:extLst>
      <p:ext uri="{BB962C8B-B14F-4D97-AF65-F5344CB8AC3E}">
        <p14:creationId xmlns:p14="http://schemas.microsoft.com/office/powerpoint/2010/main" val="69264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dirty="0">
              <a:latin typeface="+mj-lt"/>
            </a:endParaRPr>
          </a:p>
          <a:p>
            <a:pPr marL="0" marR="0">
              <a:lnSpc>
                <a:spcPct val="107000"/>
              </a:lnSpc>
              <a:spcBef>
                <a:spcPts val="0"/>
              </a:spcBef>
              <a:spcAft>
                <a:spcPts val="800"/>
              </a:spcAft>
            </a:pPr>
            <a:r>
              <a:rPr lang="en-US" sz="1800" dirty="0">
                <a:latin typeface="+mj-lt"/>
              </a:rPr>
              <a:t>Senate </a:t>
            </a:r>
            <a:r>
              <a:rPr lang="en-US" sz="1800" dirty="0">
                <a:effectLst/>
                <a:latin typeface="+mj-lt"/>
                <a:ea typeface="Calibri" panose="020F0502020204030204" pitchFamily="34" charset="0"/>
                <a:cs typeface="Times New Roman" panose="02020603050405020304" pitchFamily="18" charset="0"/>
              </a:rPr>
              <a:t>Bill 940 (stats. 2003, ch. 275) amended Penal Code section 1463.010 and required the Judicial Council to develop guidelines for the collection of fees, fines, forfeitures, penalties, and assessments imposed by the courts.</a:t>
            </a:r>
          </a:p>
          <a:p>
            <a:pPr marL="0" marR="0">
              <a:lnSpc>
                <a:spcPct val="107000"/>
              </a:lnSpc>
              <a:spcBef>
                <a:spcPts val="0"/>
              </a:spcBef>
              <a:spcAft>
                <a:spcPts val="800"/>
              </a:spcAft>
            </a:pPr>
            <a:endParaRPr lang="en-US" sz="18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mj-lt"/>
                <a:ea typeface="Calibri" panose="020F0502020204030204" pitchFamily="34" charset="0"/>
                <a:cs typeface="Times New Roman" panose="02020603050405020304" pitchFamily="18" charset="0"/>
              </a:rPr>
              <a:t>Assembly Bill 367 (Stats. 2007, ch. 132) once again amended the penal code and required the Judicial Council to among other things, develop performance measures and benchmarks to review the effectiveness of the collection entities.</a:t>
            </a:r>
          </a:p>
          <a:p>
            <a:endParaRPr lang="en-US" sz="1800" b="1" dirty="0">
              <a:latin typeface="+mj-lt"/>
            </a:endParaRPr>
          </a:p>
          <a:p>
            <a:r>
              <a:rPr lang="en-US" sz="1800" b="1" dirty="0">
                <a:latin typeface="+mj-lt"/>
              </a:rPr>
              <a:t>Assembly Bill 103 (Stats. 2017, ch. 17) added section 68514 to the Government Code </a:t>
            </a:r>
          </a:p>
          <a:p>
            <a:pPr marL="0" marR="0">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--because of the changes to the reporting requirements the metrics no longer effectively assess the programs’ performance.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--One of the new requirements mandated that the Judicial Council report previously existing debt which had outstanding balances from a previous reporting year, separately from delinquent debt newly established in the current reporting year. </a:t>
            </a: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requirement along with the changing practices around court ordered debt prompted the need to reevaluate the PMBs to align with current reporting requirements.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4</a:t>
            </a:fld>
            <a:endParaRPr lang="en-US" dirty="0"/>
          </a:p>
        </p:txBody>
      </p:sp>
    </p:spTree>
    <p:extLst>
      <p:ext uri="{BB962C8B-B14F-4D97-AF65-F5344CB8AC3E}">
        <p14:creationId xmlns:p14="http://schemas.microsoft.com/office/powerpoint/2010/main" val="228092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These are the t</a:t>
            </a:r>
            <a:r>
              <a:rPr lang="en-US" sz="1000" b="0" i="0" u="none" strike="noStrike" kern="1200" baseline="0" dirty="0">
                <a:solidFill>
                  <a:schemeClr val="tx1"/>
                </a:solidFill>
                <a:latin typeface="+mn-lt"/>
                <a:ea typeface="+mn-ea"/>
                <a:cs typeface="+mn-cs"/>
              </a:rPr>
              <a:t>wo metrics adopted by the Council in 2008:</a:t>
            </a:r>
          </a:p>
          <a:p>
            <a:endParaRPr kumimoji="0" lang="en-US" sz="1000" b="0" i="0" u="none" strike="noStrike" kern="1200" cap="none" spc="0" normalizeH="0" baseline="0" noProof="0" dirty="0">
              <a:ln>
                <a:noFill/>
              </a:ln>
              <a:solidFill>
                <a:prstClr val="black"/>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The Success Rate, has a benchmark of 31%, and it measures the amount of revenue collected (actual dollars) after any adjustment or discharge.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The GRR, has a benchmark of 34%, and measures the ability to </a:t>
            </a:r>
            <a:r>
              <a:rPr kumimoji="0" lang="en-US" sz="1000" b="1" i="0" u="none" strike="noStrike" kern="1200" cap="none" spc="0" normalizeH="0" baseline="0" noProof="0" dirty="0">
                <a:ln>
                  <a:noFill/>
                </a:ln>
                <a:solidFill>
                  <a:prstClr val="black"/>
                </a:solidFill>
                <a:effectLst/>
                <a:uLnTx/>
                <a:uFillTx/>
                <a:latin typeface="+mn-lt"/>
                <a:ea typeface="+mn-ea"/>
                <a:cs typeface="+mn-cs"/>
              </a:rPr>
              <a:t>resolve</a:t>
            </a:r>
            <a:r>
              <a:rPr kumimoji="0" lang="en-US" sz="1000" b="0" i="0" u="none" strike="noStrike" kern="1200" cap="none" spc="0" normalizeH="0" baseline="0" noProof="0" dirty="0">
                <a:ln>
                  <a:noFill/>
                </a:ln>
                <a:solidFill>
                  <a:prstClr val="black"/>
                </a:solidFill>
                <a:effectLst/>
                <a:uLnTx/>
                <a:uFillTx/>
                <a:latin typeface="+mn-lt"/>
                <a:ea typeface="+mn-ea"/>
                <a:cs typeface="+mn-cs"/>
              </a:rPr>
              <a:t> delinquent COD, and includes accounts with suspended, waived/reduced, or alternative sentences such as community service (or other non-cash payment adjustments) as ordered by the court, and debt that is discharged.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kumimoji="0" lang="en-US" sz="1000" b="0" i="0" u="none" strike="noStrike" kern="1200" cap="none" spc="0" normalizeH="0" baseline="0" noProof="0" dirty="0">
                <a:ln>
                  <a:noFill/>
                </a:ln>
                <a:solidFill>
                  <a:prstClr val="black"/>
                </a:solidFill>
                <a:effectLst/>
                <a:uLnTx/>
                <a:uFillTx/>
                <a:latin typeface="+mn-lt"/>
                <a:ea typeface="Calibri" panose="020F0502020204030204" pitchFamily="34" charset="0"/>
                <a:cs typeface="Times New Roman" panose="02020603050405020304" pitchFamily="18" charset="0"/>
              </a:rPr>
              <a:t>No changes to PMB since 2008. Then:</a:t>
            </a:r>
          </a:p>
          <a:p>
            <a:pPr marL="0" marR="0">
              <a:lnSpc>
                <a:spcPct val="107000"/>
              </a:lnSpc>
              <a:spcBef>
                <a:spcPts val="0"/>
              </a:spcBef>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The GC required adjustments to the type and level of data collected from the court and county collections programs. </a:t>
            </a:r>
          </a:p>
          <a:p>
            <a:pPr marL="0" marR="0">
              <a:lnSpc>
                <a:spcPct val="107000"/>
              </a:lnSpc>
              <a:spcBef>
                <a:spcPts val="0"/>
              </a:spcBef>
              <a:spcAft>
                <a:spcPts val="800"/>
              </a:spcAft>
            </a:pP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Due to the changes to the reporting requirements, it was determined that the existing PMBs should be reevaluated.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Not only did the GC add reporting elements but it also required the entities to separate Current year COD from prior year COD.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This separation has been identified by the entities as one of the causes of disparity in the existing Performance Measures and Benchmarks. </a:t>
            </a:r>
          </a:p>
          <a:p>
            <a:pPr marL="0" marR="0">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One of the new requirements mandated that the Judicial Council report previously existing debt which had outstanding balances from a previous reporting year, separately from delinquent debt newly established in the current reporting year. </a:t>
            </a:r>
          </a:p>
          <a:p>
            <a:pPr marL="0" marR="0">
              <a:lnSpc>
                <a:spcPct val="107000"/>
              </a:lnSpc>
              <a:spcBef>
                <a:spcPts val="0"/>
              </a:spcBef>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This requirement along with the changing practices around court ordered debt prompted the need to reevaluate the PMBs to align with current reporting requirements.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Calibri" panose="020F0502020204030204" pitchFamily="34" charset="0"/>
              <a:cs typeface="Times New Roman" panose="02020603050405020304" pitchFamily="18" charset="0"/>
            </a:endParaRPr>
          </a:p>
          <a:p>
            <a:endParaRPr lang="en-US" sz="100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DA63397-9F37-45F1-8DF3-0F4190AE3263}" type="slidenum">
              <a:rPr kumimoji="0" lang="en-US" sz="1200" b="0" i="0" u="none" strike="noStrike" kern="1200" cap="none" spc="0" normalizeH="0" baseline="0" noProof="0" smtClean="0">
                <a:ln>
                  <a:noFill/>
                </a:ln>
                <a:solidFill>
                  <a:prstClr val="black"/>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Tahoma" pitchFamily="34" charset="0"/>
              <a:ea typeface="+mn-ea"/>
              <a:cs typeface="+mn-cs"/>
            </a:endParaRPr>
          </a:p>
        </p:txBody>
      </p:sp>
    </p:spTree>
    <p:extLst>
      <p:ext uri="{BB962C8B-B14F-4D97-AF65-F5344CB8AC3E}">
        <p14:creationId xmlns:p14="http://schemas.microsoft.com/office/powerpoint/2010/main" val="3580001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69988"/>
            <a:ext cx="4213225" cy="3160712"/>
          </a:xfrm>
        </p:spPr>
      </p:sp>
      <p:sp>
        <p:nvSpPr>
          <p:cNvPr id="3" name="Notes Placeholder 2"/>
          <p:cNvSpPr>
            <a:spLocks noGrp="1"/>
          </p:cNvSpPr>
          <p:nvPr>
            <p:ph type="body" idx="1"/>
          </p:nvPr>
        </p:nvSpPr>
        <p:spPr/>
        <p:txBody>
          <a:bodyPr>
            <a:normAutofit/>
          </a:bodyPr>
          <a:lstStyle/>
          <a:p>
            <a:pPr>
              <a:lnSpc>
                <a:spcPct val="107000"/>
              </a:lnSpc>
            </a:pPr>
            <a:r>
              <a:rPr lang="en-US" dirty="0">
                <a:latin typeface="Constantia" panose="02030602050306030303" pitchFamily="18" charset="0"/>
                <a:ea typeface="Calibri" panose="020F0502020204030204" pitchFamily="34" charset="0"/>
                <a:cs typeface="Calibri" panose="020F0502020204030204" pitchFamily="34" charset="0"/>
              </a:rPr>
              <a:t>What are those changes in collections practices?</a:t>
            </a:r>
          </a:p>
          <a:p>
            <a:pPr>
              <a:lnSpc>
                <a:spcPct val="107000"/>
              </a:lnSpc>
            </a:pPr>
            <a:r>
              <a:rPr lang="en-US" dirty="0">
                <a:latin typeface="Constantia" panose="02030602050306030303" pitchFamily="18" charset="0"/>
                <a:ea typeface="Calibri" panose="020F0502020204030204" pitchFamily="34" charset="0"/>
                <a:cs typeface="Calibri" panose="020F0502020204030204" pitchFamily="34" charset="0"/>
              </a:rPr>
              <a:t>Over the years we have seen changes in how delinquent debt is viewed.</a:t>
            </a:r>
          </a:p>
          <a:p>
            <a:pPr>
              <a:lnSpc>
                <a:spcPct val="107000"/>
              </a:lnSpc>
            </a:pPr>
            <a:endParaRPr lang="en-US" dirty="0">
              <a:latin typeface="Constantia" panose="02030602050306030303" pitchFamily="18" charset="0"/>
              <a:ea typeface="Calibri" panose="020F0502020204030204" pitchFamily="34" charset="0"/>
              <a:cs typeface="Calibri" panose="020F0502020204030204" pitchFamily="34" charset="0"/>
            </a:endParaRPr>
          </a:p>
          <a:p>
            <a:pPr>
              <a:lnSpc>
                <a:spcPct val="107000"/>
              </a:lnSpc>
            </a:pPr>
            <a:r>
              <a:rPr lang="en-US" dirty="0">
                <a:latin typeface="Constantia" panose="02030602050306030303" pitchFamily="18" charset="0"/>
                <a:ea typeface="Calibri" panose="020F0502020204030204" pitchFamily="34" charset="0"/>
                <a:cs typeface="Calibri" panose="020F0502020204030204" pitchFamily="34" charset="0"/>
              </a:rPr>
              <a:t>In 2014— the Legislative Analyst’s Office issued a report on R</a:t>
            </a:r>
            <a:r>
              <a:rPr lang="en-US" i="1" dirty="0">
                <a:latin typeface="Constantia" panose="02030602050306030303" pitchFamily="18" charset="0"/>
                <a:ea typeface="Calibri" panose="020F0502020204030204" pitchFamily="34" charset="0"/>
                <a:cs typeface="Calibri" panose="020F0502020204030204" pitchFamily="34" charset="0"/>
              </a:rPr>
              <a:t>estructuring the Court-Ordered Debt Collection Process in California Courts</a:t>
            </a:r>
            <a:r>
              <a:rPr lang="en-US" dirty="0">
                <a:latin typeface="Constantia" panose="02030602050306030303" pitchFamily="18" charset="0"/>
                <a:ea typeface="Calibri" panose="020F0502020204030204" pitchFamily="34" charset="0"/>
                <a:cs typeface="Calibri" panose="020F0502020204030204" pitchFamily="34" charset="0"/>
              </a:rPr>
              <a:t>– which stated that they found it difficult to comprehensively evaluate and compare the performance of the programs due to a lack of complete, consistent, and accurate reporting.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100" b="1" dirty="0">
                <a:latin typeface="Calibri" panose="020F0502020204030204" pitchFamily="34" charset="0"/>
                <a:ea typeface="Calibri" panose="020F0502020204030204" pitchFamily="34" charset="0"/>
                <a:cs typeface="Times New Roman" panose="02020603050405020304" pitchFamily="18" charset="0"/>
              </a:rPr>
              <a:t>This lack of good, reliable data may have triggered AB103 in 2017 </a:t>
            </a:r>
            <a:r>
              <a:rPr lang="en-US" sz="1100" b="1" dirty="0">
                <a:latin typeface="Calibri" panose="020F0502020204030204" pitchFamily="34" charset="0"/>
              </a:rPr>
              <a:t>which among other things established GC 68514 </a:t>
            </a:r>
            <a:r>
              <a:rPr lang="en-US" sz="1100" b="1" dirty="0">
                <a:solidFill>
                  <a:schemeClr val="accent6">
                    <a:lumMod val="50000"/>
                  </a:schemeClr>
                </a:solidFill>
                <a:ea typeface="Times New Roman" panose="02020603050405020304" pitchFamily="18" charset="0"/>
                <a:cs typeface="Arial" panose="020B0604020202020204" pitchFamily="34" charset="0"/>
              </a:rPr>
              <a:t>requiring the reporting of additional information on criminal fines and fees related to infractions and misdemeanors</a:t>
            </a:r>
            <a:r>
              <a:rPr kumimoji="0" lang="en-US" sz="1050" b="1" i="0" u="none" strike="noStrike" kern="1200" cap="none" spc="0" normalizeH="0" baseline="0" noProof="0" dirty="0">
                <a:ln>
                  <a:noFill/>
                </a:ln>
                <a:solidFill>
                  <a:srgbClr val="000000"/>
                </a:solidFill>
                <a:effectLst/>
                <a:uLnTx/>
                <a:uFillTx/>
                <a:latin typeface="Constantia" panose="02030602050306030303" pitchFamily="18" charset="0"/>
                <a:ea typeface="Calibri" panose="020F0502020204030204" pitchFamily="34" charset="0"/>
                <a:cs typeface="Calibri" panose="020F0502020204030204" pitchFamily="34" charset="0"/>
              </a:rPr>
              <a:t>. </a:t>
            </a:r>
            <a:endParaRPr lang="en-US" sz="1100" b="1" dirty="0">
              <a:latin typeface="Calibri" panose="020F0502020204030204" pitchFamily="34" charset="0"/>
            </a:endParaRPr>
          </a:p>
          <a:p>
            <a:pPr defTabSz="939363">
              <a:defRPr/>
            </a:pPr>
            <a:endParaRPr lang="en-US" sz="1100" dirty="0">
              <a:latin typeface="Calibri" panose="020F0502020204030204" pitchFamily="34" charset="0"/>
            </a:endParaRPr>
          </a:p>
          <a:p>
            <a:pPr defTabSz="939363">
              <a:defRPr/>
            </a:pPr>
            <a:r>
              <a:rPr lang="en-US" sz="1100" dirty="0">
                <a:latin typeface="Calibri" panose="020F0502020204030204" pitchFamily="34" charset="0"/>
              </a:rPr>
              <a:t>Also, the culture around court ordered debt has evolved over the years.  Mechanisms authorized by the Legislature to help individuals resolve their debt by means other than payment- Ability to Pay for example.</a:t>
            </a:r>
          </a:p>
          <a:p>
            <a:pPr defTabSz="939363">
              <a:defRPr/>
            </a:pPr>
            <a:endParaRPr lang="en-US" sz="1100" dirty="0">
              <a:latin typeface="Calibri" panose="020F0502020204030204" pitchFamily="34" charset="0"/>
            </a:endParaRPr>
          </a:p>
          <a:p>
            <a:pPr defTabSz="939363">
              <a:defRPr/>
            </a:pPr>
            <a:r>
              <a:rPr lang="en-US" sz="1100" dirty="0">
                <a:latin typeface="Calibri" panose="020F0502020204030204" pitchFamily="34" charset="0"/>
              </a:rPr>
              <a:t>These changes further affected the reporting process and prompted the need to reevaluate the PMBs to align with the current reporting requirements.  </a:t>
            </a:r>
          </a:p>
          <a:p>
            <a:pPr defTabSz="939363">
              <a:defRPr/>
            </a:pPr>
            <a:endParaRPr lang="en-US" sz="1100" dirty="0">
              <a:latin typeface="Calibri" panose="020F0502020204030204" pitchFamily="34" charset="0"/>
            </a:endParaRPr>
          </a:p>
          <a:p>
            <a:endParaRPr lang="en-US" dirty="0"/>
          </a:p>
        </p:txBody>
      </p:sp>
    </p:spTree>
    <p:extLst>
      <p:ext uri="{BB962C8B-B14F-4D97-AF65-F5344CB8AC3E}">
        <p14:creationId xmlns:p14="http://schemas.microsoft.com/office/powerpoint/2010/main" val="543412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know why the Judicial Council is responsible for establishing PMBs. </a:t>
            </a:r>
          </a:p>
          <a:p>
            <a:endParaRPr lang="en-US" dirty="0"/>
          </a:p>
          <a:p>
            <a:r>
              <a:rPr lang="en-US" dirty="0"/>
              <a:t>Let’s move onto “how” the proposed PMB’s were developed.</a:t>
            </a: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7</a:t>
            </a:fld>
            <a:endParaRPr lang="en-US" dirty="0"/>
          </a:p>
        </p:txBody>
      </p:sp>
    </p:spTree>
    <p:extLst>
      <p:ext uri="{BB962C8B-B14F-4D97-AF65-F5344CB8AC3E}">
        <p14:creationId xmlns:p14="http://schemas.microsoft.com/office/powerpoint/2010/main" val="3367870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622300"/>
            <a:ext cx="4225925" cy="3168650"/>
          </a:xfrm>
        </p:spPr>
      </p:sp>
      <p:sp>
        <p:nvSpPr>
          <p:cNvPr id="3" name="Notes Placeholder 2"/>
          <p:cNvSpPr>
            <a:spLocks noGrp="1"/>
          </p:cNvSpPr>
          <p:nvPr>
            <p:ph type="body" idx="1"/>
          </p:nvPr>
        </p:nvSpPr>
        <p:spPr/>
        <p:txBody>
          <a:bodyPr>
            <a:normAutofit fontScale="47500" lnSpcReduction="20000"/>
          </a:bodyPr>
          <a:lstStyle/>
          <a:p>
            <a:pPr defTabSz="908084">
              <a:defRPr/>
            </a:pPr>
            <a:r>
              <a:rPr lang="en-US" sz="1800" dirty="0"/>
              <a:t>Forrester:</a:t>
            </a:r>
            <a:endPar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Analyzed Collections Data:</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Analyzed 2017-18 and 2018-19 Collection Reporting Templates (CRT) data (limited to reporting periods that captured collections information required under GC section 68514).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Collaborated with Subject Matter Experts (SME):</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Conducted individual interviews with seven participating collections programs and hosted a roundtable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discussion with all stakeholders of the proposed collections performance measures.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Solicited Feedback from Collections Programs:</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Sample dashboards, using 2021-22 program specific data, were sent to the 58 courts and counties in October 2021 to solicit feedback, the feedback we received is on Attachment A – 25 entities responded.  In summary: </a:t>
            </a:r>
            <a:r>
              <a:rPr lang="en-US" sz="1800" dirty="0">
                <a:effectLst/>
                <a:latin typeface="Calibri" panose="020F0502020204030204" pitchFamily="34" charset="0"/>
                <a:ea typeface="Calibri" panose="020F0502020204030204" pitchFamily="34" charset="0"/>
                <a:cs typeface="Times New Roman" panose="02020603050405020304" pitchFamily="18" charset="0"/>
              </a:rPr>
              <a:t>Overall we received good feedback from the entities.  We can confidently say that this dashboard presents entities with new/different information than they have received in the past and will provide them with data to help understand how their collections practice is performing and potential areas for improvement. .  Additionally, this dashboard gives entities and the JCC a more comprehensive view of entity performance including data related to cost of collections, collections performance, and normalizing data like case distribution, discharge and adjustment rates.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While some of the feedback is about the dashboard, we want to focus on the 7 proposed metrics, as the dashboard itself may evolve over time.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Turn it over to Jake Stroud from Monterey County and Colin Simpson from the Superior Court of Monterey.</a:t>
            </a:r>
          </a:p>
          <a:p>
            <a:pPr marL="342900" marR="0" lvl="0" indent="-342900">
              <a:lnSpc>
                <a:spcPct val="107000"/>
              </a:lnSpc>
              <a:spcBef>
                <a:spcPts val="0"/>
              </a:spcBef>
              <a:spcAft>
                <a:spcPts val="0"/>
              </a:spcAft>
              <a:buFont typeface="Symbol" panose="05050102010706020507" pitchFamily="18" charset="2"/>
              <a:buChar char=""/>
            </a:pP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Developed Initial PMBs: </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Leveraged collections-related information</a:t>
            </a: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reviewed publications and insight provided by the SMEs, to develop initial PMB recommendations.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Proposed PMBs Introduced:</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PMB were introduced to Judicial Council Executive Management, Judicial Branch Budget Committee chair, and the Court Executive Advisory Committee (CEAC)chair.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Proposed PMBs Presented to CEAC: </a:t>
            </a: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PMBs were presented to CEAC at its August 13, 2021, meeting where the process for distribution of sample dashboards displaying the new PMBs and collection of feedback was requested.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908084">
              <a:defRPr/>
            </a:pPr>
            <a:endParaRPr lang="en-US" sz="1100" dirty="0"/>
          </a:p>
          <a:p>
            <a:pPr defTabSz="908084">
              <a:defRPr/>
            </a:pPr>
            <a:endParaRPr lang="en-US" sz="1100" dirty="0"/>
          </a:p>
          <a:p>
            <a:pPr marL="176659" indent="-176659" defTabSz="908084">
              <a:buFont typeface="Arial" panose="020B0604020202020204" pitchFamily="34" charset="0"/>
              <a:buChar char="•"/>
              <a:defRPr/>
            </a:pPr>
            <a:endParaRPr lang="en-US" sz="1100" dirty="0"/>
          </a:p>
        </p:txBody>
      </p:sp>
      <p:sp>
        <p:nvSpPr>
          <p:cNvPr id="4" name="Slide Number Placeholder 3"/>
          <p:cNvSpPr>
            <a:spLocks noGrp="1"/>
          </p:cNvSpPr>
          <p:nvPr>
            <p:ph type="sldNum" sz="quarter" idx="10"/>
          </p:nvPr>
        </p:nvSpPr>
        <p:spPr/>
        <p:txBody>
          <a:bodyPr/>
          <a:lstStyle/>
          <a:p>
            <a:pPr defTabSz="942181" fontAlgn="base">
              <a:spcBef>
                <a:spcPct val="0"/>
              </a:spcBef>
              <a:spcAft>
                <a:spcPct val="0"/>
              </a:spcAft>
              <a:defRPr/>
            </a:pPr>
            <a:fld id="{BDA63397-9F37-45F1-8DF3-0F4190AE3263}" type="slidenum">
              <a:rPr lang="en-US">
                <a:solidFill>
                  <a:prstClr val="black"/>
                </a:solidFill>
                <a:latin typeface="Tahoma" pitchFamily="34" charset="0"/>
              </a:rPr>
              <a:pPr defTabSz="942181" fontAlgn="base">
                <a:spcBef>
                  <a:spcPct val="0"/>
                </a:spcBef>
                <a:spcAft>
                  <a:spcPct val="0"/>
                </a:spcAft>
                <a:defRPr/>
              </a:pPr>
              <a:t>8</a:t>
            </a:fld>
            <a:endParaRPr lang="en-US" dirty="0">
              <a:solidFill>
                <a:prstClr val="black"/>
              </a:solidFill>
              <a:latin typeface="Tahoma" pitchFamily="34" charset="0"/>
            </a:endParaRPr>
          </a:p>
        </p:txBody>
      </p:sp>
    </p:spTree>
    <p:extLst>
      <p:ext uri="{BB962C8B-B14F-4D97-AF65-F5344CB8AC3E}">
        <p14:creationId xmlns:p14="http://schemas.microsoft.com/office/powerpoint/2010/main" val="3342273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 presentation off to Maria—</a:t>
            </a:r>
          </a:p>
          <a:p>
            <a:endParaRPr lang="en-US" dirty="0"/>
          </a:p>
        </p:txBody>
      </p:sp>
      <p:sp>
        <p:nvSpPr>
          <p:cNvPr id="4" name="Slide Number Placeholder 3"/>
          <p:cNvSpPr>
            <a:spLocks noGrp="1"/>
          </p:cNvSpPr>
          <p:nvPr>
            <p:ph type="sldNum" sz="quarter" idx="5"/>
          </p:nvPr>
        </p:nvSpPr>
        <p:spPr/>
        <p:txBody>
          <a:bodyPr/>
          <a:lstStyle/>
          <a:p>
            <a:fld id="{D9B8D96F-CC69-47EE-9FA3-1FE0743BB9E7}" type="slidenum">
              <a:rPr lang="en-US" smtClean="0"/>
              <a:t>9</a:t>
            </a:fld>
            <a:endParaRPr lang="en-US" dirty="0"/>
          </a:p>
        </p:txBody>
      </p:sp>
    </p:spTree>
    <p:extLst>
      <p:ext uri="{BB962C8B-B14F-4D97-AF65-F5344CB8AC3E}">
        <p14:creationId xmlns:p14="http://schemas.microsoft.com/office/powerpoint/2010/main" val="2491529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6FD201D-2282-43E5-8FED-FBA05DB6476F}" type="datetime1">
              <a:rPr lang="en-US" smtClean="0"/>
              <a:t>2/15/2022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4A5F81C-0644-4F73-A0FB-2B37BBA362E4}" type="slidenum">
              <a:rPr lang="en-US" smtClean="0"/>
              <a:pPr/>
              <a:t>‹#›</a:t>
            </a:fld>
            <a:endParaRPr lang="en-US" dirty="0"/>
          </a:p>
        </p:txBody>
      </p:sp>
    </p:spTree>
    <p:extLst>
      <p:ext uri="{BB962C8B-B14F-4D97-AF65-F5344CB8AC3E}">
        <p14:creationId xmlns:p14="http://schemas.microsoft.com/office/powerpoint/2010/main" val="8091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AFCB1E-F26E-4B3B-AD19-AA6161B0DDB9}" type="datetime1">
              <a:rPr lang="en-US" smtClean="0"/>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4C6C45-BAD6-4D43-8B87-51904A6AAD9D}" type="slidenum">
              <a:rPr lang="en-US" smtClean="0"/>
              <a:pPr/>
              <a:t>‹#›</a:t>
            </a:fld>
            <a:endParaRPr lang="en-US" dirty="0"/>
          </a:p>
        </p:txBody>
      </p:sp>
    </p:spTree>
    <p:extLst>
      <p:ext uri="{BB962C8B-B14F-4D97-AF65-F5344CB8AC3E}">
        <p14:creationId xmlns:p14="http://schemas.microsoft.com/office/powerpoint/2010/main" val="996306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82D1B215-2532-4D38-84CE-F7FBE5A0F384}" type="datetime1">
              <a:rPr lang="en-US" smtClean="0"/>
              <a:t>2/15/2022</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64C6C45-BAD6-4D43-8B87-51904A6AAD9D}" type="slidenum">
              <a:rPr lang="en-US" smtClean="0"/>
              <a:pPr/>
              <a:t>‹#›</a:t>
            </a:fld>
            <a:endParaRPr lang="en-US" dirty="0"/>
          </a:p>
        </p:txBody>
      </p:sp>
    </p:spTree>
    <p:extLst>
      <p:ext uri="{BB962C8B-B14F-4D97-AF65-F5344CB8AC3E}">
        <p14:creationId xmlns:p14="http://schemas.microsoft.com/office/powerpoint/2010/main" val="78321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87A7EB-BC80-47BA-A72B-A3C1889AE34F}" type="datetime1">
              <a:rPr lang="en-US" smtClean="0"/>
              <a:t>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4C6C45-BAD6-4D43-8B87-51904A6AAD9D}" type="slidenum">
              <a:rPr lang="en-US" smtClean="0"/>
              <a:pPr/>
              <a:t>‹#›</a:t>
            </a:fld>
            <a:endParaRPr lang="en-US" dirty="0"/>
          </a:p>
        </p:txBody>
      </p:sp>
    </p:spTree>
    <p:extLst>
      <p:ext uri="{BB962C8B-B14F-4D97-AF65-F5344CB8AC3E}">
        <p14:creationId xmlns:p14="http://schemas.microsoft.com/office/powerpoint/2010/main" val="2217676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7D8116B-F467-4780-AACC-2441AB07526B}" type="datetime1">
              <a:rPr lang="en-US" smtClean="0"/>
              <a:t>2/15/2022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B8988F2-3171-4F84-BD2F-9605707D4667}" type="slidenum">
              <a:rPr lang="en-US" smtClean="0"/>
              <a:pPr/>
              <a:t>‹#›</a:t>
            </a:fld>
            <a:endParaRPr lang="en-US" dirty="0"/>
          </a:p>
        </p:txBody>
      </p:sp>
    </p:spTree>
    <p:extLst>
      <p:ext uri="{BB962C8B-B14F-4D97-AF65-F5344CB8AC3E}">
        <p14:creationId xmlns:p14="http://schemas.microsoft.com/office/powerpoint/2010/main" val="1705867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393019-B083-44EB-93AB-B844FDAFB703}" type="datetime1">
              <a:rPr lang="en-US" smtClean="0"/>
              <a:t>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4C6C45-BAD6-4D43-8B87-51904A6AAD9D}" type="slidenum">
              <a:rPr lang="en-US" smtClean="0"/>
              <a:pPr/>
              <a:t>‹#›</a:t>
            </a:fld>
            <a:endParaRPr lang="en-US" dirty="0"/>
          </a:p>
        </p:txBody>
      </p:sp>
    </p:spTree>
    <p:extLst>
      <p:ext uri="{BB962C8B-B14F-4D97-AF65-F5344CB8AC3E}">
        <p14:creationId xmlns:p14="http://schemas.microsoft.com/office/powerpoint/2010/main" val="4176845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8417F5-E51D-4254-9F8B-9EC6E37A7560}" type="datetime1">
              <a:rPr lang="en-US" smtClean="0"/>
              <a:t>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4C6C45-BAD6-4D43-8B87-51904A6AAD9D}" type="slidenum">
              <a:rPr lang="en-US" smtClean="0"/>
              <a:pPr/>
              <a:t>‹#›</a:t>
            </a:fld>
            <a:endParaRPr lang="en-US" dirty="0"/>
          </a:p>
        </p:txBody>
      </p:sp>
    </p:spTree>
    <p:extLst>
      <p:ext uri="{BB962C8B-B14F-4D97-AF65-F5344CB8AC3E}">
        <p14:creationId xmlns:p14="http://schemas.microsoft.com/office/powerpoint/2010/main" val="552767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B29F7D-1C3B-43C4-BEFE-10451679F996}" type="datetime1">
              <a:rPr lang="en-US" smtClean="0"/>
              <a:t>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D5FFDC-4F10-4042-B146-72B95F762974}" type="slidenum">
              <a:rPr lang="en-US" smtClean="0"/>
              <a:pPr/>
              <a:t>‹#›</a:t>
            </a:fld>
            <a:endParaRPr lang="en-US" dirty="0"/>
          </a:p>
        </p:txBody>
      </p:sp>
    </p:spTree>
    <p:extLst>
      <p:ext uri="{BB962C8B-B14F-4D97-AF65-F5344CB8AC3E}">
        <p14:creationId xmlns:p14="http://schemas.microsoft.com/office/powerpoint/2010/main" val="204223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AF410-BAB0-4D26-857C-35994DB0D95E}" type="datetime1">
              <a:rPr lang="en-US" smtClean="0"/>
              <a:t>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F8A81A-B4DE-4166-813A-72DA653717BA}" type="slidenum">
              <a:rPr lang="en-US" smtClean="0"/>
              <a:pPr/>
              <a:t>‹#›</a:t>
            </a:fld>
            <a:endParaRPr lang="en-US" dirty="0"/>
          </a:p>
        </p:txBody>
      </p:sp>
    </p:spTree>
    <p:extLst>
      <p:ext uri="{BB962C8B-B14F-4D97-AF65-F5344CB8AC3E}">
        <p14:creationId xmlns:p14="http://schemas.microsoft.com/office/powerpoint/2010/main" val="378682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150D9BC-BBF7-4A15-8E59-A489CDC427B7}" type="datetime1">
              <a:rPr lang="en-US" smtClean="0"/>
              <a:t>2/15/2022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64C6C45-BAD6-4D43-8B87-51904A6AAD9D}" type="slidenum">
              <a:rPr lang="en-US" smtClean="0"/>
              <a:pPr/>
              <a:t>‹#›</a:t>
            </a:fld>
            <a:endParaRPr lang="en-US" dirty="0"/>
          </a:p>
        </p:txBody>
      </p:sp>
    </p:spTree>
    <p:extLst>
      <p:ext uri="{BB962C8B-B14F-4D97-AF65-F5344CB8AC3E}">
        <p14:creationId xmlns:p14="http://schemas.microsoft.com/office/powerpoint/2010/main" val="306034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8744E8-A5E4-4DA0-BB12-EB47430F2179}" type="datetime1">
              <a:rPr lang="en-US" smtClean="0"/>
              <a:t>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49C47C-C8CF-44B7-9324-AF67387AEBBA}" type="slidenum">
              <a:rPr lang="en-US" smtClean="0"/>
              <a:pPr/>
              <a:t>‹#›</a:t>
            </a:fld>
            <a:endParaRPr lang="en-US" dirty="0"/>
          </a:p>
        </p:txBody>
      </p:sp>
    </p:spTree>
    <p:extLst>
      <p:ext uri="{BB962C8B-B14F-4D97-AF65-F5344CB8AC3E}">
        <p14:creationId xmlns:p14="http://schemas.microsoft.com/office/powerpoint/2010/main" val="2577323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281D5BB0-1232-46C3-8D4A-E0EC4A31589F}" type="datetime1">
              <a:rPr lang="en-US" smtClean="0"/>
              <a:t>2/15/2022</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C64C6C45-BAD6-4D43-8B87-51904A6AAD9D}" type="slidenum">
              <a:rPr lang="en-US" smtClean="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38263165"/>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9.sv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 name="Rectangle 95">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8" name="Rectangle 97">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00" name="Rectangle 99">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2" name="Rectangle 101">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04" name="Rectangle 103">
            <a:extLst>
              <a:ext uri="{FF2B5EF4-FFF2-40B4-BE49-F238E27FC236}">
                <a16:creationId xmlns:a16="http://schemas.microsoft.com/office/drawing/2014/main" id="{B5D795CF-5F70-4821-BB11-0B2B8FCCD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9143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73B1AC31-0B6C-4781-BA06-16BE17F8AF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9"/>
            <a:ext cx="5623962"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F507DC0-714C-4AEA-BD5F-603562F17B92}"/>
              </a:ext>
            </a:extLst>
          </p:cNvPr>
          <p:cNvSpPr>
            <a:spLocks noGrp="1"/>
          </p:cNvSpPr>
          <p:nvPr>
            <p:ph type="title"/>
          </p:nvPr>
        </p:nvSpPr>
        <p:spPr>
          <a:xfrm>
            <a:off x="3449574" y="2011125"/>
            <a:ext cx="5098956" cy="3413491"/>
          </a:xfrm>
        </p:spPr>
        <p:txBody>
          <a:bodyPr vert="horz" lIns="91440" tIns="45720" rIns="91440" bIns="45720" rtlCol="0" anchor="b">
            <a:normAutofit fontScale="90000"/>
          </a:bodyPr>
          <a:lstStyle/>
          <a:p>
            <a:pPr>
              <a:lnSpc>
                <a:spcPct val="90000"/>
              </a:lnSpc>
            </a:pPr>
            <a:br>
              <a:rPr lang="en-US" sz="1200" dirty="0">
                <a:solidFill>
                  <a:srgbClr val="FFFFFF"/>
                </a:solidFill>
              </a:rPr>
            </a:br>
            <a:br>
              <a:rPr lang="en-US" sz="2400" dirty="0">
                <a:solidFill>
                  <a:srgbClr val="FFFFFF"/>
                </a:solidFill>
              </a:rPr>
            </a:br>
            <a:br>
              <a:rPr lang="en-US" sz="2400" dirty="0">
                <a:solidFill>
                  <a:srgbClr val="FFFFFF"/>
                </a:solidFill>
              </a:rPr>
            </a:br>
            <a:br>
              <a:rPr lang="en-US" sz="2400" dirty="0">
                <a:solidFill>
                  <a:srgbClr val="FFFFFF"/>
                </a:solidFill>
              </a:rPr>
            </a:br>
            <a:r>
              <a:rPr lang="en-US" sz="3600" dirty="0">
                <a:solidFill>
                  <a:srgbClr val="FFFFFF"/>
                </a:solidFill>
              </a:rPr>
              <a:t>Court Ordered Debt:</a:t>
            </a:r>
            <a:br>
              <a:rPr lang="en-US" sz="3600" dirty="0">
                <a:solidFill>
                  <a:srgbClr val="FFFFFF"/>
                </a:solidFill>
              </a:rPr>
            </a:br>
            <a:r>
              <a:rPr lang="en-US" sz="3600" dirty="0">
                <a:solidFill>
                  <a:srgbClr val="FFFFFF"/>
                </a:solidFill>
              </a:rPr>
              <a:t>Performance measures &amp; Benchmarks</a:t>
            </a:r>
            <a:br>
              <a:rPr lang="en-US" sz="3600" dirty="0">
                <a:solidFill>
                  <a:srgbClr val="FFFFFF"/>
                </a:solidFill>
              </a:rPr>
            </a:br>
            <a:br>
              <a:rPr lang="en-US" sz="2400" dirty="0">
                <a:solidFill>
                  <a:srgbClr val="FFFFFF"/>
                </a:solidFill>
              </a:rPr>
            </a:br>
            <a:br>
              <a:rPr lang="en-US" sz="2400" dirty="0">
                <a:solidFill>
                  <a:srgbClr val="FFFFFF"/>
                </a:solidFill>
              </a:rPr>
            </a:br>
            <a:r>
              <a:rPr lang="en-US" sz="2400" dirty="0">
                <a:solidFill>
                  <a:srgbClr val="FFFFFF"/>
                </a:solidFill>
              </a:rPr>
              <a:t>Judicial Council, Budget services</a:t>
            </a:r>
            <a:br>
              <a:rPr lang="en-US" sz="2400" dirty="0">
                <a:solidFill>
                  <a:srgbClr val="FFFFFF"/>
                </a:solidFill>
              </a:rPr>
            </a:br>
            <a:br>
              <a:rPr lang="en-US" sz="2400" dirty="0">
                <a:solidFill>
                  <a:srgbClr val="FFFFFF"/>
                </a:solidFill>
              </a:rPr>
            </a:br>
            <a:r>
              <a:rPr lang="en-US" sz="2400" dirty="0">
                <a:solidFill>
                  <a:srgbClr val="FFFFFF"/>
                </a:solidFill>
              </a:rPr>
              <a:t>February 2022</a:t>
            </a:r>
          </a:p>
        </p:txBody>
      </p:sp>
      <p:pic>
        <p:nvPicPr>
          <p:cNvPr id="23" name="Graphic 22" descr="Gavel">
            <a:extLst>
              <a:ext uri="{FF2B5EF4-FFF2-40B4-BE49-F238E27FC236}">
                <a16:creationId xmlns:a16="http://schemas.microsoft.com/office/drawing/2014/main" id="{9BCC195A-36F6-49AB-B78D-10515CD475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7724" y="2392970"/>
            <a:ext cx="2294126" cy="2294126"/>
          </a:xfrm>
          <a:prstGeom prst="rect">
            <a:avLst/>
          </a:prstGeom>
        </p:spPr>
      </p:pic>
      <p:sp>
        <p:nvSpPr>
          <p:cNvPr id="3" name="Slide Number Placeholder 2">
            <a:extLst>
              <a:ext uri="{FF2B5EF4-FFF2-40B4-BE49-F238E27FC236}">
                <a16:creationId xmlns:a16="http://schemas.microsoft.com/office/drawing/2014/main" id="{8BCFD32D-600A-476D-9DDA-51274B785CC1}"/>
              </a:ext>
            </a:extLst>
          </p:cNvPr>
          <p:cNvSpPr>
            <a:spLocks noGrp="1"/>
          </p:cNvSpPr>
          <p:nvPr>
            <p:ph type="sldNum" sz="quarter" idx="12"/>
          </p:nvPr>
        </p:nvSpPr>
        <p:spPr>
          <a:xfrm>
            <a:off x="7918725" y="6400800"/>
            <a:ext cx="762330" cy="365125"/>
          </a:xfrm>
        </p:spPr>
        <p:txBody>
          <a:bodyPr vert="horz" lIns="91440" tIns="45720" rIns="91440" bIns="45720" rtlCol="0" anchor="ctr">
            <a:normAutofit/>
          </a:bodyPr>
          <a:lstStyle/>
          <a:p>
            <a:pPr defTabSz="914400">
              <a:spcAft>
                <a:spcPts val="600"/>
              </a:spcAft>
            </a:pPr>
            <a:fld id="{02D5FFDC-4F10-4042-B146-72B95F762974}" type="slidenum">
              <a:rPr lang="en-US">
                <a:solidFill>
                  <a:schemeClr val="accent1">
                    <a:lumMod val="75000"/>
                    <a:lumOff val="25000"/>
                  </a:schemeClr>
                </a:solidFill>
              </a:rPr>
              <a:pPr defTabSz="914400">
                <a:spcAft>
                  <a:spcPts val="600"/>
                </a:spcAft>
              </a:pPr>
              <a:t>1</a:t>
            </a:fld>
            <a:endParaRPr lang="en-US" dirty="0">
              <a:solidFill>
                <a:schemeClr val="accent1">
                  <a:lumMod val="75000"/>
                  <a:lumOff val="25000"/>
                </a:schemeClr>
              </a:solidFill>
            </a:endParaRPr>
          </a:p>
        </p:txBody>
      </p:sp>
    </p:spTree>
    <p:extLst>
      <p:ext uri="{BB962C8B-B14F-4D97-AF65-F5344CB8AC3E}">
        <p14:creationId xmlns:p14="http://schemas.microsoft.com/office/powerpoint/2010/main" val="1860747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91056-DF8C-415B-B246-A9A1DF7D2C41}"/>
              </a:ext>
            </a:extLst>
          </p:cNvPr>
          <p:cNvSpPr>
            <a:spLocks noGrp="1"/>
          </p:cNvSpPr>
          <p:nvPr>
            <p:ph type="title"/>
          </p:nvPr>
        </p:nvSpPr>
        <p:spPr/>
        <p:txBody>
          <a:bodyPr vert="horz" lIns="91440" tIns="45720" rIns="91440" bIns="45720" rtlCol="0" anchor="ctr">
            <a:normAutofit/>
          </a:bodyPr>
          <a:lstStyle/>
          <a:p>
            <a:r>
              <a:rPr lang="en-US" sz="3200" dirty="0">
                <a:solidFill>
                  <a:srgbClr val="FFFFFF"/>
                </a:solidFill>
              </a:rPr>
              <a:t>Recommended Metrics</a:t>
            </a:r>
          </a:p>
        </p:txBody>
      </p:sp>
      <p:sp>
        <p:nvSpPr>
          <p:cNvPr id="3" name="Text Placeholder 2">
            <a:extLst>
              <a:ext uri="{FF2B5EF4-FFF2-40B4-BE49-F238E27FC236}">
                <a16:creationId xmlns:a16="http://schemas.microsoft.com/office/drawing/2014/main" id="{8E09C80A-31BF-4EBA-9975-84B72177E036}"/>
              </a:ext>
            </a:extLst>
          </p:cNvPr>
          <p:cNvSpPr>
            <a:spLocks noGrp="1"/>
          </p:cNvSpPr>
          <p:nvPr>
            <p:ph type="body" idx="1"/>
          </p:nvPr>
        </p:nvSpPr>
        <p:spPr>
          <a:xfrm>
            <a:off x="581193" y="2228003"/>
            <a:ext cx="3593500" cy="576262"/>
          </a:xfrm>
        </p:spPr>
        <p:txBody>
          <a:bodyPr/>
          <a:lstStyle/>
          <a:p>
            <a:r>
              <a:rPr lang="en-US" dirty="0"/>
              <a:t>Performance Metrics</a:t>
            </a:r>
          </a:p>
        </p:txBody>
      </p:sp>
      <p:sp>
        <p:nvSpPr>
          <p:cNvPr id="5" name="Content Placeholder 4">
            <a:extLst>
              <a:ext uri="{FF2B5EF4-FFF2-40B4-BE49-F238E27FC236}">
                <a16:creationId xmlns:a16="http://schemas.microsoft.com/office/drawing/2014/main" id="{B88DF748-492C-459B-AC76-35F1193EBC4D}"/>
              </a:ext>
            </a:extLst>
          </p:cNvPr>
          <p:cNvSpPr>
            <a:spLocks noGrp="1"/>
          </p:cNvSpPr>
          <p:nvPr>
            <p:ph sz="half" idx="2"/>
          </p:nvPr>
        </p:nvSpPr>
        <p:spPr/>
        <p:txBody>
          <a:bodyPr/>
          <a:lstStyle/>
          <a:p>
            <a:r>
              <a:rPr lang="en-US" dirty="0"/>
              <a:t>Collector Effective Index (CEI)</a:t>
            </a:r>
          </a:p>
          <a:p>
            <a:r>
              <a:rPr lang="en-US" dirty="0"/>
              <a:t>First-year Resolution Rate</a:t>
            </a:r>
          </a:p>
          <a:p>
            <a:r>
              <a:rPr lang="en-US" dirty="0"/>
              <a:t>Spend Efficiency Score (SES)</a:t>
            </a:r>
          </a:p>
          <a:p>
            <a:r>
              <a:rPr lang="en-US" dirty="0"/>
              <a:t>Cost to Referral ratio</a:t>
            </a:r>
          </a:p>
        </p:txBody>
      </p:sp>
      <p:sp>
        <p:nvSpPr>
          <p:cNvPr id="6" name="Text Placeholder 5">
            <a:extLst>
              <a:ext uri="{FF2B5EF4-FFF2-40B4-BE49-F238E27FC236}">
                <a16:creationId xmlns:a16="http://schemas.microsoft.com/office/drawing/2014/main" id="{F3B710A5-AF33-4174-B650-7138DD685A10}"/>
              </a:ext>
            </a:extLst>
          </p:cNvPr>
          <p:cNvSpPr>
            <a:spLocks noGrp="1"/>
          </p:cNvSpPr>
          <p:nvPr>
            <p:ph type="body" sz="quarter" idx="3"/>
          </p:nvPr>
        </p:nvSpPr>
        <p:spPr>
          <a:xfrm>
            <a:off x="4663282" y="2254703"/>
            <a:ext cx="3601635" cy="576262"/>
          </a:xfrm>
        </p:spPr>
        <p:txBody>
          <a:bodyPr/>
          <a:lstStyle/>
          <a:p>
            <a:r>
              <a:rPr lang="en-US" dirty="0"/>
              <a:t>Normalizing Metrics</a:t>
            </a:r>
          </a:p>
        </p:txBody>
      </p:sp>
      <p:sp>
        <p:nvSpPr>
          <p:cNvPr id="7" name="Content Placeholder 6">
            <a:extLst>
              <a:ext uri="{FF2B5EF4-FFF2-40B4-BE49-F238E27FC236}">
                <a16:creationId xmlns:a16="http://schemas.microsoft.com/office/drawing/2014/main" id="{309085FA-B0D7-4EE4-AFE7-B6D8E00B4ABA}"/>
              </a:ext>
            </a:extLst>
          </p:cNvPr>
          <p:cNvSpPr>
            <a:spLocks noGrp="1"/>
          </p:cNvSpPr>
          <p:nvPr>
            <p:ph sz="quarter" idx="4"/>
          </p:nvPr>
        </p:nvSpPr>
        <p:spPr/>
        <p:txBody>
          <a:bodyPr/>
          <a:lstStyle/>
          <a:p>
            <a:r>
              <a:rPr lang="en-US" dirty="0"/>
              <a:t>Adjustment Score</a:t>
            </a:r>
          </a:p>
          <a:p>
            <a:r>
              <a:rPr lang="en-US" dirty="0"/>
              <a:t>Discharge Score</a:t>
            </a:r>
          </a:p>
          <a:p>
            <a:r>
              <a:rPr lang="en-US" dirty="0"/>
              <a:t>Risk Monitor</a:t>
            </a:r>
          </a:p>
          <a:p>
            <a:endParaRPr lang="en-US" dirty="0"/>
          </a:p>
        </p:txBody>
      </p:sp>
      <p:sp>
        <p:nvSpPr>
          <p:cNvPr id="4" name="Slide Number Placeholder 3">
            <a:extLst>
              <a:ext uri="{FF2B5EF4-FFF2-40B4-BE49-F238E27FC236}">
                <a16:creationId xmlns:a16="http://schemas.microsoft.com/office/drawing/2014/main" id="{B3A0EE18-0C16-405B-B583-91171CF103AC}"/>
              </a:ext>
            </a:extLst>
          </p:cNvPr>
          <p:cNvSpPr>
            <a:spLocks noGrp="1"/>
          </p:cNvSpPr>
          <p:nvPr>
            <p:ph type="sldNum" sz="quarter" idx="12"/>
          </p:nvPr>
        </p:nvSpPr>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4B8988F2-3171-4F84-BD2F-9605707D4667}" type="slidenum">
              <a:rPr kumimoji="0" lang="en-US" b="0" i="0" u="none" strike="noStrike" cap="none" spc="0" normalizeH="0" baseline="0" noProof="0">
                <a:ln>
                  <a:noFill/>
                </a:ln>
                <a:solidFill>
                  <a:srgbClr val="FFFFFF">
                    <a:alpha val="80000"/>
                  </a:srgbClr>
                </a:solidFill>
                <a:effectLst/>
                <a:uLnTx/>
                <a:uFillTx/>
              </a:rPr>
              <a:pPr marR="0" lvl="0" indent="0" fontAlgn="auto">
                <a:spcBef>
                  <a:spcPts val="0"/>
                </a:spcBef>
                <a:spcAft>
                  <a:spcPts val="600"/>
                </a:spcAft>
                <a:buClrTx/>
                <a:buSzTx/>
                <a:buFontTx/>
                <a:buNone/>
                <a:tabLst/>
                <a:defRPr/>
              </a:pPr>
              <a:t>10</a:t>
            </a:fld>
            <a:endParaRPr kumimoji="0" lang="en-US" b="0" i="0" u="none" strike="noStrike" cap="none" spc="0" normalizeH="0" baseline="0" noProof="0" dirty="0">
              <a:ln>
                <a:noFill/>
              </a:ln>
              <a:solidFill>
                <a:srgbClr val="FFFFFF">
                  <a:alpha val="80000"/>
                </a:srgbClr>
              </a:solidFill>
              <a:effectLst/>
              <a:uLnTx/>
              <a:uFillTx/>
            </a:endParaRPr>
          </a:p>
        </p:txBody>
      </p:sp>
    </p:spTree>
    <p:extLst>
      <p:ext uri="{BB962C8B-B14F-4D97-AF65-F5344CB8AC3E}">
        <p14:creationId xmlns:p14="http://schemas.microsoft.com/office/powerpoint/2010/main" val="1324228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48">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1782" y="614407"/>
            <a:ext cx="4207476"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571590" y="960723"/>
            <a:ext cx="3726367" cy="1013800"/>
          </a:xfrm>
        </p:spPr>
        <p:txBody>
          <a:bodyPr vert="horz" lIns="91440" tIns="45720" rIns="91440" bIns="45720" rtlCol="0" anchor="b">
            <a:normAutofit/>
          </a:bodyPr>
          <a:lstStyle/>
          <a:p>
            <a:r>
              <a:rPr lang="en-US" sz="2600" dirty="0">
                <a:solidFill>
                  <a:srgbClr val="FFFFFF"/>
                </a:solidFill>
              </a:rPr>
              <a:t>Collector Effective Index (CEI)</a:t>
            </a:r>
          </a:p>
        </p:txBody>
      </p:sp>
      <p:sp>
        <p:nvSpPr>
          <p:cNvPr id="53" name="Rectangle 52">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4204358"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54">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8238" y="457200"/>
            <a:ext cx="4200005"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587540" y="2254102"/>
            <a:ext cx="3710416" cy="3650344"/>
          </a:xfrm>
        </p:spPr>
        <p:txBody>
          <a:bodyPr vert="horz" lIns="91440" tIns="45720" rIns="91440" bIns="45720" rtlCol="0" anchor="ctr">
            <a:normAutofit lnSpcReduction="10000"/>
          </a:bodyPr>
          <a:lstStyle/>
          <a:p>
            <a:pPr>
              <a:lnSpc>
                <a:spcPct val="90000"/>
              </a:lnSpc>
            </a:pPr>
            <a:r>
              <a:rPr lang="en-US" sz="1500" b="1" dirty="0">
                <a:solidFill>
                  <a:srgbClr val="FFFFFF"/>
                </a:solidFill>
              </a:rPr>
              <a:t>Definition:  </a:t>
            </a:r>
            <a:r>
              <a:rPr lang="en-US" sz="1400" dirty="0">
                <a:solidFill>
                  <a:srgbClr val="FFFFFF"/>
                </a:solidFill>
              </a:rPr>
              <a:t>The Collector Effective Index (CEI) shows the percentage of referrals with payment received versus total referrals of that age.</a:t>
            </a:r>
          </a:p>
          <a:p>
            <a:pPr>
              <a:lnSpc>
                <a:spcPct val="90000"/>
              </a:lnSpc>
            </a:pPr>
            <a:r>
              <a:rPr lang="en-US" sz="1500" b="1" dirty="0">
                <a:solidFill>
                  <a:srgbClr val="FFFFFF"/>
                </a:solidFill>
              </a:rPr>
              <a:t>What it Means:</a:t>
            </a:r>
          </a:p>
          <a:p>
            <a:pPr lvl="1">
              <a:lnSpc>
                <a:spcPct val="90000"/>
              </a:lnSpc>
            </a:pPr>
            <a:r>
              <a:rPr lang="en-US" sz="1400" dirty="0">
                <a:solidFill>
                  <a:srgbClr val="FFFFFF"/>
                </a:solidFill>
              </a:rPr>
              <a:t>CEI shows an entity’s effectiveness at collecting referrals of a specific age by calculating the percentage of cases with payment for debts of a specific, pre-determined age.</a:t>
            </a:r>
          </a:p>
          <a:p>
            <a:pPr lvl="1">
              <a:lnSpc>
                <a:spcPct val="90000"/>
              </a:lnSpc>
            </a:pPr>
            <a:r>
              <a:rPr lang="en-US" sz="1400" dirty="0">
                <a:solidFill>
                  <a:srgbClr val="FFFFFF"/>
                </a:solidFill>
              </a:rPr>
              <a:t>CEI give a numeric (percentage) and visual representation of how an entity is performing versus peers in collecting referrals of a specific age.</a:t>
            </a:r>
          </a:p>
          <a:p>
            <a:pPr>
              <a:lnSpc>
                <a:spcPct val="90000"/>
              </a:lnSpc>
            </a:pPr>
            <a:r>
              <a:rPr lang="en-US" sz="1400" dirty="0">
                <a:solidFill>
                  <a:srgbClr val="FFFFFF"/>
                </a:solidFill>
              </a:rPr>
              <a:t>Entities should strive to maximize CEI for both Current and Prior referrals.</a:t>
            </a:r>
          </a:p>
        </p:txBody>
      </p:sp>
      <p:pic>
        <p:nvPicPr>
          <p:cNvPr id="9" name="Picture 8">
            <a:extLst>
              <a:ext uri="{FF2B5EF4-FFF2-40B4-BE49-F238E27FC236}">
                <a16:creationId xmlns:a16="http://schemas.microsoft.com/office/drawing/2014/main" id="{2FC8BE78-2AC1-4E0B-97EF-5211E4C82716}"/>
              </a:ext>
            </a:extLst>
          </p:cNvPr>
          <p:cNvPicPr>
            <a:picLocks noChangeAspect="1"/>
          </p:cNvPicPr>
          <p:nvPr/>
        </p:nvPicPr>
        <p:blipFill>
          <a:blip r:embed="rId3"/>
          <a:stretch>
            <a:fillRect/>
          </a:stretch>
        </p:blipFill>
        <p:spPr>
          <a:xfrm>
            <a:off x="4906335" y="617964"/>
            <a:ext cx="3603812" cy="5608215"/>
          </a:xfrm>
          <a:prstGeom prst="rect">
            <a:avLst/>
          </a:prstGeom>
          <a:ln>
            <a:solidFill>
              <a:schemeClr val="accent1"/>
            </a:solidFill>
          </a:ln>
        </p:spPr>
      </p:pic>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11</a:t>
            </a:fld>
            <a:endParaRPr lang="en-US" dirty="0"/>
          </a:p>
        </p:txBody>
      </p:sp>
    </p:spTree>
    <p:extLst>
      <p:ext uri="{BB962C8B-B14F-4D97-AF65-F5344CB8AC3E}">
        <p14:creationId xmlns:p14="http://schemas.microsoft.com/office/powerpoint/2010/main" val="44573091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48">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1782" y="614407"/>
            <a:ext cx="4207476"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571590" y="960723"/>
            <a:ext cx="3726367" cy="1013800"/>
          </a:xfrm>
        </p:spPr>
        <p:txBody>
          <a:bodyPr vert="horz" lIns="91440" tIns="45720" rIns="91440" bIns="45720" rtlCol="0" anchor="b">
            <a:normAutofit/>
          </a:bodyPr>
          <a:lstStyle/>
          <a:p>
            <a:r>
              <a:rPr lang="en-US" dirty="0">
                <a:solidFill>
                  <a:srgbClr val="FFFFFF"/>
                </a:solidFill>
              </a:rPr>
              <a:t>First-Year resolution rate</a:t>
            </a:r>
          </a:p>
        </p:txBody>
      </p:sp>
      <p:sp>
        <p:nvSpPr>
          <p:cNvPr id="53" name="Rectangle 52">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4204358"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54">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8238" y="457200"/>
            <a:ext cx="4200005"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587540" y="2254102"/>
            <a:ext cx="3710416" cy="3650344"/>
          </a:xfrm>
        </p:spPr>
        <p:txBody>
          <a:bodyPr vert="horz" lIns="91440" tIns="45720" rIns="91440" bIns="45720" rtlCol="0" anchor="ctr">
            <a:normAutofit lnSpcReduction="10000"/>
          </a:bodyPr>
          <a:lstStyle/>
          <a:p>
            <a:pPr>
              <a:lnSpc>
                <a:spcPct val="90000"/>
              </a:lnSpc>
            </a:pPr>
            <a:r>
              <a:rPr lang="en-US" sz="1500" b="1" dirty="0">
                <a:solidFill>
                  <a:srgbClr val="FFFFFF"/>
                </a:solidFill>
              </a:rPr>
              <a:t>Definition:  </a:t>
            </a:r>
            <a:r>
              <a:rPr lang="en-US" sz="1500" dirty="0">
                <a:solidFill>
                  <a:srgbClr val="FFFFFF"/>
                </a:solidFill>
              </a:rPr>
              <a:t>First-year Resolution is the percentage of 'current' referral balance that was resolved within the first year.</a:t>
            </a:r>
          </a:p>
          <a:p>
            <a:pPr>
              <a:lnSpc>
                <a:spcPct val="90000"/>
              </a:lnSpc>
            </a:pPr>
            <a:r>
              <a:rPr lang="en-US" sz="1500" b="1" dirty="0">
                <a:solidFill>
                  <a:srgbClr val="FFFFFF"/>
                </a:solidFill>
              </a:rPr>
              <a:t>What it Means: </a:t>
            </a:r>
          </a:p>
          <a:p>
            <a:pPr lvl="1">
              <a:lnSpc>
                <a:spcPct val="90000"/>
              </a:lnSpc>
            </a:pPr>
            <a:r>
              <a:rPr lang="en-US" sz="1500" dirty="0">
                <a:solidFill>
                  <a:srgbClr val="FFFFFF"/>
                </a:solidFill>
              </a:rPr>
              <a:t>How effective entities are at collecting and resolving first-year (current) referrals within that year</a:t>
            </a:r>
          </a:p>
          <a:p>
            <a:pPr lvl="1">
              <a:lnSpc>
                <a:spcPct val="90000"/>
              </a:lnSpc>
            </a:pPr>
            <a:r>
              <a:rPr lang="en-US" sz="1500" dirty="0">
                <a:solidFill>
                  <a:srgbClr val="FFFFFF"/>
                </a:solidFill>
              </a:rPr>
              <a:t>This shows the percentage of current referral dollars that were resolved within the first year through collections, adjustments and/or discharges.  Higher percentages mean an entity was able to resolve more first-year debt.</a:t>
            </a:r>
          </a:p>
          <a:p>
            <a:pPr>
              <a:lnSpc>
                <a:spcPct val="90000"/>
              </a:lnSpc>
            </a:pPr>
            <a:r>
              <a:rPr lang="en-US" sz="1500" dirty="0">
                <a:solidFill>
                  <a:srgbClr val="FFFFFF"/>
                </a:solidFill>
              </a:rPr>
              <a:t>Entities should strive to make First-year Resolution Rate as high as possible.</a:t>
            </a:r>
          </a:p>
          <a:p>
            <a:pPr marL="0" indent="0">
              <a:lnSpc>
                <a:spcPct val="90000"/>
              </a:lnSpc>
            </a:pPr>
            <a:endParaRPr lang="en-US" sz="1500" dirty="0">
              <a:solidFill>
                <a:srgbClr val="FFFFFF"/>
              </a:solidFill>
            </a:endParaRPr>
          </a:p>
        </p:txBody>
      </p:sp>
      <p:pic>
        <p:nvPicPr>
          <p:cNvPr id="8" name="Picture 7">
            <a:extLst>
              <a:ext uri="{FF2B5EF4-FFF2-40B4-BE49-F238E27FC236}">
                <a16:creationId xmlns:a16="http://schemas.microsoft.com/office/drawing/2014/main" id="{5BAD0061-A7DB-47CA-B6B1-6F9A80EE1854}"/>
              </a:ext>
            </a:extLst>
          </p:cNvPr>
          <p:cNvPicPr>
            <a:picLocks noChangeAspect="1"/>
          </p:cNvPicPr>
          <p:nvPr/>
        </p:nvPicPr>
        <p:blipFill>
          <a:blip r:embed="rId3"/>
          <a:stretch>
            <a:fillRect/>
          </a:stretch>
        </p:blipFill>
        <p:spPr>
          <a:xfrm>
            <a:off x="4851063" y="1299601"/>
            <a:ext cx="3714356" cy="4267899"/>
          </a:xfrm>
          <a:prstGeom prst="rect">
            <a:avLst/>
          </a:prstGeom>
        </p:spPr>
      </p:pic>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12</a:t>
            </a:fld>
            <a:endParaRPr lang="en-US" dirty="0"/>
          </a:p>
        </p:txBody>
      </p:sp>
      <p:sp>
        <p:nvSpPr>
          <p:cNvPr id="28" name="TextBox 27">
            <a:extLst>
              <a:ext uri="{FF2B5EF4-FFF2-40B4-BE49-F238E27FC236}">
                <a16:creationId xmlns:a16="http://schemas.microsoft.com/office/drawing/2014/main" id="{53BAE7E0-29D3-49CC-A523-0B22A7BBB44E}"/>
              </a:ext>
            </a:extLst>
          </p:cNvPr>
          <p:cNvSpPr txBox="1"/>
          <p:nvPr/>
        </p:nvSpPr>
        <p:spPr>
          <a:xfrm>
            <a:off x="4570117" y="5483970"/>
            <a:ext cx="4572000" cy="569387"/>
          </a:xfrm>
          <a:prstGeom prst="rect">
            <a:avLst/>
          </a:prstGeom>
          <a:noFill/>
        </p:spPr>
        <p:txBody>
          <a:bodyPr wrap="square">
            <a:spAutoFit/>
          </a:bodyPr>
          <a:lstStyle/>
          <a:p>
            <a:pPr marR="0" lvl="0">
              <a:spcBef>
                <a:spcPts val="0"/>
              </a:spcBef>
              <a:spcAft>
                <a:spcPts val="0"/>
              </a:spcAft>
            </a:pPr>
            <a:r>
              <a:rPr lang="en-US" sz="1100" dirty="0">
                <a:solidFill>
                  <a:schemeClr val="bg1"/>
                </a:solidFill>
                <a:latin typeface="Calibri" panose="020F0502020204030204" pitchFamily="34" charset="0"/>
                <a:ea typeface="Times New Roman" panose="02020603050405020304" pitchFamily="18" charset="0"/>
              </a:rPr>
              <a:t>	</a:t>
            </a:r>
            <a:r>
              <a:rPr lang="en-US" sz="1000" dirty="0">
                <a:solidFill>
                  <a:schemeClr val="bg1"/>
                </a:solidFill>
                <a:latin typeface="Calibri" panose="020F0502020204030204" pitchFamily="34" charset="0"/>
                <a:ea typeface="Times New Roman" panose="02020603050405020304" pitchFamily="18" charset="0"/>
              </a:rPr>
              <a:t>First-year Resolution</a:t>
            </a:r>
            <a:r>
              <a:rPr lang="en-US" sz="1000" dirty="0">
                <a:solidFill>
                  <a:schemeClr val="bg1"/>
                </a:solidFill>
                <a:effectLst/>
                <a:latin typeface="Calibri" panose="020F0502020204030204" pitchFamily="34" charset="0"/>
                <a:ea typeface="Times New Roman" panose="02020603050405020304" pitchFamily="18" charset="0"/>
              </a:rPr>
              <a:t>:</a:t>
            </a:r>
            <a:endParaRPr lang="en-US" sz="1000" dirty="0">
              <a:solidFill>
                <a:schemeClr val="bg1"/>
              </a:solidFill>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000" dirty="0">
                <a:solidFill>
                  <a:schemeClr val="bg1"/>
                </a:solidFill>
                <a:effectLst/>
                <a:latin typeface="Calibri" panose="020F0502020204030204" pitchFamily="34" charset="0"/>
                <a:ea typeface="Times New Roman" panose="02020603050405020304" pitchFamily="18" charset="0"/>
              </a:rPr>
              <a:t>Green = Higher (good, more referrals resolved in 1</a:t>
            </a:r>
            <a:r>
              <a:rPr lang="en-US" sz="1000" baseline="30000" dirty="0">
                <a:solidFill>
                  <a:schemeClr val="bg1"/>
                </a:solidFill>
                <a:effectLst/>
                <a:latin typeface="Calibri" panose="020F0502020204030204" pitchFamily="34" charset="0"/>
                <a:ea typeface="Times New Roman" panose="02020603050405020304" pitchFamily="18" charset="0"/>
              </a:rPr>
              <a:t>st</a:t>
            </a:r>
            <a:r>
              <a:rPr lang="en-US" sz="1000" dirty="0">
                <a:solidFill>
                  <a:schemeClr val="bg1"/>
                </a:solidFill>
                <a:effectLst/>
                <a:latin typeface="Calibri" panose="020F0502020204030204" pitchFamily="34" charset="0"/>
                <a:ea typeface="Times New Roman" panose="02020603050405020304" pitchFamily="18" charset="0"/>
              </a:rPr>
              <a:t> year)</a:t>
            </a:r>
            <a:endParaRPr lang="en-US" sz="1000" dirty="0">
              <a:solidFill>
                <a:schemeClr val="bg1"/>
              </a:solidFill>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000" dirty="0">
                <a:solidFill>
                  <a:schemeClr val="bg1"/>
                </a:solidFill>
                <a:effectLst/>
                <a:latin typeface="Calibri" panose="020F0502020204030204" pitchFamily="34" charset="0"/>
                <a:ea typeface="Times New Roman" panose="02020603050405020304" pitchFamily="18" charset="0"/>
              </a:rPr>
              <a:t>Yellow = lower (improvement, fewer referrals resolved in 1</a:t>
            </a:r>
            <a:r>
              <a:rPr lang="en-US" sz="1000" baseline="30000" dirty="0">
                <a:solidFill>
                  <a:schemeClr val="bg1"/>
                </a:solidFill>
                <a:effectLst/>
                <a:latin typeface="Calibri" panose="020F0502020204030204" pitchFamily="34" charset="0"/>
                <a:ea typeface="Times New Roman" panose="02020603050405020304" pitchFamily="18" charset="0"/>
              </a:rPr>
              <a:t>st</a:t>
            </a:r>
            <a:r>
              <a:rPr lang="en-US" sz="1000" dirty="0">
                <a:solidFill>
                  <a:schemeClr val="bg1"/>
                </a:solidFill>
                <a:effectLst/>
                <a:latin typeface="Calibri" panose="020F0502020204030204" pitchFamily="34" charset="0"/>
                <a:ea typeface="Times New Roman" panose="02020603050405020304" pitchFamily="18" charset="0"/>
              </a:rPr>
              <a:t> year)</a:t>
            </a:r>
            <a:endParaRPr lang="en-US" sz="10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5860742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435894" y="702156"/>
            <a:ext cx="8272212" cy="943764"/>
          </a:xfrm>
        </p:spPr>
        <p:txBody>
          <a:bodyPr vert="horz" lIns="91440" tIns="45720" rIns="91440" bIns="45720" rtlCol="0" anchor="b">
            <a:normAutofit/>
          </a:bodyPr>
          <a:lstStyle/>
          <a:p>
            <a:r>
              <a:rPr lang="en-US" dirty="0">
                <a:solidFill>
                  <a:srgbClr val="FFFFFF"/>
                </a:solidFill>
              </a:rPr>
              <a:t>Spend Efficiency Score </a:t>
            </a:r>
          </a:p>
        </p:txBody>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435894" y="1957750"/>
            <a:ext cx="8272211" cy="2121026"/>
          </a:xfrm>
          <a:solidFill>
            <a:schemeClr val="bg1"/>
          </a:solidFill>
          <a:ln>
            <a:solidFill>
              <a:schemeClr val="accent1"/>
            </a:solidFill>
          </a:ln>
        </p:spPr>
        <p:txBody>
          <a:bodyPr vert="horz" lIns="91440" tIns="45720" rIns="91440" bIns="45720" rtlCol="0" anchor="ctr">
            <a:normAutofit lnSpcReduction="10000"/>
          </a:bodyPr>
          <a:lstStyle/>
          <a:p>
            <a:pPr>
              <a:lnSpc>
                <a:spcPct val="90000"/>
              </a:lnSpc>
            </a:pPr>
            <a:r>
              <a:rPr lang="en-US" sz="1500" b="1" dirty="0"/>
              <a:t>Definition</a:t>
            </a:r>
            <a:r>
              <a:rPr lang="en-US" sz="1500" dirty="0"/>
              <a:t>:  </a:t>
            </a:r>
            <a:r>
              <a:rPr lang="en-US" sz="1400" dirty="0"/>
              <a:t>The Spend Efficiency Score is the number of dollars spent to collect $1 in delinquent referrals for the various programs. ​</a:t>
            </a:r>
          </a:p>
          <a:p>
            <a:pPr>
              <a:lnSpc>
                <a:spcPct val="90000"/>
              </a:lnSpc>
            </a:pPr>
            <a:r>
              <a:rPr lang="en-US" sz="1500" b="1" dirty="0"/>
              <a:t>What it Means:</a:t>
            </a:r>
          </a:p>
          <a:p>
            <a:pPr lvl="1">
              <a:lnSpc>
                <a:spcPct val="90000"/>
              </a:lnSpc>
            </a:pPr>
            <a:r>
              <a:rPr lang="en-US" sz="1400" dirty="0"/>
              <a:t>SES shows the cost to collect $1 in delinquent referrals.</a:t>
            </a:r>
          </a:p>
          <a:p>
            <a:pPr lvl="1">
              <a:lnSpc>
                <a:spcPct val="90000"/>
              </a:lnSpc>
            </a:pPr>
            <a:r>
              <a:rPr lang="en-US" sz="1400" dirty="0"/>
              <a:t>An SES for Private Agency of 0.2 means that an entity spent 20 cents to collect each dollar of delinquent referrals when using that program. </a:t>
            </a:r>
          </a:p>
          <a:p>
            <a:pPr>
              <a:lnSpc>
                <a:spcPct val="90000"/>
              </a:lnSpc>
            </a:pPr>
            <a:r>
              <a:rPr lang="en-US" sz="1400" dirty="0"/>
              <a:t>Low SES means an entity is spending less to collect delinquent referrals, a high SES means an entity is spending more to collect delinquent referrals. An SES greater than 1 should always be investigated.</a:t>
            </a:r>
          </a:p>
        </p:txBody>
      </p:sp>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13</a:t>
            </a:fld>
            <a:endParaRPr lang="en-US" dirty="0"/>
          </a:p>
        </p:txBody>
      </p:sp>
      <p:pic>
        <p:nvPicPr>
          <p:cNvPr id="5" name="Picture 4">
            <a:extLst>
              <a:ext uri="{FF2B5EF4-FFF2-40B4-BE49-F238E27FC236}">
                <a16:creationId xmlns:a16="http://schemas.microsoft.com/office/drawing/2014/main" id="{AA17F4DE-BEDD-4529-9E46-524C6F2E1017}"/>
              </a:ext>
            </a:extLst>
          </p:cNvPr>
          <p:cNvPicPr>
            <a:picLocks noChangeAspect="1"/>
          </p:cNvPicPr>
          <p:nvPr/>
        </p:nvPicPr>
        <p:blipFill>
          <a:blip r:embed="rId3"/>
          <a:stretch>
            <a:fillRect/>
          </a:stretch>
        </p:blipFill>
        <p:spPr>
          <a:xfrm>
            <a:off x="435893" y="4279774"/>
            <a:ext cx="8272211" cy="2121026"/>
          </a:xfrm>
          <a:prstGeom prst="rect">
            <a:avLst/>
          </a:prstGeom>
          <a:ln>
            <a:solidFill>
              <a:schemeClr val="accent1"/>
            </a:solidFill>
          </a:ln>
        </p:spPr>
      </p:pic>
    </p:spTree>
    <p:extLst>
      <p:ext uri="{BB962C8B-B14F-4D97-AF65-F5344CB8AC3E}">
        <p14:creationId xmlns:p14="http://schemas.microsoft.com/office/powerpoint/2010/main" val="330891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9"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62" name="Rectangle 48">
            <a:extLst>
              <a:ext uri="{FF2B5EF4-FFF2-40B4-BE49-F238E27FC236}">
                <a16:creationId xmlns:a16="http://schemas.microsoft.com/office/drawing/2014/main" id="{9ADDB9E1-AB12-462E-8E0D-83CA31C6E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50">
            <a:extLst>
              <a:ext uri="{FF2B5EF4-FFF2-40B4-BE49-F238E27FC236}">
                <a16:creationId xmlns:a16="http://schemas.microsoft.com/office/drawing/2014/main" id="{214040EB-4842-44D5-9380-BDF41FB7B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077" y="723899"/>
            <a:ext cx="277749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602391" y="1209184"/>
            <a:ext cx="2316892" cy="4734416"/>
          </a:xfrm>
        </p:spPr>
        <p:txBody>
          <a:bodyPr vert="horz" lIns="91440" tIns="45720" rIns="91440" bIns="45720" rtlCol="0" anchor="ctr">
            <a:normAutofit/>
          </a:bodyPr>
          <a:lstStyle/>
          <a:p>
            <a:r>
              <a:rPr lang="en-US" dirty="0">
                <a:solidFill>
                  <a:srgbClr val="FFFFFF"/>
                </a:solidFill>
              </a:rPr>
              <a:t>Cost to referral ratio</a:t>
            </a:r>
          </a:p>
        </p:txBody>
      </p:sp>
      <p:sp>
        <p:nvSpPr>
          <p:cNvPr id="64" name="Rectangle 52">
            <a:extLst>
              <a:ext uri="{FF2B5EF4-FFF2-40B4-BE49-F238E27FC236}">
                <a16:creationId xmlns:a16="http://schemas.microsoft.com/office/drawing/2014/main" id="{0C076E08-C160-41E7-8D09-E2436B59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54">
            <a:extLst>
              <a:ext uri="{FF2B5EF4-FFF2-40B4-BE49-F238E27FC236}">
                <a16:creationId xmlns:a16="http://schemas.microsoft.com/office/drawing/2014/main" id="{25A65B62-07C4-4876-A101-9C85F48A0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56">
            <a:extLst>
              <a:ext uri="{FF2B5EF4-FFF2-40B4-BE49-F238E27FC236}">
                <a16:creationId xmlns:a16="http://schemas.microsoft.com/office/drawing/2014/main" id="{D02BCE7C-4E97-4627-9FD1-DD7B633E5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3421402" y="723900"/>
            <a:ext cx="5387698" cy="3252678"/>
          </a:xfrm>
          <a:ln>
            <a:solidFill>
              <a:schemeClr val="accent1"/>
            </a:solidFill>
          </a:ln>
        </p:spPr>
        <p:txBody>
          <a:bodyPr vert="horz" lIns="91440" tIns="45720" rIns="91440" bIns="45720" rtlCol="0" anchor="ctr">
            <a:normAutofit/>
          </a:bodyPr>
          <a:lstStyle/>
          <a:p>
            <a:r>
              <a:rPr lang="en-US" sz="1500" b="1" dirty="0"/>
              <a:t>Definition:  </a:t>
            </a:r>
            <a:r>
              <a:rPr lang="en-US" sz="1400" dirty="0"/>
              <a:t>Cost to Referral ratio show the average dollars spent (costs) per referral.</a:t>
            </a:r>
          </a:p>
          <a:p>
            <a:r>
              <a:rPr lang="en-US" sz="1500" b="1" dirty="0"/>
              <a:t>What it Means: </a:t>
            </a:r>
          </a:p>
          <a:p>
            <a:pPr lvl="1"/>
            <a:r>
              <a:rPr lang="en-US" sz="1400" dirty="0"/>
              <a:t>The Cost to Referral ratio is helpful when entities are looking to compare relative operating costs with other entities, and to the cost of administering justice.</a:t>
            </a:r>
          </a:p>
          <a:p>
            <a:pPr lvl="1"/>
            <a:r>
              <a:rPr lang="en-US" sz="1400" dirty="0"/>
              <a:t>This benchmark shows the average cost-per-referral for current, prior, and combined referrals, in addition to the cost-per-total cases resolved.</a:t>
            </a:r>
          </a:p>
        </p:txBody>
      </p:sp>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14</a:t>
            </a:fld>
            <a:endParaRPr lang="en-US" dirty="0"/>
          </a:p>
        </p:txBody>
      </p:sp>
      <p:pic>
        <p:nvPicPr>
          <p:cNvPr id="8" name="Picture 7">
            <a:extLst>
              <a:ext uri="{FF2B5EF4-FFF2-40B4-BE49-F238E27FC236}">
                <a16:creationId xmlns:a16="http://schemas.microsoft.com/office/drawing/2014/main" id="{438A131C-242E-4C2E-A37E-A6648474FC32}"/>
              </a:ext>
            </a:extLst>
          </p:cNvPr>
          <p:cNvPicPr>
            <a:picLocks noChangeAspect="1"/>
          </p:cNvPicPr>
          <p:nvPr/>
        </p:nvPicPr>
        <p:blipFill>
          <a:blip r:embed="rId3"/>
          <a:stretch>
            <a:fillRect/>
          </a:stretch>
        </p:blipFill>
        <p:spPr>
          <a:xfrm>
            <a:off x="3421402" y="4064668"/>
            <a:ext cx="5387698" cy="2069431"/>
          </a:xfrm>
          <a:prstGeom prst="rect">
            <a:avLst/>
          </a:prstGeom>
          <a:ln>
            <a:solidFill>
              <a:schemeClr val="accent1"/>
            </a:solidFill>
          </a:ln>
        </p:spPr>
      </p:pic>
    </p:spTree>
    <p:extLst>
      <p:ext uri="{BB962C8B-B14F-4D97-AF65-F5344CB8AC3E}">
        <p14:creationId xmlns:p14="http://schemas.microsoft.com/office/powerpoint/2010/main" val="549343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48">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1782" y="614407"/>
            <a:ext cx="4207476"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571590" y="960723"/>
            <a:ext cx="3726367" cy="661559"/>
          </a:xfrm>
        </p:spPr>
        <p:txBody>
          <a:bodyPr vert="horz" lIns="91440" tIns="45720" rIns="91440" bIns="45720" rtlCol="0" anchor="b">
            <a:normAutofit/>
          </a:bodyPr>
          <a:lstStyle/>
          <a:p>
            <a:r>
              <a:rPr lang="en-US" dirty="0">
                <a:solidFill>
                  <a:srgbClr val="FFFFFF"/>
                </a:solidFill>
              </a:rPr>
              <a:t>Adjustment score</a:t>
            </a:r>
          </a:p>
        </p:txBody>
      </p:sp>
      <p:sp>
        <p:nvSpPr>
          <p:cNvPr id="53" name="Rectangle 52">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4204358"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54">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8238" y="457200"/>
            <a:ext cx="4200005"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562066" y="1865915"/>
            <a:ext cx="3710416" cy="3650344"/>
          </a:xfrm>
        </p:spPr>
        <p:txBody>
          <a:bodyPr vert="horz" lIns="91440" tIns="45720" rIns="91440" bIns="45720" rtlCol="0" anchor="ctr">
            <a:normAutofit/>
          </a:bodyPr>
          <a:lstStyle/>
          <a:p>
            <a:pPr>
              <a:lnSpc>
                <a:spcPct val="90000"/>
              </a:lnSpc>
            </a:pPr>
            <a:r>
              <a:rPr lang="en-US" sz="1500" b="1" dirty="0">
                <a:solidFill>
                  <a:srgbClr val="FFFFFF"/>
                </a:solidFill>
              </a:rPr>
              <a:t>Definition:  </a:t>
            </a:r>
            <a:r>
              <a:rPr lang="en-US" sz="1500" dirty="0">
                <a:solidFill>
                  <a:srgbClr val="FFFFFF"/>
                </a:solidFill>
              </a:rPr>
              <a:t>Adjustment Score is a representation of the dollar value of adjustments against the total referral balance.</a:t>
            </a:r>
          </a:p>
          <a:p>
            <a:pPr>
              <a:lnSpc>
                <a:spcPct val="90000"/>
              </a:lnSpc>
            </a:pPr>
            <a:endParaRPr lang="en-US" sz="1500" dirty="0">
              <a:solidFill>
                <a:srgbClr val="FFFFFF"/>
              </a:solidFill>
            </a:endParaRPr>
          </a:p>
          <a:p>
            <a:pPr>
              <a:lnSpc>
                <a:spcPct val="90000"/>
              </a:lnSpc>
            </a:pPr>
            <a:r>
              <a:rPr lang="en-US" sz="1500" b="1" dirty="0">
                <a:solidFill>
                  <a:srgbClr val="FFFFFF"/>
                </a:solidFill>
              </a:rPr>
              <a:t>What it Means: </a:t>
            </a:r>
          </a:p>
          <a:p>
            <a:pPr lvl="1">
              <a:lnSpc>
                <a:spcPct val="90000"/>
              </a:lnSpc>
            </a:pPr>
            <a:r>
              <a:rPr lang="en-US" sz="1500" dirty="0">
                <a:solidFill>
                  <a:srgbClr val="FFFFFF"/>
                </a:solidFill>
              </a:rPr>
              <a:t>The relative amount of revenue that an entity adjusted through non-cash means.</a:t>
            </a:r>
          </a:p>
          <a:p>
            <a:pPr>
              <a:lnSpc>
                <a:spcPct val="90000"/>
              </a:lnSpc>
            </a:pPr>
            <a:r>
              <a:rPr lang="en-US" sz="1500" dirty="0">
                <a:solidFill>
                  <a:srgbClr val="FFFFFF"/>
                </a:solidFill>
              </a:rPr>
              <a:t>The adjustment score is a normalizing metric and is intended to help entities understand where they stand in terms of adjustments with the other entities in their cluster.</a:t>
            </a:r>
          </a:p>
          <a:p>
            <a:pPr marL="0" indent="0">
              <a:lnSpc>
                <a:spcPct val="90000"/>
              </a:lnSpc>
            </a:pPr>
            <a:endParaRPr lang="en-US" sz="1500" dirty="0">
              <a:solidFill>
                <a:srgbClr val="FFFFFF"/>
              </a:solidFill>
            </a:endParaRPr>
          </a:p>
        </p:txBody>
      </p:sp>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15</a:t>
            </a:fld>
            <a:endParaRPr lang="en-US" dirty="0"/>
          </a:p>
        </p:txBody>
      </p:sp>
      <p:pic>
        <p:nvPicPr>
          <p:cNvPr id="15" name="Picture 14">
            <a:extLst>
              <a:ext uri="{FF2B5EF4-FFF2-40B4-BE49-F238E27FC236}">
                <a16:creationId xmlns:a16="http://schemas.microsoft.com/office/drawing/2014/main" id="{EF4054C4-858C-4741-89CC-372E43F51917}"/>
              </a:ext>
            </a:extLst>
          </p:cNvPr>
          <p:cNvPicPr>
            <a:picLocks noChangeAspect="1"/>
          </p:cNvPicPr>
          <p:nvPr/>
        </p:nvPicPr>
        <p:blipFill>
          <a:blip r:embed="rId3"/>
          <a:stretch>
            <a:fillRect/>
          </a:stretch>
        </p:blipFill>
        <p:spPr>
          <a:xfrm>
            <a:off x="4653716" y="1469934"/>
            <a:ext cx="4109047" cy="3757848"/>
          </a:xfrm>
          <a:prstGeom prst="rect">
            <a:avLst/>
          </a:prstGeom>
        </p:spPr>
      </p:pic>
    </p:spTree>
    <p:extLst>
      <p:ext uri="{BB962C8B-B14F-4D97-AF65-F5344CB8AC3E}">
        <p14:creationId xmlns:p14="http://schemas.microsoft.com/office/powerpoint/2010/main" val="375032074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48">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1782" y="614407"/>
            <a:ext cx="4207476"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571590" y="960723"/>
            <a:ext cx="3726367" cy="661559"/>
          </a:xfrm>
        </p:spPr>
        <p:txBody>
          <a:bodyPr vert="horz" lIns="91440" tIns="45720" rIns="91440" bIns="45720" rtlCol="0" anchor="b">
            <a:normAutofit/>
          </a:bodyPr>
          <a:lstStyle/>
          <a:p>
            <a:r>
              <a:rPr lang="en-US" dirty="0">
                <a:solidFill>
                  <a:srgbClr val="FFFFFF"/>
                </a:solidFill>
              </a:rPr>
              <a:t>Discharge score</a:t>
            </a:r>
          </a:p>
        </p:txBody>
      </p:sp>
      <p:sp>
        <p:nvSpPr>
          <p:cNvPr id="53" name="Rectangle 52">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4204358"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54">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8238" y="457200"/>
            <a:ext cx="4200005"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562066" y="1865915"/>
            <a:ext cx="3710416" cy="3650344"/>
          </a:xfrm>
        </p:spPr>
        <p:txBody>
          <a:bodyPr vert="horz" lIns="91440" tIns="45720" rIns="91440" bIns="45720" rtlCol="0" anchor="ctr">
            <a:normAutofit fontScale="92500" lnSpcReduction="10000"/>
          </a:bodyPr>
          <a:lstStyle/>
          <a:p>
            <a:r>
              <a:rPr lang="en-US" sz="1600" b="1" dirty="0">
                <a:solidFill>
                  <a:srgbClr val="FFFFFF"/>
                </a:solidFill>
              </a:rPr>
              <a:t>Definition:  </a:t>
            </a:r>
            <a:r>
              <a:rPr lang="en-US" sz="1700" dirty="0">
                <a:solidFill>
                  <a:srgbClr val="FFFFFF"/>
                </a:solidFill>
              </a:rPr>
              <a:t>Discharge Score is a representation of the dollar value of discharges against the total referral balance.</a:t>
            </a:r>
          </a:p>
          <a:p>
            <a:pPr marL="0" indent="0">
              <a:buNone/>
            </a:pPr>
            <a:endParaRPr lang="en-US" sz="1700" dirty="0">
              <a:solidFill>
                <a:srgbClr val="FFFFFF"/>
              </a:solidFill>
            </a:endParaRPr>
          </a:p>
          <a:p>
            <a:r>
              <a:rPr lang="en-US" sz="1600" b="1" dirty="0">
                <a:solidFill>
                  <a:srgbClr val="FFFFFF"/>
                </a:solidFill>
              </a:rPr>
              <a:t>What it Means: </a:t>
            </a:r>
          </a:p>
          <a:p>
            <a:pPr lvl="1"/>
            <a:r>
              <a:rPr lang="en-US" sz="1700" dirty="0">
                <a:solidFill>
                  <a:srgbClr val="FFFFFF"/>
                </a:solidFill>
              </a:rPr>
              <a:t>The relative amount of revenue that an entity discharged.</a:t>
            </a:r>
          </a:p>
          <a:p>
            <a:r>
              <a:rPr lang="en-US" sz="1700" dirty="0">
                <a:solidFill>
                  <a:srgbClr val="FFFFFF"/>
                </a:solidFill>
              </a:rPr>
              <a:t>The discharge score is a normalizing metric and is intended to help entities understand where they stand in terms of discharges with the other entities in their cluster.</a:t>
            </a:r>
          </a:p>
          <a:p>
            <a:pPr marL="0" indent="0">
              <a:lnSpc>
                <a:spcPct val="90000"/>
              </a:lnSpc>
            </a:pPr>
            <a:endParaRPr lang="en-US" sz="1500" dirty="0">
              <a:solidFill>
                <a:srgbClr val="FFFFFF"/>
              </a:solidFill>
            </a:endParaRPr>
          </a:p>
        </p:txBody>
      </p:sp>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16</a:t>
            </a:fld>
            <a:endParaRPr lang="en-US" dirty="0"/>
          </a:p>
        </p:txBody>
      </p:sp>
      <p:pic>
        <p:nvPicPr>
          <p:cNvPr id="14" name="Picture 13">
            <a:extLst>
              <a:ext uri="{FF2B5EF4-FFF2-40B4-BE49-F238E27FC236}">
                <a16:creationId xmlns:a16="http://schemas.microsoft.com/office/drawing/2014/main" id="{C65B4B04-6B51-4C4F-816C-57E2D71226FC}"/>
              </a:ext>
            </a:extLst>
          </p:cNvPr>
          <p:cNvPicPr>
            <a:picLocks noChangeAspect="1"/>
          </p:cNvPicPr>
          <p:nvPr/>
        </p:nvPicPr>
        <p:blipFill>
          <a:blip r:embed="rId3"/>
          <a:stretch>
            <a:fillRect/>
          </a:stretch>
        </p:blipFill>
        <p:spPr>
          <a:xfrm>
            <a:off x="4851063" y="1622283"/>
            <a:ext cx="3714356" cy="3523452"/>
          </a:xfrm>
          <a:prstGeom prst="rect">
            <a:avLst/>
          </a:prstGeom>
          <a:ln>
            <a:solidFill>
              <a:schemeClr val="accent1"/>
            </a:solidFill>
          </a:ln>
        </p:spPr>
      </p:pic>
    </p:spTree>
    <p:extLst>
      <p:ext uri="{BB962C8B-B14F-4D97-AF65-F5344CB8AC3E}">
        <p14:creationId xmlns:p14="http://schemas.microsoft.com/office/powerpoint/2010/main" val="155840982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46">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48">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1782" y="614407"/>
            <a:ext cx="4207476"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CC16E10-6E2D-4187-A9DD-60844541DA11}"/>
              </a:ext>
            </a:extLst>
          </p:cNvPr>
          <p:cNvSpPr>
            <a:spLocks noGrp="1"/>
          </p:cNvSpPr>
          <p:nvPr>
            <p:ph type="title"/>
          </p:nvPr>
        </p:nvSpPr>
        <p:spPr>
          <a:xfrm>
            <a:off x="571590" y="960724"/>
            <a:ext cx="3726367" cy="526332"/>
          </a:xfrm>
        </p:spPr>
        <p:txBody>
          <a:bodyPr vert="horz" lIns="91440" tIns="45720" rIns="91440" bIns="45720" rtlCol="0" anchor="b">
            <a:normAutofit/>
          </a:bodyPr>
          <a:lstStyle/>
          <a:p>
            <a:r>
              <a:rPr lang="en-US" dirty="0">
                <a:solidFill>
                  <a:srgbClr val="FFFFFF"/>
                </a:solidFill>
              </a:rPr>
              <a:t>Risk monitor</a:t>
            </a:r>
          </a:p>
        </p:txBody>
      </p:sp>
      <p:sp>
        <p:nvSpPr>
          <p:cNvPr id="53" name="Rectangle 52">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4204358"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54">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8238" y="457200"/>
            <a:ext cx="4200005"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338D878F-C59D-4D70-A619-0822C085619D}"/>
              </a:ext>
            </a:extLst>
          </p:cNvPr>
          <p:cNvSpPr>
            <a:spLocks noGrp="1"/>
          </p:cNvSpPr>
          <p:nvPr>
            <p:ph sz="half" idx="2"/>
          </p:nvPr>
        </p:nvSpPr>
        <p:spPr>
          <a:xfrm>
            <a:off x="562066" y="1622282"/>
            <a:ext cx="3710416" cy="3893977"/>
          </a:xfrm>
        </p:spPr>
        <p:txBody>
          <a:bodyPr vert="horz" lIns="91440" tIns="45720" rIns="91440" bIns="45720" rtlCol="0" anchor="ctr">
            <a:normAutofit lnSpcReduction="10000"/>
          </a:bodyPr>
          <a:lstStyle/>
          <a:p>
            <a:pPr>
              <a:lnSpc>
                <a:spcPct val="90000"/>
              </a:lnSpc>
            </a:pPr>
            <a:r>
              <a:rPr lang="en-US" sz="1400" b="1" dirty="0">
                <a:solidFill>
                  <a:srgbClr val="FFFFFF"/>
                </a:solidFill>
              </a:rPr>
              <a:t>Definition:  </a:t>
            </a:r>
            <a:r>
              <a:rPr lang="en-US" sz="1400" dirty="0">
                <a:solidFill>
                  <a:srgbClr val="FFFFFF"/>
                </a:solidFill>
              </a:rPr>
              <a:t>The Risk Monitor is the percentage of referrals that went delinquent out of the total current referral pool for that year.</a:t>
            </a:r>
          </a:p>
          <a:p>
            <a:pPr>
              <a:lnSpc>
                <a:spcPct val="90000"/>
              </a:lnSpc>
            </a:pPr>
            <a:endParaRPr lang="en-US" sz="1400" dirty="0">
              <a:solidFill>
                <a:srgbClr val="FFFFFF"/>
              </a:solidFill>
            </a:endParaRPr>
          </a:p>
          <a:p>
            <a:pPr>
              <a:lnSpc>
                <a:spcPct val="90000"/>
              </a:lnSpc>
            </a:pPr>
            <a:r>
              <a:rPr lang="en-US" sz="1400" b="1" dirty="0">
                <a:solidFill>
                  <a:srgbClr val="FFFFFF"/>
                </a:solidFill>
              </a:rPr>
              <a:t>What it Means: </a:t>
            </a:r>
          </a:p>
          <a:p>
            <a:pPr lvl="1">
              <a:lnSpc>
                <a:spcPct val="90000"/>
              </a:lnSpc>
            </a:pPr>
            <a:r>
              <a:rPr lang="en-US" sz="1400" dirty="0">
                <a:solidFill>
                  <a:srgbClr val="FFFFFF"/>
                </a:solidFill>
              </a:rPr>
              <a:t>The Risk Monitor is designed to assign a ‘riskiness score’ to an entity’s current year referrals to help the entity (and JCC) set expectations for performance on those specific referrals.</a:t>
            </a:r>
          </a:p>
          <a:p>
            <a:pPr>
              <a:lnSpc>
                <a:spcPct val="90000"/>
              </a:lnSpc>
            </a:pPr>
            <a:r>
              <a:rPr lang="en-US" sz="1400" dirty="0">
                <a:solidFill>
                  <a:srgbClr val="FFFFFF"/>
                </a:solidFill>
              </a:rPr>
              <a:t>A high-Risk Monitor means fewer referrals were paid before going delinquent and the remaining pool is riskier</a:t>
            </a:r>
          </a:p>
          <a:p>
            <a:pPr>
              <a:lnSpc>
                <a:spcPct val="90000"/>
              </a:lnSpc>
            </a:pPr>
            <a:r>
              <a:rPr lang="en-US" sz="1400" dirty="0">
                <a:solidFill>
                  <a:srgbClr val="FFFFFF"/>
                </a:solidFill>
              </a:rPr>
              <a:t>A low-Risk Monitor means more referrals were paid before going delinquent and the remaining pool is less risky </a:t>
            </a:r>
          </a:p>
        </p:txBody>
      </p:sp>
      <p:sp>
        <p:nvSpPr>
          <p:cNvPr id="4" name="Slide Number Placeholder 3">
            <a:extLst>
              <a:ext uri="{FF2B5EF4-FFF2-40B4-BE49-F238E27FC236}">
                <a16:creationId xmlns:a16="http://schemas.microsoft.com/office/drawing/2014/main" id="{ED46CBDA-F249-4556-80F0-6E3AE7BC6A1F}"/>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defTabSz="914400">
              <a:spcAft>
                <a:spcPts val="600"/>
              </a:spcAft>
            </a:pPr>
            <a:fld id="{C64C6C45-BAD6-4D43-8B87-51904A6AAD9D}" type="slidenum">
              <a:rPr lang="en-US" smtClean="0"/>
              <a:pPr defTabSz="914400">
                <a:spcAft>
                  <a:spcPts val="600"/>
                </a:spcAft>
              </a:pPr>
              <a:t>17</a:t>
            </a:fld>
            <a:endParaRPr lang="en-US" dirty="0"/>
          </a:p>
        </p:txBody>
      </p:sp>
      <p:pic>
        <p:nvPicPr>
          <p:cNvPr id="14" name="Picture 13">
            <a:extLst>
              <a:ext uri="{FF2B5EF4-FFF2-40B4-BE49-F238E27FC236}">
                <a16:creationId xmlns:a16="http://schemas.microsoft.com/office/drawing/2014/main" id="{C65B4B04-6B51-4C4F-816C-57E2D71226F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869472" y="1163047"/>
            <a:ext cx="3838633" cy="4353212"/>
          </a:xfrm>
          <a:prstGeom prst="rect">
            <a:avLst/>
          </a:prstGeom>
          <a:ln>
            <a:solidFill>
              <a:schemeClr val="accent1"/>
            </a:solidFill>
          </a:ln>
        </p:spPr>
      </p:pic>
    </p:spTree>
    <p:extLst>
      <p:ext uri="{BB962C8B-B14F-4D97-AF65-F5344CB8AC3E}">
        <p14:creationId xmlns:p14="http://schemas.microsoft.com/office/powerpoint/2010/main" val="1136168627"/>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063" y="687978"/>
            <a:ext cx="5144328" cy="965813"/>
          </a:xfrm>
        </p:spPr>
        <p:txBody>
          <a:bodyPr>
            <a:normAutofit/>
          </a:bodyPr>
          <a:lstStyle/>
          <a:p>
            <a:r>
              <a:rPr lang="en-US" sz="4000" dirty="0"/>
              <a:t>Dashboard</a:t>
            </a:r>
          </a:p>
        </p:txBody>
      </p:sp>
      <p:pic>
        <p:nvPicPr>
          <p:cNvPr id="4" name="Picture 3">
            <a:extLst>
              <a:ext uri="{FF2B5EF4-FFF2-40B4-BE49-F238E27FC236}">
                <a16:creationId xmlns:a16="http://schemas.microsoft.com/office/drawing/2014/main" id="{BD24A855-742F-4C21-AFE2-BBD03B37CF6F}"/>
              </a:ext>
            </a:extLst>
          </p:cNvPr>
          <p:cNvPicPr>
            <a:picLocks noChangeAspect="1"/>
          </p:cNvPicPr>
          <p:nvPr/>
        </p:nvPicPr>
        <p:blipFill rotWithShape="1">
          <a:blip r:embed="rId3">
            <a:extLst>
              <a:ext uri="{28A0092B-C50C-407E-A947-70E740481C1C}">
                <a14:useLocalDpi xmlns:a14="http://schemas.microsoft.com/office/drawing/2010/main" val="0"/>
              </a:ext>
            </a:extLst>
          </a:blip>
          <a:srcRect l="655" r="779"/>
          <a:stretch/>
        </p:blipFill>
        <p:spPr>
          <a:xfrm>
            <a:off x="462337" y="1952091"/>
            <a:ext cx="8219326" cy="4398428"/>
          </a:xfrm>
          <a:prstGeom prst="rect">
            <a:avLst/>
          </a:prstGeom>
          <a:ln>
            <a:solidFill>
              <a:schemeClr val="accent1"/>
            </a:solidFill>
          </a:ln>
        </p:spPr>
      </p:pic>
    </p:spTree>
    <p:extLst>
      <p:ext uri="{BB962C8B-B14F-4D97-AF65-F5344CB8AC3E}">
        <p14:creationId xmlns:p14="http://schemas.microsoft.com/office/powerpoint/2010/main" val="224030870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33">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13ACC23-FDFC-44EF-9451-A5E5CB71E2EF}"/>
              </a:ext>
            </a:extLst>
          </p:cNvPr>
          <p:cNvSpPr>
            <a:spLocks noGrp="1"/>
          </p:cNvSpPr>
          <p:nvPr>
            <p:ph type="title"/>
          </p:nvPr>
        </p:nvSpPr>
        <p:spPr>
          <a:xfrm>
            <a:off x="435893" y="4610099"/>
            <a:ext cx="8245162" cy="1066801"/>
          </a:xfrm>
        </p:spPr>
        <p:txBody>
          <a:bodyPr vert="horz" lIns="91440" tIns="45720" rIns="91440" bIns="45720" rtlCol="0" anchor="b">
            <a:normAutofit/>
          </a:bodyPr>
          <a:lstStyle/>
          <a:p>
            <a:r>
              <a:rPr lang="en-US" sz="3600" dirty="0">
                <a:solidFill>
                  <a:srgbClr val="FFFFFF"/>
                </a:solidFill>
              </a:rPr>
              <a:t>Questions/Discussion</a:t>
            </a:r>
          </a:p>
        </p:txBody>
      </p:sp>
      <p:sp useBgFill="1">
        <p:nvSpPr>
          <p:cNvPr id="36" name="Rectangle 35">
            <a:extLst>
              <a:ext uri="{FF2B5EF4-FFF2-40B4-BE49-F238E27FC236}">
                <a16:creationId xmlns:a16="http://schemas.microsoft.com/office/drawing/2014/main" id="{B1A515B1-A9B3-49B0-AE0D-D038D42C2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9144000" cy="37081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Chat">
            <a:extLst>
              <a:ext uri="{FF2B5EF4-FFF2-40B4-BE49-F238E27FC236}">
                <a16:creationId xmlns:a16="http://schemas.microsoft.com/office/drawing/2014/main" id="{8C19BAC7-FDB7-45D0-A8B7-D8AFBFF8A64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2912" y="723899"/>
            <a:ext cx="3566161" cy="3566161"/>
          </a:xfrm>
          <a:prstGeom prst="rect">
            <a:avLst/>
          </a:prstGeom>
        </p:spPr>
      </p:pic>
      <p:sp>
        <p:nvSpPr>
          <p:cNvPr id="4" name="Slide Number Placeholder 3">
            <a:extLst>
              <a:ext uri="{FF2B5EF4-FFF2-40B4-BE49-F238E27FC236}">
                <a16:creationId xmlns:a16="http://schemas.microsoft.com/office/drawing/2014/main" id="{ABA264CA-A317-4480-82DA-67E86D76EBE7}"/>
              </a:ext>
            </a:extLst>
          </p:cNvPr>
          <p:cNvSpPr>
            <a:spLocks noGrp="1"/>
          </p:cNvSpPr>
          <p:nvPr>
            <p:ph type="sldNum" sz="quarter" idx="12"/>
          </p:nvPr>
        </p:nvSpPr>
        <p:spPr>
          <a:xfrm>
            <a:off x="7918725" y="6400800"/>
            <a:ext cx="762330" cy="365125"/>
          </a:xfrm>
        </p:spPr>
        <p:txBody>
          <a:bodyPr vert="horz" lIns="91440" tIns="45720" rIns="91440" bIns="45720" rtlCol="0" anchor="ctr">
            <a:normAutofit/>
          </a:bodyPr>
          <a:lstStyle/>
          <a:p>
            <a:pPr defTabSz="914400">
              <a:spcAft>
                <a:spcPts val="600"/>
              </a:spcAft>
            </a:pPr>
            <a:fld id="{C64C6C45-BAD6-4D43-8B87-51904A6AAD9D}" type="slidenum">
              <a:rPr lang="en-US">
                <a:solidFill>
                  <a:schemeClr val="accent1">
                    <a:lumMod val="75000"/>
                    <a:lumOff val="25000"/>
                  </a:schemeClr>
                </a:solidFill>
              </a:rPr>
              <a:pPr defTabSz="914400">
                <a:spcAft>
                  <a:spcPts val="600"/>
                </a:spcAft>
              </a:pPr>
              <a:t>19</a:t>
            </a:fld>
            <a:endParaRPr lang="en-US" dirty="0">
              <a:solidFill>
                <a:schemeClr val="accent1">
                  <a:lumMod val="75000"/>
                  <a:lumOff val="25000"/>
                </a:schemeClr>
              </a:solidFill>
            </a:endParaRPr>
          </a:p>
        </p:txBody>
      </p:sp>
    </p:spTree>
    <p:extLst>
      <p:ext uri="{BB962C8B-B14F-4D97-AF65-F5344CB8AC3E}">
        <p14:creationId xmlns:p14="http://schemas.microsoft.com/office/powerpoint/2010/main" val="363373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12">
            <a:extLst>
              <a:ext uri="{FF2B5EF4-FFF2-40B4-BE49-F238E27FC236}">
                <a16:creationId xmlns:a16="http://schemas.microsoft.com/office/drawing/2014/main" id="{2928117C-9446-4E7F-AE62-95E0F6DB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14">
            <a:extLst>
              <a:ext uri="{FF2B5EF4-FFF2-40B4-BE49-F238E27FC236}">
                <a16:creationId xmlns:a16="http://schemas.microsoft.com/office/drawing/2014/main" id="{84D30AFB-4D71-48B0-AA00-28EE92363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16">
            <a:extLst>
              <a:ext uri="{FF2B5EF4-FFF2-40B4-BE49-F238E27FC236}">
                <a16:creationId xmlns:a16="http://schemas.microsoft.com/office/drawing/2014/main" id="{96A0B76F-8010-4C62-B4B6-C5FC438C0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18">
            <a:extLst>
              <a:ext uri="{FF2B5EF4-FFF2-40B4-BE49-F238E27FC236}">
                <a16:creationId xmlns:a16="http://schemas.microsoft.com/office/drawing/2014/main" id="{B36BEBD5-A373-4C8C-8C06-CD8007E22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3D27E33-4C28-45F6-906F-8DD66A20CCAD}"/>
              </a:ext>
            </a:extLst>
          </p:cNvPr>
          <p:cNvSpPr>
            <a:spLocks noGrp="1"/>
          </p:cNvSpPr>
          <p:nvPr>
            <p:ph type="title"/>
          </p:nvPr>
        </p:nvSpPr>
        <p:spPr>
          <a:xfrm>
            <a:off x="435894" y="702156"/>
            <a:ext cx="8272212" cy="1013800"/>
          </a:xfrm>
        </p:spPr>
        <p:txBody>
          <a:bodyPr vert="horz" lIns="91440" tIns="45720" rIns="91440" bIns="45720" rtlCol="0" anchor="b">
            <a:normAutofit/>
          </a:bodyPr>
          <a:lstStyle/>
          <a:p>
            <a:r>
              <a:rPr lang="en-US">
                <a:solidFill>
                  <a:srgbClr val="FFFFFF"/>
                </a:solidFill>
              </a:rPr>
              <a:t>Delinquent Court Ordered Debt</a:t>
            </a:r>
          </a:p>
        </p:txBody>
      </p:sp>
      <p:sp>
        <p:nvSpPr>
          <p:cNvPr id="29" name="Rectangle 20">
            <a:extLst>
              <a:ext uri="{FF2B5EF4-FFF2-40B4-BE49-F238E27FC236}">
                <a16:creationId xmlns:a16="http://schemas.microsoft.com/office/drawing/2014/main" id="{5F9644DA-21E4-4D4B-B872-F14551490E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2180496"/>
            <a:ext cx="2777490" cy="4045683"/>
          </a:xfrm>
          <a:prstGeom prst="rect">
            <a:avLst/>
          </a:prstGeom>
          <a:solidFill>
            <a:srgbClr val="FFFFFF"/>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A stack of coins&#10;&#10;Description automatically generated with low confidence">
            <a:extLst>
              <a:ext uri="{FF2B5EF4-FFF2-40B4-BE49-F238E27FC236}">
                <a16:creationId xmlns:a16="http://schemas.microsoft.com/office/drawing/2014/main" id="{F5D7D746-AB67-445F-83BB-C3AF75F0E068}"/>
              </a:ext>
            </a:extLst>
          </p:cNvPr>
          <p:cNvPicPr>
            <a:picLocks noGrp="1" noChangeAspect="1"/>
          </p:cNvPicPr>
          <p:nvPr>
            <p:ph sz="half" idx="1"/>
          </p:nvPr>
        </p:nvPicPr>
        <p:blipFill rotWithShape="1">
          <a:blip r:embed="rId3">
            <a:extLst>
              <a:ext uri="{28A0092B-C50C-407E-A947-70E740481C1C}">
                <a14:useLocalDpi xmlns:a14="http://schemas.microsoft.com/office/drawing/2010/main" val="0"/>
              </a:ext>
            </a:extLst>
          </a:blip>
          <a:srcRect l="22369" r="32410" b="1"/>
          <a:stretch/>
        </p:blipFill>
        <p:spPr>
          <a:xfrm>
            <a:off x="492918" y="2361056"/>
            <a:ext cx="2478882" cy="3649219"/>
          </a:xfrm>
          <a:prstGeom prst="rect">
            <a:avLst/>
          </a:prstGeom>
        </p:spPr>
      </p:pic>
      <p:sp>
        <p:nvSpPr>
          <p:cNvPr id="6" name="Content Placeholder 5">
            <a:extLst>
              <a:ext uri="{FF2B5EF4-FFF2-40B4-BE49-F238E27FC236}">
                <a16:creationId xmlns:a16="http://schemas.microsoft.com/office/drawing/2014/main" id="{5400C267-F74A-4828-BA83-B68A4B49A136}"/>
              </a:ext>
            </a:extLst>
          </p:cNvPr>
          <p:cNvSpPr>
            <a:spLocks noGrp="1"/>
          </p:cNvSpPr>
          <p:nvPr>
            <p:ph sz="half" idx="2"/>
          </p:nvPr>
        </p:nvSpPr>
        <p:spPr>
          <a:xfrm>
            <a:off x="3378993" y="2180496"/>
            <a:ext cx="5329111" cy="4045683"/>
          </a:xfrm>
        </p:spPr>
        <p:txBody>
          <a:bodyPr vert="horz" lIns="91440" tIns="45720" rIns="91440" bIns="45720" rtlCol="0" anchor="ctr">
            <a:normAutofit/>
          </a:bodyPr>
          <a:lstStyle/>
          <a:p>
            <a:pPr marL="0" indent="0">
              <a:lnSpc>
                <a:spcPct val="90000"/>
              </a:lnSpc>
            </a:pPr>
            <a:r>
              <a:rPr lang="en-US"/>
              <a:t>Court-ordered debt can be processed by one or more of these programs:</a:t>
            </a:r>
          </a:p>
          <a:p>
            <a:pPr marL="0" indent="0">
              <a:lnSpc>
                <a:spcPct val="90000"/>
              </a:lnSpc>
            </a:pPr>
            <a:r>
              <a:rPr lang="en-US"/>
              <a:t> </a:t>
            </a:r>
          </a:p>
          <a:p>
            <a:pPr>
              <a:lnSpc>
                <a:spcPct val="90000"/>
              </a:lnSpc>
            </a:pPr>
            <a:r>
              <a:rPr lang="en-US"/>
              <a:t>58 court/county programs</a:t>
            </a:r>
          </a:p>
          <a:p>
            <a:pPr>
              <a:lnSpc>
                <a:spcPct val="90000"/>
              </a:lnSpc>
            </a:pPr>
            <a:r>
              <a:rPr lang="en-US"/>
              <a:t>13 private collection agencies</a:t>
            </a:r>
          </a:p>
          <a:p>
            <a:pPr>
              <a:lnSpc>
                <a:spcPct val="90000"/>
              </a:lnSpc>
            </a:pPr>
            <a:r>
              <a:rPr lang="en-US"/>
              <a:t>2 Franchise Tax Board programs (COD and IIC)</a:t>
            </a:r>
          </a:p>
          <a:p>
            <a:pPr>
              <a:lnSpc>
                <a:spcPct val="90000"/>
              </a:lnSpc>
            </a:pPr>
            <a:r>
              <a:rPr lang="en-US"/>
              <a:t>2 Intra-branch programs (Ventura Court, Shasta Court)</a:t>
            </a:r>
          </a:p>
          <a:p>
            <a:pPr marL="0" indent="0">
              <a:lnSpc>
                <a:spcPct val="90000"/>
              </a:lnSpc>
            </a:pPr>
            <a:endParaRPr lang="en-US"/>
          </a:p>
          <a:p>
            <a:pPr marL="0" indent="0">
              <a:lnSpc>
                <a:spcPct val="90000"/>
              </a:lnSpc>
            </a:pPr>
            <a:r>
              <a:rPr lang="en-US"/>
              <a:t>Until paid in full or discharged from accountability deemed uncollectible</a:t>
            </a:r>
          </a:p>
          <a:p>
            <a:pPr>
              <a:lnSpc>
                <a:spcPct val="90000"/>
              </a:lnSpc>
            </a:pPr>
            <a:endParaRPr lang="en-US"/>
          </a:p>
        </p:txBody>
      </p:sp>
      <p:sp>
        <p:nvSpPr>
          <p:cNvPr id="4" name="Slide Number Placeholder 3">
            <a:extLst>
              <a:ext uri="{FF2B5EF4-FFF2-40B4-BE49-F238E27FC236}">
                <a16:creationId xmlns:a16="http://schemas.microsoft.com/office/drawing/2014/main" id="{F392F13A-061B-4601-AF27-C70816B46267}"/>
              </a:ext>
            </a:extLst>
          </p:cNvPr>
          <p:cNvSpPr>
            <a:spLocks noGrp="1"/>
          </p:cNvSpPr>
          <p:nvPr>
            <p:ph type="sldNum" sz="quarter" idx="12"/>
          </p:nvPr>
        </p:nvSpPr>
        <p:spPr>
          <a:xfrm>
            <a:off x="7918725" y="6400800"/>
            <a:ext cx="789381" cy="365125"/>
          </a:xfrm>
        </p:spPr>
        <p:txBody>
          <a:bodyPr vert="horz" lIns="91440" tIns="45720" rIns="91440" bIns="45720" rtlCol="0" anchor="ctr">
            <a:normAutofit/>
          </a:bodyPr>
          <a:lstStyle/>
          <a:p>
            <a:pPr>
              <a:spcAft>
                <a:spcPts val="600"/>
              </a:spcAft>
            </a:pPr>
            <a:fld id="{C64C6C45-BAD6-4D43-8B87-51904A6AAD9D}" type="slidenum">
              <a:rPr lang="en-US" smtClean="0"/>
              <a:pPr>
                <a:spcAft>
                  <a:spcPts val="600"/>
                </a:spcAft>
              </a:pPr>
              <a:t>2</a:t>
            </a:fld>
            <a:endParaRPr lang="en-US" dirty="0"/>
          </a:p>
        </p:txBody>
      </p:sp>
    </p:spTree>
    <p:extLst>
      <p:ext uri="{BB962C8B-B14F-4D97-AF65-F5344CB8AC3E}">
        <p14:creationId xmlns:p14="http://schemas.microsoft.com/office/powerpoint/2010/main" val="1261861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798E696-4BBA-46BE-AD86-F7E300B8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363"/>
            <a:ext cx="9143999" cy="62566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090B0CA3-C333-4560-9975-E31D1B7B9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723899"/>
            <a:ext cx="277749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28DAD90-561A-479F-958D-5273E0ACA03E}"/>
              </a:ext>
            </a:extLst>
          </p:cNvPr>
          <p:cNvSpPr>
            <a:spLocks noGrp="1"/>
          </p:cNvSpPr>
          <p:nvPr>
            <p:ph type="title"/>
          </p:nvPr>
        </p:nvSpPr>
        <p:spPr>
          <a:xfrm>
            <a:off x="6277232" y="1037967"/>
            <a:ext cx="2290568" cy="4709131"/>
          </a:xfrm>
        </p:spPr>
        <p:txBody>
          <a:bodyPr anchor="ctr">
            <a:normAutofit/>
          </a:bodyPr>
          <a:lstStyle/>
          <a:p>
            <a:r>
              <a:rPr lang="en-US" sz="2200" dirty="0">
                <a:solidFill>
                  <a:srgbClr val="FFFEFF"/>
                </a:solidFill>
              </a:rPr>
              <a:t>Performance Measures and Benchmarks (PMB)</a:t>
            </a:r>
          </a:p>
        </p:txBody>
      </p:sp>
      <p:sp>
        <p:nvSpPr>
          <p:cNvPr id="4" name="Slide Number Placeholder 3">
            <a:extLst>
              <a:ext uri="{FF2B5EF4-FFF2-40B4-BE49-F238E27FC236}">
                <a16:creationId xmlns:a16="http://schemas.microsoft.com/office/drawing/2014/main" id="{A99FACEB-1E5A-465A-9C4F-7908F314D835}"/>
              </a:ext>
            </a:extLst>
          </p:cNvPr>
          <p:cNvSpPr>
            <a:spLocks noGrp="1"/>
          </p:cNvSpPr>
          <p:nvPr>
            <p:ph type="sldNum" sz="quarter" idx="12"/>
          </p:nvPr>
        </p:nvSpPr>
        <p:spPr>
          <a:xfrm>
            <a:off x="7918725" y="5956137"/>
            <a:ext cx="789381" cy="365125"/>
          </a:xfrm>
        </p:spPr>
        <p:txBody>
          <a:bodyPr>
            <a:normAutofit/>
          </a:bodyPr>
          <a:lstStyle/>
          <a:p>
            <a:pPr>
              <a:spcAft>
                <a:spcPts val="600"/>
              </a:spcAft>
            </a:pPr>
            <a:fld id="{C64C6C45-BAD6-4D43-8B87-51904A6AAD9D}" type="slidenum">
              <a:rPr lang="en-US">
                <a:solidFill>
                  <a:schemeClr val="accent1">
                    <a:lumMod val="75000"/>
                    <a:lumOff val="25000"/>
                  </a:schemeClr>
                </a:solidFill>
              </a:rPr>
              <a:pPr>
                <a:spcAft>
                  <a:spcPts val="600"/>
                </a:spcAft>
              </a:pPr>
              <a:t>3</a:t>
            </a:fld>
            <a:endParaRPr lang="en-US" dirty="0">
              <a:solidFill>
                <a:schemeClr val="accent1">
                  <a:lumMod val="75000"/>
                  <a:lumOff val="25000"/>
                </a:schemeClr>
              </a:solidFill>
            </a:endParaRPr>
          </a:p>
        </p:txBody>
      </p:sp>
      <p:graphicFrame>
        <p:nvGraphicFramePr>
          <p:cNvPr id="8" name="Content Placeholder 2">
            <a:extLst>
              <a:ext uri="{FF2B5EF4-FFF2-40B4-BE49-F238E27FC236}">
                <a16:creationId xmlns:a16="http://schemas.microsoft.com/office/drawing/2014/main" id="{52A89832-0F38-4248-B979-72A3AF67827A}"/>
              </a:ext>
            </a:extLst>
          </p:cNvPr>
          <p:cNvGraphicFramePr>
            <a:graphicFrameLocks noGrp="1"/>
          </p:cNvGraphicFramePr>
          <p:nvPr>
            <p:ph idx="1"/>
            <p:extLst>
              <p:ext uri="{D42A27DB-BD31-4B8C-83A1-F6EECF244321}">
                <p14:modId xmlns:p14="http://schemas.microsoft.com/office/powerpoint/2010/main" val="2562010812"/>
              </p:ext>
            </p:extLst>
          </p:nvPr>
        </p:nvGraphicFramePr>
        <p:xfrm>
          <a:off x="364524" y="723899"/>
          <a:ext cx="5259278" cy="56666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4185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4781B-51E1-44C9-B784-078FEB2AA669}"/>
              </a:ext>
            </a:extLst>
          </p:cNvPr>
          <p:cNvSpPr>
            <a:spLocks noGrp="1"/>
          </p:cNvSpPr>
          <p:nvPr>
            <p:ph type="title"/>
          </p:nvPr>
        </p:nvSpPr>
        <p:spPr>
          <a:xfrm>
            <a:off x="435894" y="702156"/>
            <a:ext cx="8272212" cy="1013800"/>
          </a:xfrm>
        </p:spPr>
        <p:txBody>
          <a:bodyPr>
            <a:normAutofit/>
          </a:bodyPr>
          <a:lstStyle/>
          <a:p>
            <a:r>
              <a:rPr lang="en-US" dirty="0">
                <a:solidFill>
                  <a:srgbClr val="FFFEFF"/>
                </a:solidFill>
              </a:rPr>
              <a:t>Why are PMB</a:t>
            </a:r>
            <a:r>
              <a:rPr lang="en-US" cap="small" dirty="0">
                <a:solidFill>
                  <a:srgbClr val="FFFEFF"/>
                </a:solidFill>
              </a:rPr>
              <a:t>s</a:t>
            </a:r>
            <a:r>
              <a:rPr lang="en-US" dirty="0">
                <a:solidFill>
                  <a:srgbClr val="FFFEFF"/>
                </a:solidFill>
              </a:rPr>
              <a:t> needed? </a:t>
            </a:r>
          </a:p>
        </p:txBody>
      </p:sp>
      <p:sp>
        <p:nvSpPr>
          <p:cNvPr id="4" name="Slide Number Placeholder 3">
            <a:extLst>
              <a:ext uri="{FF2B5EF4-FFF2-40B4-BE49-F238E27FC236}">
                <a16:creationId xmlns:a16="http://schemas.microsoft.com/office/drawing/2014/main" id="{1E65C958-6204-436C-8A52-F888E1ED9506}"/>
              </a:ext>
            </a:extLst>
          </p:cNvPr>
          <p:cNvSpPr>
            <a:spLocks noGrp="1"/>
          </p:cNvSpPr>
          <p:nvPr>
            <p:ph type="sldNum" sz="quarter" idx="12"/>
          </p:nvPr>
        </p:nvSpPr>
        <p:spPr>
          <a:xfrm>
            <a:off x="7918725" y="5956137"/>
            <a:ext cx="789381" cy="365125"/>
          </a:xfrm>
        </p:spPr>
        <p:txBody>
          <a:bodyPr>
            <a:normAutofit/>
          </a:bodyPr>
          <a:lstStyle/>
          <a:p>
            <a:pPr>
              <a:spcAft>
                <a:spcPts val="600"/>
              </a:spcAft>
            </a:pPr>
            <a:fld id="{C64C6C45-BAD6-4D43-8B87-51904A6AAD9D}" type="slidenum">
              <a:rPr lang="en-US" smtClean="0"/>
              <a:pPr>
                <a:spcAft>
                  <a:spcPts val="600"/>
                </a:spcAft>
              </a:pPr>
              <a:t>4</a:t>
            </a:fld>
            <a:endParaRPr lang="en-US" dirty="0"/>
          </a:p>
        </p:txBody>
      </p:sp>
      <p:graphicFrame>
        <p:nvGraphicFramePr>
          <p:cNvPr id="20" name="Content Placeholder 2">
            <a:extLst>
              <a:ext uri="{FF2B5EF4-FFF2-40B4-BE49-F238E27FC236}">
                <a16:creationId xmlns:a16="http://schemas.microsoft.com/office/drawing/2014/main" id="{B9E5DCA7-192C-40A1-AE3E-8EA4D86C42F9}"/>
              </a:ext>
            </a:extLst>
          </p:cNvPr>
          <p:cNvGraphicFramePr>
            <a:graphicFrameLocks noGrp="1"/>
          </p:cNvGraphicFramePr>
          <p:nvPr>
            <p:ph idx="1"/>
            <p:extLst>
              <p:ext uri="{D42A27DB-BD31-4B8C-83A1-F6EECF244321}">
                <p14:modId xmlns:p14="http://schemas.microsoft.com/office/powerpoint/2010/main" val="3357199122"/>
              </p:ext>
            </p:extLst>
          </p:nvPr>
        </p:nvGraphicFramePr>
        <p:xfrm>
          <a:off x="435768" y="2181225"/>
          <a:ext cx="8272463"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548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012" y="683007"/>
            <a:ext cx="8189988" cy="800100"/>
          </a:xfrm>
        </p:spPr>
        <p:txBody>
          <a:bodyPr>
            <a:noAutofit/>
          </a:bodyPr>
          <a:lstStyle/>
          <a:p>
            <a:r>
              <a:rPr lang="en-US" sz="4000" dirty="0"/>
              <a:t>Currently Approved PMB </a:t>
            </a:r>
          </a:p>
        </p:txBody>
      </p:sp>
      <p:graphicFrame>
        <p:nvGraphicFramePr>
          <p:cNvPr id="5" name="Table 4">
            <a:extLst>
              <a:ext uri="{FF2B5EF4-FFF2-40B4-BE49-F238E27FC236}">
                <a16:creationId xmlns:a16="http://schemas.microsoft.com/office/drawing/2014/main" id="{F0DE0B00-88D8-40FC-B73E-22C446672A35}"/>
              </a:ext>
            </a:extLst>
          </p:cNvPr>
          <p:cNvGraphicFramePr>
            <a:graphicFrameLocks noGrp="1"/>
          </p:cNvGraphicFramePr>
          <p:nvPr>
            <p:extLst>
              <p:ext uri="{D42A27DB-BD31-4B8C-83A1-F6EECF244321}">
                <p14:modId xmlns:p14="http://schemas.microsoft.com/office/powerpoint/2010/main" val="2735999296"/>
              </p:ext>
            </p:extLst>
          </p:nvPr>
        </p:nvGraphicFramePr>
        <p:xfrm>
          <a:off x="682388" y="1483107"/>
          <a:ext cx="8011236" cy="4944988"/>
        </p:xfrm>
        <a:graphic>
          <a:graphicData uri="http://schemas.openxmlformats.org/drawingml/2006/table">
            <a:tbl>
              <a:tblPr firstRow="1" bandRow="1">
                <a:tableStyleId>{5C22544A-7EE6-4342-B048-85BDC9FD1C3A}</a:tableStyleId>
              </a:tblPr>
              <a:tblGrid>
                <a:gridCol w="1719618">
                  <a:extLst>
                    <a:ext uri="{9D8B030D-6E8A-4147-A177-3AD203B41FA5}">
                      <a16:colId xmlns:a16="http://schemas.microsoft.com/office/drawing/2014/main" val="20000"/>
                    </a:ext>
                  </a:extLst>
                </a:gridCol>
                <a:gridCol w="2333767">
                  <a:extLst>
                    <a:ext uri="{9D8B030D-6E8A-4147-A177-3AD203B41FA5}">
                      <a16:colId xmlns:a16="http://schemas.microsoft.com/office/drawing/2014/main" val="20001"/>
                    </a:ext>
                  </a:extLst>
                </a:gridCol>
                <a:gridCol w="2934269">
                  <a:extLst>
                    <a:ext uri="{9D8B030D-6E8A-4147-A177-3AD203B41FA5}">
                      <a16:colId xmlns:a16="http://schemas.microsoft.com/office/drawing/2014/main" val="20002"/>
                    </a:ext>
                  </a:extLst>
                </a:gridCol>
                <a:gridCol w="1023582">
                  <a:extLst>
                    <a:ext uri="{9D8B030D-6E8A-4147-A177-3AD203B41FA5}">
                      <a16:colId xmlns:a16="http://schemas.microsoft.com/office/drawing/2014/main" val="20003"/>
                    </a:ext>
                  </a:extLst>
                </a:gridCol>
              </a:tblGrid>
              <a:tr h="945654">
                <a:tc>
                  <a:txBody>
                    <a:bodyPr/>
                    <a:lstStyle/>
                    <a:p>
                      <a:pPr algn="ctr"/>
                      <a:r>
                        <a:rPr lang="en-US" sz="1200" dirty="0">
                          <a:solidFill>
                            <a:schemeClr val="tx1"/>
                          </a:solidFill>
                        </a:rPr>
                        <a:t>Performance</a:t>
                      </a:r>
                      <a:r>
                        <a:rPr lang="en-US" sz="1200" baseline="0" dirty="0">
                          <a:solidFill>
                            <a:schemeClr val="tx1"/>
                          </a:solidFill>
                        </a:rPr>
                        <a:t> Measure</a:t>
                      </a:r>
                      <a:endParaRPr lang="en-US" sz="1200" dirty="0">
                        <a:solidFill>
                          <a:schemeClr val="tx1"/>
                        </a:solidFill>
                      </a:endParaRPr>
                    </a:p>
                  </a:txBody>
                  <a:tcPr marL="68580" marR="68580" marT="34290" marB="34290" anchor="ctr">
                    <a:solidFill>
                      <a:schemeClr val="accent4"/>
                    </a:solidFill>
                  </a:tcPr>
                </a:tc>
                <a:tc>
                  <a:txBody>
                    <a:bodyPr/>
                    <a:lstStyle/>
                    <a:p>
                      <a:pPr algn="ctr"/>
                      <a:r>
                        <a:rPr lang="en-US" sz="1200" dirty="0">
                          <a:solidFill>
                            <a:schemeClr val="tx1"/>
                          </a:solidFill>
                        </a:rPr>
                        <a:t>Definition</a:t>
                      </a:r>
                    </a:p>
                  </a:txBody>
                  <a:tcPr marL="68580" marR="68580" marT="34290" marB="34290" anchor="ctr">
                    <a:solidFill>
                      <a:schemeClr val="accent4"/>
                    </a:solidFill>
                  </a:tcPr>
                </a:tc>
                <a:tc>
                  <a:txBody>
                    <a:bodyPr/>
                    <a:lstStyle/>
                    <a:p>
                      <a:pPr algn="ctr"/>
                      <a:r>
                        <a:rPr lang="en-US" sz="1200" dirty="0">
                          <a:solidFill>
                            <a:schemeClr val="tx1"/>
                          </a:solidFill>
                        </a:rPr>
                        <a:t>Formula</a:t>
                      </a:r>
                    </a:p>
                  </a:txBody>
                  <a:tcPr marL="68580" marR="68580" marT="34290" marB="34290" anchor="ctr">
                    <a:solidFill>
                      <a:schemeClr val="accent4"/>
                    </a:solidFill>
                  </a:tcPr>
                </a:tc>
                <a:tc>
                  <a:txBody>
                    <a:bodyPr/>
                    <a:lstStyle/>
                    <a:p>
                      <a:pPr algn="ctr"/>
                      <a:r>
                        <a:rPr lang="en-US" sz="1200" dirty="0">
                          <a:solidFill>
                            <a:schemeClr val="tx1"/>
                          </a:solidFill>
                        </a:rPr>
                        <a:t>Benchmark</a:t>
                      </a:r>
                    </a:p>
                  </a:txBody>
                  <a:tcPr marL="68580" marR="68580" marT="34290" marB="34290" anchor="ctr">
                    <a:solidFill>
                      <a:schemeClr val="accent4"/>
                    </a:solidFill>
                  </a:tcPr>
                </a:tc>
                <a:extLst>
                  <a:ext uri="{0D108BD9-81ED-4DB2-BD59-A6C34878D82A}">
                    <a16:rowId xmlns:a16="http://schemas.microsoft.com/office/drawing/2014/main" val="10000"/>
                  </a:ext>
                </a:extLst>
              </a:tr>
              <a:tr h="1540633">
                <a:tc>
                  <a:txBody>
                    <a:bodyPr/>
                    <a:lstStyle/>
                    <a:p>
                      <a:pPr algn="ctr"/>
                      <a:r>
                        <a:rPr lang="en-US" sz="1400" dirty="0"/>
                        <a:t>Gross Recovery Rate (GRR)</a:t>
                      </a:r>
                    </a:p>
                  </a:txBody>
                  <a:tcPr marL="68580" marR="68580" marT="34290" marB="34290" anchor="ctr">
                    <a:solidFill>
                      <a:schemeClr val="accent5">
                        <a:lumMod val="60000"/>
                        <a:lumOff val="40000"/>
                      </a:schemeClr>
                    </a:solidFill>
                  </a:tcPr>
                </a:tc>
                <a:tc>
                  <a:txBody>
                    <a:bodyPr/>
                    <a:lstStyle/>
                    <a:p>
                      <a:pPr algn="ctr"/>
                      <a:r>
                        <a:rPr lang="en-US" sz="1400" dirty="0"/>
                        <a:t>Measures ability to resolve delinquent court-ordered debt.</a:t>
                      </a:r>
                    </a:p>
                  </a:txBody>
                  <a:tcPr marL="68580" marR="68580" marT="34290" marB="34290" anchor="ctr">
                    <a:solidFill>
                      <a:schemeClr val="accent5">
                        <a:lumMod val="60000"/>
                        <a:lumOff val="40000"/>
                      </a:schemeClr>
                    </a:solidFill>
                  </a:tcPr>
                </a:tc>
                <a:tc>
                  <a:txBody>
                    <a:bodyPr/>
                    <a:lstStyle/>
                    <a:p>
                      <a:pPr algn="ctr"/>
                      <a:endParaRPr lang="en-US" sz="1400" baseline="0" dirty="0"/>
                    </a:p>
                    <a:p>
                      <a:pPr algn="ctr"/>
                      <a:r>
                        <a:rPr lang="en-US" sz="1400" baseline="0" dirty="0"/>
                        <a:t>Collections + Adjustments+ Discharge</a:t>
                      </a:r>
                    </a:p>
                    <a:p>
                      <a:pPr algn="ctr"/>
                      <a:r>
                        <a:rPr lang="en-US" sz="1400" baseline="0" dirty="0"/>
                        <a:t>-----------------------------------------</a:t>
                      </a:r>
                    </a:p>
                    <a:p>
                      <a:pPr algn="ctr"/>
                      <a:r>
                        <a:rPr lang="en-US" sz="1400" baseline="0" dirty="0"/>
                        <a:t>Referrals</a:t>
                      </a:r>
                    </a:p>
                  </a:txBody>
                  <a:tcPr marL="68580" marR="68580" marT="34290" marB="34290" anchor="ctr">
                    <a:solidFill>
                      <a:schemeClr val="accent5">
                        <a:lumMod val="60000"/>
                        <a:lumOff val="40000"/>
                      </a:schemeClr>
                    </a:solidFill>
                  </a:tcPr>
                </a:tc>
                <a:tc>
                  <a:txBody>
                    <a:bodyPr/>
                    <a:lstStyle/>
                    <a:p>
                      <a:pPr algn="ctr"/>
                      <a:r>
                        <a:rPr lang="en-US" sz="1400" dirty="0"/>
                        <a:t>34%</a:t>
                      </a:r>
                    </a:p>
                  </a:txBody>
                  <a:tcPr marL="68580" marR="68580" marT="34290" marB="34290" anchor="ctr">
                    <a:solidFill>
                      <a:schemeClr val="accent5">
                        <a:lumMod val="60000"/>
                        <a:lumOff val="40000"/>
                      </a:schemeClr>
                    </a:solidFill>
                  </a:tcPr>
                </a:tc>
                <a:extLst>
                  <a:ext uri="{0D108BD9-81ED-4DB2-BD59-A6C34878D82A}">
                    <a16:rowId xmlns:a16="http://schemas.microsoft.com/office/drawing/2014/main" val="10001"/>
                  </a:ext>
                </a:extLst>
              </a:tr>
              <a:tr h="2458701">
                <a:tc>
                  <a:txBody>
                    <a:bodyPr/>
                    <a:lstStyle/>
                    <a:p>
                      <a:pPr algn="ctr"/>
                      <a:r>
                        <a:rPr lang="en-US" sz="1400" dirty="0"/>
                        <a:t>Success Rate </a:t>
                      </a:r>
                      <a:br>
                        <a:rPr lang="en-US" sz="1400" dirty="0"/>
                      </a:br>
                      <a:r>
                        <a:rPr lang="en-US" sz="1400" dirty="0"/>
                        <a:t>(SR)</a:t>
                      </a:r>
                    </a:p>
                  </a:txBody>
                  <a:tcPr marL="68580" marR="68580" marT="34290" marB="34290" anchor="ctr">
                    <a:solidFill>
                      <a:schemeClr val="accent5">
                        <a:lumMod val="60000"/>
                        <a:lumOff val="40000"/>
                      </a:schemeClr>
                    </a:solidFill>
                  </a:tcPr>
                </a:tc>
                <a:tc>
                  <a:txBody>
                    <a:bodyPr/>
                    <a:lstStyle/>
                    <a:p>
                      <a:pPr algn="ctr"/>
                      <a:r>
                        <a:rPr lang="en-US" sz="1400" dirty="0"/>
                        <a:t>Measures revenue on delinquent court-</a:t>
                      </a:r>
                      <a:r>
                        <a:rPr lang="en-US" sz="1400" baseline="0" dirty="0"/>
                        <a:t>ordered debt based on total delinquent accounts referred, after adjustments, including NSF checks.</a:t>
                      </a:r>
                      <a:endParaRPr lang="en-US" sz="1400" dirty="0"/>
                    </a:p>
                  </a:txBody>
                  <a:tcPr marL="68580" marR="68580" marT="34290" marB="34290" anchor="ctr">
                    <a:solidFill>
                      <a:schemeClr val="accent5">
                        <a:lumMod val="60000"/>
                        <a:lumOff val="40000"/>
                      </a:schemeClr>
                    </a:solidFill>
                  </a:tcPr>
                </a:tc>
                <a:tc>
                  <a:txBody>
                    <a:bodyPr/>
                    <a:lstStyle/>
                    <a:p>
                      <a:pPr algn="ctr"/>
                      <a:endParaRPr lang="en-US" sz="1400" baseline="0" dirty="0"/>
                    </a:p>
                    <a:p>
                      <a:pPr algn="ctr"/>
                      <a:r>
                        <a:rPr lang="en-US" sz="1400" baseline="0" dirty="0"/>
                        <a:t>Collections</a:t>
                      </a:r>
                    </a:p>
                    <a:p>
                      <a:pPr algn="ctr"/>
                      <a:r>
                        <a:rPr lang="en-US" sz="1400" baseline="0" dirty="0"/>
                        <a:t>-------------------------------------</a:t>
                      </a:r>
                    </a:p>
                    <a:p>
                      <a:pPr algn="ctr"/>
                      <a:r>
                        <a:rPr lang="en-US" sz="1400" baseline="0" dirty="0"/>
                        <a:t>Referrals-Adjustments-Discharge</a:t>
                      </a:r>
                    </a:p>
                  </a:txBody>
                  <a:tcPr marL="68580" marR="68580" marT="34290" marB="34290" anchor="ctr">
                    <a:solidFill>
                      <a:schemeClr val="accent5">
                        <a:lumMod val="60000"/>
                        <a:lumOff val="40000"/>
                      </a:schemeClr>
                    </a:solidFill>
                  </a:tcPr>
                </a:tc>
                <a:tc>
                  <a:txBody>
                    <a:bodyPr/>
                    <a:lstStyle/>
                    <a:p>
                      <a:pPr algn="ctr"/>
                      <a:r>
                        <a:rPr lang="en-US" sz="1400" dirty="0"/>
                        <a:t>31%</a:t>
                      </a:r>
                    </a:p>
                  </a:txBody>
                  <a:tcPr marL="68580" marR="68580" marT="34290" marB="34290" anchor="ctr">
                    <a:solidFill>
                      <a:schemeClr val="accent5">
                        <a:lumMod val="60000"/>
                        <a:lumOff val="4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5460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527" y="761758"/>
            <a:ext cx="7601242" cy="800100"/>
          </a:xfrm>
        </p:spPr>
        <p:txBody>
          <a:bodyPr>
            <a:noAutofit/>
          </a:bodyPr>
          <a:lstStyle/>
          <a:p>
            <a:r>
              <a:rPr lang="en-US" sz="3600" dirty="0"/>
              <a:t>Changes in collections…</a:t>
            </a:r>
          </a:p>
        </p:txBody>
      </p:sp>
      <p:sp>
        <p:nvSpPr>
          <p:cNvPr id="3" name="Content Placeholder 2"/>
          <p:cNvSpPr>
            <a:spLocks noGrp="1"/>
          </p:cNvSpPr>
          <p:nvPr>
            <p:ph idx="1"/>
          </p:nvPr>
        </p:nvSpPr>
        <p:spPr>
          <a:xfrm>
            <a:off x="693861" y="2130418"/>
            <a:ext cx="7756278" cy="3965824"/>
          </a:xfrm>
          <a:noFill/>
          <a:ln>
            <a:noFill/>
          </a:ln>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lvl="1">
              <a:spcBef>
                <a:spcPts val="1200"/>
              </a:spcBef>
              <a:buClrTx/>
              <a:buSzPct val="85000"/>
              <a:buFont typeface="Wingdings" panose="05000000000000000000" pitchFamily="2" charset="2"/>
              <a:buChar char="§"/>
            </a:pPr>
            <a:r>
              <a:rPr lang="en-US" sz="2000" dirty="0">
                <a:solidFill>
                  <a:schemeClr val="accent6">
                    <a:lumMod val="75000"/>
                  </a:schemeClr>
                </a:solidFill>
                <a:cs typeface="Arial" panose="020B0604020202020204" pitchFamily="34" charset="0"/>
              </a:rPr>
              <a:t>2014— Legislative Analyst’s Office conducted a study of the statewide programs and found it “difficult to comprehensively evaluate and compare the performance of existing collection programs due to a lack of complete, consistent, and accurate reporting on how programs collect debt.” </a:t>
            </a:r>
          </a:p>
          <a:p>
            <a:pPr marL="594000" lvl="2">
              <a:lnSpc>
                <a:spcPct val="107000"/>
              </a:lnSpc>
              <a:spcBef>
                <a:spcPts val="0"/>
              </a:spcBef>
              <a:spcAft>
                <a:spcPts val="800"/>
              </a:spcAft>
            </a:pPr>
            <a:r>
              <a:rPr lang="en-US" sz="2000" dirty="0">
                <a:solidFill>
                  <a:schemeClr val="accent6">
                    <a:lumMod val="75000"/>
                  </a:schemeClr>
                </a:solidFill>
              </a:rPr>
              <a:t>Assembly Bill103 (Stats. 2017, ch. 17)</a:t>
            </a:r>
          </a:p>
          <a:p>
            <a:pPr marL="936000" lvl="3">
              <a:lnSpc>
                <a:spcPct val="107000"/>
              </a:lnSpc>
              <a:spcBef>
                <a:spcPts val="0"/>
              </a:spcBef>
              <a:spcAft>
                <a:spcPts val="800"/>
              </a:spcAft>
            </a:pPr>
            <a:r>
              <a:rPr lang="en-US" sz="1800" dirty="0">
                <a:solidFill>
                  <a:schemeClr val="accent6">
                    <a:lumMod val="75000"/>
                  </a:schemeClr>
                </a:solidFill>
                <a:cs typeface="Arial" panose="020B0604020202020204" pitchFamily="34" charset="0"/>
              </a:rPr>
              <a:t>2017— Government Code section 68514 </a:t>
            </a:r>
            <a:r>
              <a:rPr lang="en-US" sz="1800" dirty="0">
                <a:solidFill>
                  <a:schemeClr val="accent6">
                    <a:lumMod val="75000"/>
                  </a:schemeClr>
                </a:solidFill>
                <a:ea typeface="Times New Roman" panose="02020603050405020304" pitchFamily="18" charset="0"/>
                <a:cs typeface="Arial" panose="020B0604020202020204" pitchFamily="34" charset="0"/>
              </a:rPr>
              <a:t>required the programs to report additional collections information. </a:t>
            </a:r>
          </a:p>
          <a:p>
            <a:pPr marL="936000" lvl="3">
              <a:lnSpc>
                <a:spcPct val="107000"/>
              </a:lnSpc>
              <a:spcBef>
                <a:spcPts val="0"/>
              </a:spcBef>
              <a:spcAft>
                <a:spcPts val="800"/>
              </a:spcAft>
            </a:pPr>
            <a:r>
              <a:rPr lang="en-US" sz="1800" dirty="0">
                <a:solidFill>
                  <a:schemeClr val="accent6">
                    <a:lumMod val="75000"/>
                  </a:schemeClr>
                </a:solidFill>
              </a:rPr>
              <a:t>Required Judicial Council to expand reporting practices and template</a:t>
            </a:r>
            <a:r>
              <a:rPr lang="en-US" sz="2000" dirty="0">
                <a:solidFill>
                  <a:schemeClr val="accent6">
                    <a:lumMod val="75000"/>
                  </a:schemeClr>
                </a:solidFill>
              </a:rPr>
              <a:t> </a:t>
            </a:r>
            <a:endParaRPr lang="en-US" sz="2000" dirty="0">
              <a:solidFill>
                <a:schemeClr val="accent6">
                  <a:lumMod val="75000"/>
                </a:schemeClr>
              </a:solidFill>
              <a:ea typeface="Times New Roman" panose="02020603050405020304" pitchFamily="18" charset="0"/>
              <a:cs typeface="Arial" panose="020B0604020202020204" pitchFamily="34" charset="0"/>
            </a:endParaRPr>
          </a:p>
          <a:p>
            <a:pPr lvl="1">
              <a:spcBef>
                <a:spcPts val="1200"/>
              </a:spcBef>
              <a:buClrTx/>
              <a:buSzPct val="85000"/>
              <a:buFont typeface="Wingdings" panose="05000000000000000000" pitchFamily="2" charset="2"/>
              <a:buChar char="§"/>
            </a:pPr>
            <a:r>
              <a:rPr lang="en-US" sz="2000" dirty="0">
                <a:solidFill>
                  <a:schemeClr val="accent6">
                    <a:lumMod val="75000"/>
                  </a:schemeClr>
                </a:solidFill>
                <a:cs typeface="Arial" panose="020B0604020202020204" pitchFamily="34" charset="0"/>
              </a:rPr>
              <a:t>Last decade— several mechanisms implemented to help individuals resolve their court-ordered debt using alternative methods in lieu of cash payment; custody credits, community service, ability to pay.  </a:t>
            </a:r>
          </a:p>
          <a:p>
            <a:pPr marL="324000" lvl="1" indent="0">
              <a:buClrTx/>
              <a:buSzPct val="85000"/>
              <a:buNone/>
            </a:pPr>
            <a:endParaRPr lang="en-US" sz="1800" b="1" dirty="0">
              <a:effectLst/>
              <a:latin typeface="Calibri" panose="020F0502020204030204" pitchFamily="34" charset="0"/>
              <a:ea typeface="Calibri" panose="020F0502020204030204" pitchFamily="34" charset="0"/>
            </a:endParaRPr>
          </a:p>
          <a:p>
            <a:pPr marL="324000" lvl="1" indent="0">
              <a:buClrTx/>
              <a:buSzPct val="85000"/>
              <a:buNone/>
            </a:pPr>
            <a:r>
              <a:rPr lang="en-US" sz="2200" b="1" dirty="0">
                <a:solidFill>
                  <a:schemeClr val="accent6">
                    <a:lumMod val="50000"/>
                  </a:schemeClr>
                </a:solidFill>
                <a:effectLst/>
                <a:latin typeface="+mj-lt"/>
                <a:ea typeface="Calibri" panose="020F0502020204030204" pitchFamily="34" charset="0"/>
              </a:rPr>
              <a:t>In light of the changes in collections, it was determined that the current approved PMBs needed to be revisited.</a:t>
            </a:r>
            <a:endParaRPr lang="en-US" sz="2200" b="1" dirty="0">
              <a:solidFill>
                <a:schemeClr val="accent6">
                  <a:lumMod val="50000"/>
                </a:schemeClr>
              </a:solidFill>
              <a:latin typeface="+mj-lt"/>
              <a:cs typeface="Arial" panose="020B0604020202020204" pitchFamily="34" charset="0"/>
            </a:endParaRPr>
          </a:p>
        </p:txBody>
      </p:sp>
    </p:spTree>
    <p:extLst>
      <p:ext uri="{BB962C8B-B14F-4D97-AF65-F5344CB8AC3E}">
        <p14:creationId xmlns:p14="http://schemas.microsoft.com/office/powerpoint/2010/main" val="3065351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 name="Rectangle 44">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46">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48">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2" name="Rectangle 50">
            <a:extLst>
              <a:ext uri="{FF2B5EF4-FFF2-40B4-BE49-F238E27FC236}">
                <a16:creationId xmlns:a16="http://schemas.microsoft.com/office/drawing/2014/main" id="{CE57EE13-72B0-4FFA-ACE1-EBDE89340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63" name="Rectangle 52">
            <a:extLst>
              <a:ext uri="{FF2B5EF4-FFF2-40B4-BE49-F238E27FC236}">
                <a16:creationId xmlns:a16="http://schemas.microsoft.com/office/drawing/2014/main" id="{5EC7AA7E-81E8-4755-AC3D-2CE40312D0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54">
            <a:extLst>
              <a:ext uri="{FF2B5EF4-FFF2-40B4-BE49-F238E27FC236}">
                <a16:creationId xmlns:a16="http://schemas.microsoft.com/office/drawing/2014/main" id="{33B956FD-3E35-4658-9C8B-3A48FD2DB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8314" y="457200"/>
            <a:ext cx="7470785"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14C83B1-93F0-4DB3-99C8-1777B3DA4DCF}"/>
              </a:ext>
            </a:extLst>
          </p:cNvPr>
          <p:cNvSpPr>
            <a:spLocks noGrp="1"/>
          </p:cNvSpPr>
          <p:nvPr>
            <p:ph type="title"/>
          </p:nvPr>
        </p:nvSpPr>
        <p:spPr>
          <a:xfrm>
            <a:off x="1473958" y="668740"/>
            <a:ext cx="5680880" cy="3330055"/>
          </a:xfrm>
        </p:spPr>
        <p:txBody>
          <a:bodyPr vert="horz" lIns="91440" tIns="45720" rIns="91440" bIns="45720" rtlCol="0" anchor="t">
            <a:normAutofit/>
          </a:bodyPr>
          <a:lstStyle/>
          <a:p>
            <a:pPr algn="ctr"/>
            <a:r>
              <a:rPr lang="en-US" sz="6000" dirty="0">
                <a:solidFill>
                  <a:srgbClr val="FFFFFF"/>
                </a:solidFill>
              </a:rPr>
              <a:t>How were the PMBs developed</a:t>
            </a:r>
          </a:p>
        </p:txBody>
      </p:sp>
      <p:sp>
        <p:nvSpPr>
          <p:cNvPr id="57" name="Rectangle 56">
            <a:extLst>
              <a:ext uri="{FF2B5EF4-FFF2-40B4-BE49-F238E27FC236}">
                <a16:creationId xmlns:a16="http://schemas.microsoft.com/office/drawing/2014/main" id="{A1BC678D-D15E-4FC5-8CBF-5308E841A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8264" y="4244454"/>
            <a:ext cx="7470836"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59" name="Rectangle 58">
            <a:extLst>
              <a:ext uri="{FF2B5EF4-FFF2-40B4-BE49-F238E27FC236}">
                <a16:creationId xmlns:a16="http://schemas.microsoft.com/office/drawing/2014/main" id="{ED188C2F-B457-4F86-B4B4-79703666D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5893" y="457201"/>
            <a:ext cx="829623"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2FEECF88-7595-4CE5-90D5-ED0C090968CD}"/>
              </a:ext>
            </a:extLst>
          </p:cNvPr>
          <p:cNvSpPr>
            <a:spLocks noGrp="1"/>
          </p:cNvSpPr>
          <p:nvPr>
            <p:ph type="sldNum" sz="quarter" idx="12"/>
          </p:nvPr>
        </p:nvSpPr>
        <p:spPr>
          <a:xfrm rot="16200000">
            <a:off x="688454" y="5704901"/>
            <a:ext cx="324505" cy="365125"/>
          </a:xfrm>
        </p:spPr>
        <p:txBody>
          <a:bodyPr vert="horz" lIns="91440" tIns="45720" rIns="91440" bIns="45720" rtlCol="0" anchor="ctr">
            <a:normAutofit/>
          </a:bodyPr>
          <a:lstStyle/>
          <a:p>
            <a:pPr algn="l">
              <a:spcAft>
                <a:spcPts val="600"/>
              </a:spcAft>
            </a:pPr>
            <a:fld id="{4B8988F2-3171-4F84-BD2F-9605707D4667}" type="slidenum">
              <a:rPr lang="en-US">
                <a:solidFill>
                  <a:srgbClr val="FFFFFF"/>
                </a:solidFill>
              </a:rPr>
              <a:pPr algn="l">
                <a:spcAft>
                  <a:spcPts val="600"/>
                </a:spcAft>
              </a:pPr>
              <a:t>7</a:t>
            </a:fld>
            <a:endParaRPr lang="en-US" dirty="0">
              <a:solidFill>
                <a:srgbClr val="FFFFFF"/>
              </a:solidFill>
            </a:endParaRPr>
          </a:p>
        </p:txBody>
      </p:sp>
    </p:spTree>
    <p:extLst>
      <p:ext uri="{BB962C8B-B14F-4D97-AF65-F5344CB8AC3E}">
        <p14:creationId xmlns:p14="http://schemas.microsoft.com/office/powerpoint/2010/main" val="895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741" y="814415"/>
            <a:ext cx="8199231" cy="1045558"/>
          </a:xfrm>
        </p:spPr>
        <p:txBody>
          <a:bodyPr>
            <a:noAutofit/>
          </a:bodyPr>
          <a:lstStyle/>
          <a:p>
            <a:r>
              <a:rPr lang="en-US" sz="4000" dirty="0"/>
              <a:t>Development of PMB’s:</a:t>
            </a:r>
          </a:p>
        </p:txBody>
      </p:sp>
      <p:sp>
        <p:nvSpPr>
          <p:cNvPr id="3" name="Content Placeholder 2"/>
          <p:cNvSpPr>
            <a:spLocks noGrp="1"/>
          </p:cNvSpPr>
          <p:nvPr>
            <p:ph idx="1"/>
          </p:nvPr>
        </p:nvSpPr>
        <p:spPr>
          <a:xfrm>
            <a:off x="464428" y="2003397"/>
            <a:ext cx="8106516" cy="3563856"/>
          </a:xfrm>
        </p:spPr>
        <p:txBody>
          <a:bodyPr>
            <a:normAutofit fontScale="85000" lnSpcReduction="20000"/>
          </a:bodyPr>
          <a:lstStyle/>
          <a:p>
            <a:pPr marL="342900" marR="0" lvl="0" indent="-342900">
              <a:lnSpc>
                <a:spcPct val="107000"/>
              </a:lnSpc>
              <a:spcBef>
                <a:spcPts val="0"/>
              </a:spcBef>
              <a:spcAft>
                <a:spcPts val="0"/>
              </a:spcAft>
              <a:buFont typeface="Symbol" panose="05050102010706020507" pitchFamily="18" charset="2"/>
              <a:buChar char=""/>
            </a:pPr>
            <a:endParaRPr lang="en-US" sz="1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Clr>
                <a:schemeClr val="tx2">
                  <a:lumMod val="75000"/>
                </a:schemeClr>
              </a:buClr>
              <a:buNone/>
            </a:pPr>
            <a:r>
              <a:rPr lang="en-US" sz="2600" dirty="0">
                <a:solidFill>
                  <a:schemeClr val="accent6">
                    <a:lumMod val="75000"/>
                  </a:schemeClr>
                </a:solidFill>
                <a:latin typeface="+mj-lt"/>
              </a:rPr>
              <a:t>Forrester Consulting, Inc., (Forrester) retained to analyze data and update PMB to align with reporting requirements. </a:t>
            </a:r>
          </a:p>
          <a:p>
            <a:pPr marL="0" marR="0" lvl="0" indent="0">
              <a:lnSpc>
                <a:spcPct val="107000"/>
              </a:lnSpc>
              <a:spcBef>
                <a:spcPts val="0"/>
              </a:spcBef>
              <a:spcAft>
                <a:spcPts val="0"/>
              </a:spcAft>
              <a:buNone/>
            </a:pPr>
            <a:endPar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rPr>
              <a:t>Forrester:</a:t>
            </a:r>
          </a:p>
          <a:p>
            <a:pPr marL="666900" lvl="1" indent="-342900">
              <a:lnSpc>
                <a:spcPct val="107000"/>
              </a:lnSpc>
              <a:spcBef>
                <a:spcPts val="0"/>
              </a:spcBef>
              <a:spcAft>
                <a:spcPts val="0"/>
              </a:spcAft>
              <a:buFont typeface="Symbol" panose="05050102010706020507" pitchFamily="18" charset="2"/>
              <a:buChar char=""/>
            </a:pPr>
            <a:r>
              <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rPr>
              <a:t>Analyzed Collections Data</a:t>
            </a:r>
            <a:endParaRPr lang="en-US" sz="2600" dirty="0">
              <a:solidFill>
                <a:schemeClr val="accent6">
                  <a:lumMod val="75000"/>
                </a:schemeClr>
              </a:solidFill>
              <a:effectLst/>
              <a:latin typeface="+mj-lt"/>
              <a:ea typeface="Calibri" panose="020F0502020204030204" pitchFamily="34" charset="0"/>
              <a:cs typeface="Times New Roman" panose="02020603050405020304" pitchFamily="18" charset="0"/>
            </a:endParaRPr>
          </a:p>
          <a:p>
            <a:pPr marL="666900" lvl="1" indent="-342900">
              <a:lnSpc>
                <a:spcPct val="107000"/>
              </a:lnSpc>
              <a:spcBef>
                <a:spcPts val="0"/>
              </a:spcBef>
              <a:spcAft>
                <a:spcPts val="0"/>
              </a:spcAft>
              <a:buFont typeface="Symbol" panose="05050102010706020507" pitchFamily="18" charset="2"/>
              <a:buChar char=""/>
            </a:pPr>
            <a:r>
              <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rPr>
              <a:t>Collaborated with Subject Matter Experts (SME)</a:t>
            </a:r>
            <a:endParaRPr lang="en-US" sz="2600" dirty="0">
              <a:solidFill>
                <a:schemeClr val="accent6">
                  <a:lumMod val="75000"/>
                </a:schemeClr>
              </a:solidFill>
              <a:effectLst/>
              <a:latin typeface="+mj-lt"/>
              <a:ea typeface="Calibri" panose="020F0502020204030204" pitchFamily="34" charset="0"/>
              <a:cs typeface="Times New Roman" panose="02020603050405020304" pitchFamily="18" charset="0"/>
            </a:endParaRPr>
          </a:p>
          <a:p>
            <a:pPr marL="666900" lvl="1" indent="-342900">
              <a:lnSpc>
                <a:spcPct val="107000"/>
              </a:lnSpc>
              <a:spcBef>
                <a:spcPts val="0"/>
              </a:spcBef>
              <a:spcAft>
                <a:spcPts val="0"/>
              </a:spcAft>
              <a:buFont typeface="Symbol" panose="05050102010706020507" pitchFamily="18" charset="2"/>
              <a:buChar char=""/>
            </a:pPr>
            <a:r>
              <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rPr>
              <a:t>Developed Initial PMBs</a:t>
            </a:r>
          </a:p>
          <a:p>
            <a:pPr marL="666900" lvl="1" indent="-342900">
              <a:lnSpc>
                <a:spcPct val="107000"/>
              </a:lnSpc>
              <a:spcBef>
                <a:spcPts val="0"/>
              </a:spcBef>
              <a:spcAft>
                <a:spcPts val="0"/>
              </a:spcAft>
              <a:buFont typeface="Symbol" panose="05050102010706020507" pitchFamily="18" charset="2"/>
              <a:buChar char=""/>
            </a:pPr>
            <a:r>
              <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rPr>
              <a:t>Proposed PMBs Introduced</a:t>
            </a:r>
          </a:p>
          <a:p>
            <a:pPr marL="666900" lvl="1" indent="-342900">
              <a:lnSpc>
                <a:spcPct val="107000"/>
              </a:lnSpc>
              <a:spcBef>
                <a:spcPts val="0"/>
              </a:spcBef>
              <a:spcAft>
                <a:spcPts val="0"/>
              </a:spcAft>
              <a:buFont typeface="Symbol" panose="05050102010706020507" pitchFamily="18" charset="2"/>
              <a:buChar char=""/>
            </a:pPr>
            <a:r>
              <a:rPr lang="en-US" sz="2600" dirty="0">
                <a:solidFill>
                  <a:schemeClr val="accent6">
                    <a:lumMod val="75000"/>
                  </a:schemeClr>
                </a:solidFill>
                <a:latin typeface="+mj-lt"/>
              </a:rPr>
              <a:t>Proposed PMBs Presented to CEAC </a:t>
            </a:r>
          </a:p>
          <a:p>
            <a:pPr marL="666900" lvl="1" indent="-342900">
              <a:lnSpc>
                <a:spcPct val="107000"/>
              </a:lnSpc>
              <a:spcBef>
                <a:spcPts val="0"/>
              </a:spcBef>
              <a:spcAft>
                <a:spcPts val="0"/>
              </a:spcAft>
              <a:buFont typeface="Symbol" panose="05050102010706020507" pitchFamily="18" charset="2"/>
              <a:buChar char=""/>
            </a:pPr>
            <a:r>
              <a:rPr lang="en-US" sz="2600" kern="1200" dirty="0">
                <a:solidFill>
                  <a:schemeClr val="accent6">
                    <a:lumMod val="75000"/>
                  </a:schemeClr>
                </a:solidFill>
                <a:effectLst/>
                <a:latin typeface="+mj-lt"/>
                <a:ea typeface="Calibri" panose="020F0502020204030204" pitchFamily="34" charset="0"/>
                <a:cs typeface="Times New Roman" panose="02020603050405020304" pitchFamily="18" charset="0"/>
              </a:rPr>
              <a:t>Solicited Feedback from Collections </a:t>
            </a:r>
            <a:r>
              <a:rPr lang="en-US" sz="2600" dirty="0">
                <a:solidFill>
                  <a:schemeClr val="accent6">
                    <a:lumMod val="75000"/>
                  </a:schemeClr>
                </a:solidFill>
                <a:latin typeface="+mj-lt"/>
                <a:ea typeface="Calibri" panose="020F0502020204030204" pitchFamily="34" charset="0"/>
                <a:cs typeface="Times New Roman" panose="02020603050405020304" pitchFamily="18" charset="0"/>
              </a:rPr>
              <a:t>Programs</a:t>
            </a:r>
          </a:p>
        </p:txBody>
      </p:sp>
      <p:sp>
        <p:nvSpPr>
          <p:cNvPr id="4" name="Slide Number Placeholder 3">
            <a:extLst>
              <a:ext uri="{FF2B5EF4-FFF2-40B4-BE49-F238E27FC236}">
                <a16:creationId xmlns:a16="http://schemas.microsoft.com/office/drawing/2014/main" id="{8492CE9C-2313-43BA-9312-90327523943A}"/>
              </a:ext>
            </a:extLst>
          </p:cNvPr>
          <p:cNvSpPr>
            <a:spLocks noGrp="1"/>
          </p:cNvSpPr>
          <p:nvPr>
            <p:ph type="sldNum" sz="quarter" idx="12"/>
          </p:nvPr>
        </p:nvSpPr>
        <p:spPr/>
        <p:txBody>
          <a:bodyPr/>
          <a:lstStyle/>
          <a:p>
            <a:fld id="{C64C6C45-BAD6-4D43-8B87-51904A6AAD9D}" type="slidenum">
              <a:rPr lang="en-US" smtClean="0"/>
              <a:pPr/>
              <a:t>8</a:t>
            </a:fld>
            <a:endParaRPr lang="en-US" dirty="0"/>
          </a:p>
        </p:txBody>
      </p:sp>
    </p:spTree>
    <p:extLst>
      <p:ext uri="{BB962C8B-B14F-4D97-AF65-F5344CB8AC3E}">
        <p14:creationId xmlns:p14="http://schemas.microsoft.com/office/powerpoint/2010/main" val="428576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1439-87C1-4F5F-AA2E-B7D2F4056302}"/>
              </a:ext>
            </a:extLst>
          </p:cNvPr>
          <p:cNvSpPr>
            <a:spLocks noGrp="1"/>
          </p:cNvSpPr>
          <p:nvPr>
            <p:ph type="title"/>
          </p:nvPr>
        </p:nvSpPr>
        <p:spPr>
          <a:xfrm>
            <a:off x="435894" y="702156"/>
            <a:ext cx="8272212" cy="1013800"/>
          </a:xfrm>
        </p:spPr>
        <p:txBody>
          <a:bodyPr>
            <a:normAutofit/>
          </a:bodyPr>
          <a:lstStyle/>
          <a:p>
            <a:r>
              <a:rPr lang="en-US" dirty="0">
                <a:solidFill>
                  <a:srgbClr val="FFFEFF"/>
                </a:solidFill>
              </a:rPr>
              <a:t>Subject matter Experts</a:t>
            </a:r>
          </a:p>
        </p:txBody>
      </p:sp>
      <p:sp>
        <p:nvSpPr>
          <p:cNvPr id="4" name="Slide Number Placeholder 3">
            <a:extLst>
              <a:ext uri="{FF2B5EF4-FFF2-40B4-BE49-F238E27FC236}">
                <a16:creationId xmlns:a16="http://schemas.microsoft.com/office/drawing/2014/main" id="{D72BDCD1-B521-4C3C-A09D-08561CA99526}"/>
              </a:ext>
            </a:extLst>
          </p:cNvPr>
          <p:cNvSpPr>
            <a:spLocks noGrp="1"/>
          </p:cNvSpPr>
          <p:nvPr>
            <p:ph type="sldNum" sz="quarter" idx="12"/>
          </p:nvPr>
        </p:nvSpPr>
        <p:spPr>
          <a:xfrm>
            <a:off x="7918725" y="5956137"/>
            <a:ext cx="789381" cy="365125"/>
          </a:xfrm>
        </p:spPr>
        <p:txBody>
          <a:bodyPr>
            <a:normAutofit/>
          </a:bodyPr>
          <a:lstStyle/>
          <a:p>
            <a:pPr>
              <a:spcAft>
                <a:spcPts val="600"/>
              </a:spcAft>
            </a:pPr>
            <a:fld id="{C64C6C45-BAD6-4D43-8B87-51904A6AAD9D}" type="slidenum">
              <a:rPr lang="en-US"/>
              <a:pPr>
                <a:spcAft>
                  <a:spcPts val="600"/>
                </a:spcAft>
              </a:pPr>
              <a:t>9</a:t>
            </a:fld>
            <a:endParaRPr lang="en-US" dirty="0"/>
          </a:p>
        </p:txBody>
      </p:sp>
      <p:graphicFrame>
        <p:nvGraphicFramePr>
          <p:cNvPr id="6" name="Content Placeholder 2">
            <a:extLst>
              <a:ext uri="{FF2B5EF4-FFF2-40B4-BE49-F238E27FC236}">
                <a16:creationId xmlns:a16="http://schemas.microsoft.com/office/drawing/2014/main" id="{DECD6831-3E29-4BED-9925-569EE3E64C28}"/>
              </a:ext>
            </a:extLst>
          </p:cNvPr>
          <p:cNvGraphicFramePr>
            <a:graphicFrameLocks noGrp="1"/>
          </p:cNvGraphicFramePr>
          <p:nvPr>
            <p:ph idx="1"/>
            <p:extLst>
              <p:ext uri="{D42A27DB-BD31-4B8C-83A1-F6EECF244321}">
                <p14:modId xmlns:p14="http://schemas.microsoft.com/office/powerpoint/2010/main" val="736560140"/>
              </p:ext>
            </p:extLst>
          </p:nvPr>
        </p:nvGraphicFramePr>
        <p:xfrm>
          <a:off x="435768" y="2181225"/>
          <a:ext cx="8272463"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7539313"/>
      </p:ext>
    </p:extLst>
  </p:cSld>
  <p:clrMapOvr>
    <a:masterClrMapping/>
  </p:clrMapOvr>
</p:sld>
</file>

<file path=ppt/theme/theme1.xml><?xml version="1.0" encoding="utf-8"?>
<a:theme xmlns:a="http://schemas.openxmlformats.org/drawingml/2006/main" name="Dividend">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1145</TotalTime>
  <Words>3642</Words>
  <Application>Microsoft Office PowerPoint</Application>
  <PresentationFormat>On-screen Show (4:3)</PresentationFormat>
  <Paragraphs>296</Paragraphs>
  <Slides>19</Slides>
  <Notes>19</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19</vt:i4>
      </vt:variant>
    </vt:vector>
  </HeadingPairs>
  <TitlesOfParts>
    <vt:vector size="32" baseType="lpstr">
      <vt:lpstr>Arial</vt:lpstr>
      <vt:lpstr>Calibri</vt:lpstr>
      <vt:lpstr>Calibri Light</vt:lpstr>
      <vt:lpstr>Constantia</vt:lpstr>
      <vt:lpstr>Courier New</vt:lpstr>
      <vt:lpstr>Gill Sans MT</vt:lpstr>
      <vt:lpstr>Symbol</vt:lpstr>
      <vt:lpstr>Tahoma</vt:lpstr>
      <vt:lpstr>Times New Roman</vt:lpstr>
      <vt:lpstr>Verdana</vt:lpstr>
      <vt:lpstr>Wingdings</vt:lpstr>
      <vt:lpstr>Wingdings 2</vt:lpstr>
      <vt:lpstr>Dividend</vt:lpstr>
      <vt:lpstr>    Court Ordered Debt: Performance measures &amp; Benchmarks   Judicial Council, Budget services  February 2022</vt:lpstr>
      <vt:lpstr>Delinquent Court Ordered Debt</vt:lpstr>
      <vt:lpstr>Performance Measures and Benchmarks (PMB)</vt:lpstr>
      <vt:lpstr>Why are PMBs needed? </vt:lpstr>
      <vt:lpstr>Currently Approved PMB </vt:lpstr>
      <vt:lpstr>Changes in collections…</vt:lpstr>
      <vt:lpstr>How were the PMBs developed</vt:lpstr>
      <vt:lpstr>Development of PMB’s:</vt:lpstr>
      <vt:lpstr>Subject matter Experts</vt:lpstr>
      <vt:lpstr>Recommended Metrics</vt:lpstr>
      <vt:lpstr>Collector Effective Index (CEI)</vt:lpstr>
      <vt:lpstr>First-Year resolution rate</vt:lpstr>
      <vt:lpstr>Spend Efficiency Score </vt:lpstr>
      <vt:lpstr>Cost to referral ratio</vt:lpstr>
      <vt:lpstr>Adjustment score</vt:lpstr>
      <vt:lpstr>Discharge score</vt:lpstr>
      <vt:lpstr>Risk monitor</vt:lpstr>
      <vt:lpstr>Dashboard</vt:lpstr>
      <vt:lpstr>Questions/Discussion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 Ordered Debt:  Performance measures &amp; Benchmarks  Judicial Council, Budget services August 2021</dc:title>
  <dc:creator>Newman, Donna</dc:creator>
  <cp:lastModifiedBy>Newman, Donna</cp:lastModifiedBy>
  <cp:revision>77</cp:revision>
  <cp:lastPrinted>2021-08-13T15:15:15Z</cp:lastPrinted>
  <dcterms:created xsi:type="dcterms:W3CDTF">2021-08-04T15:14:15Z</dcterms:created>
  <dcterms:modified xsi:type="dcterms:W3CDTF">2022-02-16T05:19:48Z</dcterms:modified>
</cp:coreProperties>
</file>