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60" r:id="rId3"/>
    <p:sldId id="257" r:id="rId4"/>
    <p:sldId id="258" r:id="rId5"/>
    <p:sldId id="261" r:id="rId6"/>
    <p:sldId id="262" r:id="rId7"/>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6" autoAdjust="0"/>
    <p:restoredTop sz="94660"/>
  </p:normalViewPr>
  <p:slideViewPr>
    <p:cSldViewPr snapToGrid="0">
      <p:cViewPr varScale="1">
        <p:scale>
          <a:sx n="112" d="100"/>
          <a:sy n="112" d="100"/>
        </p:scale>
        <p:origin x="3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5D947A-94CF-4B44-A8BB-7638EB9A61EA}"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57033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D947A-94CF-4B44-A8BB-7638EB9A61EA}"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319618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D947A-94CF-4B44-A8BB-7638EB9A61EA}"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82305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5D947A-94CF-4B44-A8BB-7638EB9A61EA}"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350529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D947A-94CF-4B44-A8BB-7638EB9A61EA}"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192391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5D947A-94CF-4B44-A8BB-7638EB9A61EA}"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49891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5D947A-94CF-4B44-A8BB-7638EB9A61EA}"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23439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5D947A-94CF-4B44-A8BB-7638EB9A61EA}"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638114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D947A-94CF-4B44-A8BB-7638EB9A61EA}"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2091688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5D947A-94CF-4B44-A8BB-7638EB9A61EA}"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81775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5D947A-94CF-4B44-A8BB-7638EB9A61EA}"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06813-00F7-4235-A601-D2C61386ACA7}" type="slidenum">
              <a:rPr lang="en-US" smtClean="0"/>
              <a:t>‹#›</a:t>
            </a:fld>
            <a:endParaRPr lang="en-US"/>
          </a:p>
        </p:txBody>
      </p:sp>
    </p:spTree>
    <p:extLst>
      <p:ext uri="{BB962C8B-B14F-4D97-AF65-F5344CB8AC3E}">
        <p14:creationId xmlns:p14="http://schemas.microsoft.com/office/powerpoint/2010/main" val="934425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D947A-94CF-4B44-A8BB-7638EB9A61EA}" type="datetimeFigureOut">
              <a:rPr lang="en-US" smtClean="0"/>
              <a:t>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06813-00F7-4235-A601-D2C61386ACA7}" type="slidenum">
              <a:rPr lang="en-US" smtClean="0"/>
              <a:t>‹#›</a:t>
            </a:fld>
            <a:endParaRPr lang="en-US"/>
          </a:p>
        </p:txBody>
      </p:sp>
    </p:spTree>
    <p:extLst>
      <p:ext uri="{BB962C8B-B14F-4D97-AF65-F5344CB8AC3E}">
        <p14:creationId xmlns:p14="http://schemas.microsoft.com/office/powerpoint/2010/main" val="3467974326"/>
      </p:ext>
    </p:extLst>
  </p:cSld>
  <p:clrMap bg1="dk1" tx1="lt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800AF7-BCC8-4B5A-8D5D-01CC9C9A9B1A}"/>
              </a:ext>
            </a:extLst>
          </p:cNvPr>
          <p:cNvSpPr>
            <a:spLocks noGrp="1"/>
          </p:cNvSpPr>
          <p:nvPr>
            <p:ph type="title"/>
          </p:nvPr>
        </p:nvSpPr>
        <p:spPr/>
        <p:txBody>
          <a:bodyPr/>
          <a:lstStyle/>
          <a:p>
            <a:r>
              <a:rPr lang="en-US" dirty="0"/>
              <a:t>TCBAC data collection charge</a:t>
            </a:r>
          </a:p>
        </p:txBody>
      </p:sp>
      <p:sp>
        <p:nvSpPr>
          <p:cNvPr id="5" name="Content Placeholder 4">
            <a:extLst>
              <a:ext uri="{FF2B5EF4-FFF2-40B4-BE49-F238E27FC236}">
                <a16:creationId xmlns:a16="http://schemas.microsoft.com/office/drawing/2014/main" id="{1A585E2D-53B2-4A3F-8719-2EB296088D8E}"/>
              </a:ext>
            </a:extLst>
          </p:cNvPr>
          <p:cNvSpPr>
            <a:spLocks noGrp="1"/>
          </p:cNvSpPr>
          <p:nvPr>
            <p:ph idx="1"/>
          </p:nvPr>
        </p:nvSpPr>
        <p:spPr/>
        <p:txBody>
          <a:bodyPr>
            <a:normAutofit/>
          </a:bodyPr>
          <a:lstStyle/>
          <a:p>
            <a:r>
              <a:rPr lang="en-US" dirty="0"/>
              <a:t>COVID-19 backlog defined as workload that was not disposed of during the period March 1, 2020 through August 31, 2020.</a:t>
            </a:r>
          </a:p>
          <a:p>
            <a:endParaRPr lang="en-US" dirty="0"/>
          </a:p>
          <a:p>
            <a:r>
              <a:rPr lang="en-US" dirty="0"/>
              <a:t>Measure the net difference between the average of each court’s COVID-19 backlog from March 1, 2019 to August 31, 2019 weighted dispositions, compared to the average from March 1, 2020 to August 31, 2020 weighted dispositions.</a:t>
            </a:r>
          </a:p>
        </p:txBody>
      </p:sp>
    </p:spTree>
    <p:extLst>
      <p:ext uri="{BB962C8B-B14F-4D97-AF65-F5344CB8AC3E}">
        <p14:creationId xmlns:p14="http://schemas.microsoft.com/office/powerpoint/2010/main" val="3850998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53507-9037-4DC7-BFD8-3F3E4290CC54}"/>
              </a:ext>
            </a:extLst>
          </p:cNvPr>
          <p:cNvSpPr>
            <a:spLocks noGrp="1"/>
          </p:cNvSpPr>
          <p:nvPr>
            <p:ph type="title"/>
          </p:nvPr>
        </p:nvSpPr>
        <p:spPr/>
        <p:txBody>
          <a:bodyPr/>
          <a:lstStyle/>
          <a:p>
            <a:r>
              <a:rPr lang="en-US" dirty="0"/>
              <a:t>Data collection parameters</a:t>
            </a:r>
          </a:p>
        </p:txBody>
      </p:sp>
      <p:sp>
        <p:nvSpPr>
          <p:cNvPr id="3" name="Content Placeholder 2">
            <a:extLst>
              <a:ext uri="{FF2B5EF4-FFF2-40B4-BE49-F238E27FC236}">
                <a16:creationId xmlns:a16="http://schemas.microsoft.com/office/drawing/2014/main" id="{A2D91207-8FFF-498F-928A-72419AAF41A3}"/>
              </a:ext>
            </a:extLst>
          </p:cNvPr>
          <p:cNvSpPr>
            <a:spLocks noGrp="1"/>
          </p:cNvSpPr>
          <p:nvPr>
            <p:ph idx="1"/>
          </p:nvPr>
        </p:nvSpPr>
        <p:spPr>
          <a:xfrm>
            <a:off x="838200" y="1825625"/>
            <a:ext cx="10515600" cy="3513818"/>
          </a:xfrm>
        </p:spPr>
        <p:txBody>
          <a:bodyPr/>
          <a:lstStyle/>
          <a:p>
            <a:r>
              <a:rPr lang="en-US" dirty="0"/>
              <a:t>Monthly data by RAS </a:t>
            </a:r>
            <a:r>
              <a:rPr lang="en-US" dirty="0" err="1"/>
              <a:t>casetype</a:t>
            </a:r>
            <a:r>
              <a:rPr lang="en-US" dirty="0"/>
              <a:t> </a:t>
            </a:r>
          </a:p>
          <a:p>
            <a:r>
              <a:rPr lang="en-US" dirty="0"/>
              <a:t>Submitted electronically via JBSIS or Web Portal, or template option for courts unable to submit disposition data electronically. </a:t>
            </a:r>
          </a:p>
          <a:p>
            <a:r>
              <a:rPr lang="en-US" dirty="0"/>
              <a:t>Template to all courts for RAS data elements that are not available in JBSIS (Asbestos, EDD, and Complex Civil Cases)</a:t>
            </a:r>
          </a:p>
          <a:p>
            <a:r>
              <a:rPr lang="en-US" dirty="0"/>
              <a:t>Submissions made through December 15</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99786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F234B4-BCD8-4482-A320-5C231441545D}"/>
              </a:ext>
            </a:extLst>
          </p:cNvPr>
          <p:cNvSpPr>
            <a:spLocks noGrp="1"/>
          </p:cNvSpPr>
          <p:nvPr>
            <p:ph type="title"/>
          </p:nvPr>
        </p:nvSpPr>
        <p:spPr/>
        <p:txBody>
          <a:bodyPr/>
          <a:lstStyle/>
          <a:p>
            <a:r>
              <a:rPr lang="en-US" dirty="0"/>
              <a:t>Data collected</a:t>
            </a:r>
          </a:p>
        </p:txBody>
      </p:sp>
      <p:sp>
        <p:nvSpPr>
          <p:cNvPr id="5" name="Content Placeholder 4">
            <a:extLst>
              <a:ext uri="{FF2B5EF4-FFF2-40B4-BE49-F238E27FC236}">
                <a16:creationId xmlns:a16="http://schemas.microsoft.com/office/drawing/2014/main" id="{BB2BE066-7470-43CC-A8C0-03EEDD719781}"/>
              </a:ext>
            </a:extLst>
          </p:cNvPr>
          <p:cNvSpPr>
            <a:spLocks noGrp="1"/>
          </p:cNvSpPr>
          <p:nvPr>
            <p:ph idx="1"/>
          </p:nvPr>
        </p:nvSpPr>
        <p:spPr>
          <a:xfrm>
            <a:off x="838200" y="1825625"/>
            <a:ext cx="10515600" cy="3306445"/>
          </a:xfrm>
        </p:spPr>
        <p:txBody>
          <a:bodyPr/>
          <a:lstStyle/>
          <a:p>
            <a:r>
              <a:rPr lang="en-US" dirty="0"/>
              <a:t>15,323 data elements needed (264 from each court)</a:t>
            </a:r>
          </a:p>
          <a:p>
            <a:endParaRPr lang="en-US" dirty="0"/>
          </a:p>
          <a:p>
            <a:r>
              <a:rPr lang="en-US" dirty="0"/>
              <a:t>Received 14,963 data elements (98%)</a:t>
            </a:r>
          </a:p>
          <a:p>
            <a:endParaRPr lang="en-US" dirty="0"/>
          </a:p>
          <a:p>
            <a:pPr marL="0" indent="0">
              <a:buNone/>
            </a:pPr>
            <a:endParaRPr lang="en-US" dirty="0"/>
          </a:p>
        </p:txBody>
      </p:sp>
    </p:spTree>
    <p:extLst>
      <p:ext uri="{BB962C8B-B14F-4D97-AF65-F5344CB8AC3E}">
        <p14:creationId xmlns:p14="http://schemas.microsoft.com/office/powerpoint/2010/main" val="1193427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AB22D-1E19-40DE-A189-90D9C8CB9D1D}"/>
              </a:ext>
            </a:extLst>
          </p:cNvPr>
          <p:cNvSpPr>
            <a:spLocks noGrp="1"/>
          </p:cNvSpPr>
          <p:nvPr>
            <p:ph type="title"/>
          </p:nvPr>
        </p:nvSpPr>
        <p:spPr>
          <a:xfrm>
            <a:off x="838200" y="587829"/>
            <a:ext cx="10515600" cy="2079171"/>
          </a:xfrm>
        </p:spPr>
        <p:txBody>
          <a:bodyPr>
            <a:noAutofit/>
          </a:bodyPr>
          <a:lstStyle/>
          <a:p>
            <a:br>
              <a:rPr lang="en-US" sz="2800" dirty="0"/>
            </a:br>
            <a:r>
              <a:rPr lang="en-US" sz="2800" dirty="0"/>
              <a:t> </a:t>
            </a:r>
            <a:r>
              <a:rPr lang="en-US" sz="2800" i="1" dirty="0"/>
              <a:t>In the event there are courts unable to enter the disposition data by case type for the time periods noted, proxies based on statewide averages will be applied to those courts for each time period to establish those courts’ COVID-19 backlog and proportional allocation of the remaining $25 million.</a:t>
            </a:r>
            <a:br>
              <a:rPr lang="en-US" sz="2800" i="1" dirty="0"/>
            </a:br>
            <a:endParaRPr lang="en-US" sz="2800" dirty="0"/>
          </a:p>
        </p:txBody>
      </p:sp>
      <p:sp>
        <p:nvSpPr>
          <p:cNvPr id="3" name="Content Placeholder 2">
            <a:extLst>
              <a:ext uri="{FF2B5EF4-FFF2-40B4-BE49-F238E27FC236}">
                <a16:creationId xmlns:a16="http://schemas.microsoft.com/office/drawing/2014/main" id="{A2A4C8F4-B725-4327-A983-0E7119ACB243}"/>
              </a:ext>
            </a:extLst>
          </p:cNvPr>
          <p:cNvSpPr>
            <a:spLocks noGrp="1"/>
          </p:cNvSpPr>
          <p:nvPr>
            <p:ph idx="1"/>
          </p:nvPr>
        </p:nvSpPr>
        <p:spPr>
          <a:xfrm>
            <a:off x="838200" y="2416629"/>
            <a:ext cx="10515600" cy="3760334"/>
          </a:xfrm>
        </p:spPr>
        <p:txBody>
          <a:bodyPr>
            <a:normAutofit/>
          </a:bodyPr>
          <a:lstStyle/>
          <a:p>
            <a:pPr marL="0" indent="0">
              <a:buNone/>
            </a:pPr>
            <a:endParaRPr lang="en-US" dirty="0"/>
          </a:p>
          <a:p>
            <a:pPr marL="0" indent="0">
              <a:buNone/>
            </a:pPr>
            <a:r>
              <a:rPr lang="en-US" dirty="0"/>
              <a:t>Created proxies for seven courts:</a:t>
            </a:r>
          </a:p>
          <a:p>
            <a:pPr lvl="1">
              <a:lnSpc>
                <a:spcPct val="100000"/>
              </a:lnSpc>
              <a:spcBef>
                <a:spcPts val="600"/>
              </a:spcBef>
            </a:pPr>
            <a:r>
              <a:rPr lang="en-US" sz="1600" dirty="0"/>
              <a:t>Glenn: missing all data for all casetypes/all time periods</a:t>
            </a:r>
          </a:p>
          <a:p>
            <a:pPr lvl="1">
              <a:lnSpc>
                <a:spcPct val="100000"/>
              </a:lnSpc>
              <a:spcBef>
                <a:spcPts val="600"/>
              </a:spcBef>
            </a:pPr>
            <a:r>
              <a:rPr lang="en-US" sz="1600" dirty="0"/>
              <a:t>Contra Costa: missing juvenile data/all time periods</a:t>
            </a:r>
          </a:p>
          <a:p>
            <a:pPr lvl="1">
              <a:lnSpc>
                <a:spcPct val="100000"/>
              </a:lnSpc>
              <a:spcBef>
                <a:spcPts val="600"/>
              </a:spcBef>
            </a:pPr>
            <a:r>
              <a:rPr lang="en-US" sz="1600" dirty="0"/>
              <a:t>Merced: missing mental health/all time periods</a:t>
            </a:r>
          </a:p>
          <a:p>
            <a:pPr lvl="1">
              <a:lnSpc>
                <a:spcPct val="100000"/>
              </a:lnSpc>
              <a:spcBef>
                <a:spcPts val="600"/>
              </a:spcBef>
            </a:pPr>
            <a:r>
              <a:rPr lang="en-US" sz="1600" dirty="0"/>
              <a:t>Napa: juvenile delinquency/all time periods</a:t>
            </a:r>
          </a:p>
          <a:p>
            <a:pPr marL="457200" indent="234950">
              <a:lnSpc>
                <a:spcPct val="100000"/>
              </a:lnSpc>
              <a:spcBef>
                <a:spcPts val="600"/>
              </a:spcBef>
            </a:pPr>
            <a:r>
              <a:rPr lang="en-US" sz="1600" dirty="0"/>
              <a:t>Colusa (08a - Delinquency)/1month</a:t>
            </a:r>
          </a:p>
          <a:p>
            <a:pPr marL="457200" indent="234950">
              <a:lnSpc>
                <a:spcPct val="100000"/>
              </a:lnSpc>
              <a:spcBef>
                <a:spcPts val="600"/>
              </a:spcBef>
            </a:pPr>
            <a:r>
              <a:rPr lang="en-US" sz="1600" dirty="0"/>
              <a:t>Lassen (06a - Family Law) /1 month</a:t>
            </a:r>
          </a:p>
          <a:p>
            <a:pPr marL="457200" indent="234950">
              <a:lnSpc>
                <a:spcPct val="100000"/>
              </a:lnSpc>
              <a:spcBef>
                <a:spcPts val="600"/>
              </a:spcBef>
            </a:pPr>
            <a:r>
              <a:rPr lang="en-US" sz="1600" dirty="0"/>
              <a:t>Tehama (09a – Dependency)  /1 month</a:t>
            </a:r>
          </a:p>
          <a:p>
            <a:pPr lvl="1"/>
            <a:endParaRPr lang="en-US" dirty="0"/>
          </a:p>
        </p:txBody>
      </p:sp>
    </p:spTree>
    <p:extLst>
      <p:ext uri="{BB962C8B-B14F-4D97-AF65-F5344CB8AC3E}">
        <p14:creationId xmlns:p14="http://schemas.microsoft.com/office/powerpoint/2010/main" val="174063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B46AA-2E16-4A6F-B56F-2D7134F7CB34}"/>
              </a:ext>
            </a:extLst>
          </p:cNvPr>
          <p:cNvSpPr>
            <a:spLocks noGrp="1"/>
          </p:cNvSpPr>
          <p:nvPr>
            <p:ph type="title"/>
          </p:nvPr>
        </p:nvSpPr>
        <p:spPr/>
        <p:txBody>
          <a:bodyPr/>
          <a:lstStyle/>
          <a:p>
            <a:r>
              <a:rPr lang="en-US" dirty="0"/>
              <a:t>Disposition data statistics</a:t>
            </a:r>
          </a:p>
        </p:txBody>
      </p:sp>
      <p:sp>
        <p:nvSpPr>
          <p:cNvPr id="3" name="Content Placeholder 2">
            <a:extLst>
              <a:ext uri="{FF2B5EF4-FFF2-40B4-BE49-F238E27FC236}">
                <a16:creationId xmlns:a16="http://schemas.microsoft.com/office/drawing/2014/main" id="{142E029F-F142-4925-B783-85CC8EC3AF25}"/>
              </a:ext>
            </a:extLst>
          </p:cNvPr>
          <p:cNvSpPr>
            <a:spLocks noGrp="1"/>
          </p:cNvSpPr>
          <p:nvPr>
            <p:ph idx="1"/>
          </p:nvPr>
        </p:nvSpPr>
        <p:spPr/>
        <p:txBody>
          <a:bodyPr/>
          <a:lstStyle/>
          <a:p>
            <a:r>
              <a:rPr lang="en-US" dirty="0"/>
              <a:t>Statewide </a:t>
            </a:r>
            <a:r>
              <a:rPr lang="en-US" i="1" dirty="0"/>
              <a:t>unweighted</a:t>
            </a:r>
            <a:r>
              <a:rPr lang="en-US" dirty="0"/>
              <a:t> dispositions down 49%</a:t>
            </a:r>
          </a:p>
          <a:p>
            <a:r>
              <a:rPr lang="en-US" dirty="0"/>
              <a:t>Most courts in the 30-52% range</a:t>
            </a:r>
          </a:p>
          <a:p>
            <a:pPr marL="0" indent="0">
              <a:buNone/>
            </a:pPr>
            <a:endParaRPr lang="en-US" dirty="0"/>
          </a:p>
          <a:p>
            <a:r>
              <a:rPr lang="en-US" dirty="0"/>
              <a:t>Statewide </a:t>
            </a:r>
            <a:r>
              <a:rPr lang="en-US" i="1" dirty="0"/>
              <a:t>weighted</a:t>
            </a:r>
            <a:r>
              <a:rPr lang="en-US" dirty="0"/>
              <a:t> dispositions, down about 40%</a:t>
            </a:r>
          </a:p>
          <a:p>
            <a:r>
              <a:rPr lang="en-US" dirty="0"/>
              <a:t>Most courts in the 30-44% range</a:t>
            </a:r>
          </a:p>
          <a:p>
            <a:pPr marL="0" indent="0">
              <a:buNone/>
            </a:pPr>
            <a:endParaRPr lang="en-US" dirty="0"/>
          </a:p>
        </p:txBody>
      </p:sp>
    </p:spTree>
    <p:extLst>
      <p:ext uri="{BB962C8B-B14F-4D97-AF65-F5344CB8AC3E}">
        <p14:creationId xmlns:p14="http://schemas.microsoft.com/office/powerpoint/2010/main" val="172078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A4E82-C63A-46D4-A4A6-0EEE210B7B28}"/>
              </a:ext>
            </a:extLst>
          </p:cNvPr>
          <p:cNvSpPr>
            <a:spLocks noGrp="1"/>
          </p:cNvSpPr>
          <p:nvPr>
            <p:ph type="title"/>
          </p:nvPr>
        </p:nvSpPr>
        <p:spPr/>
        <p:txBody>
          <a:bodyPr/>
          <a:lstStyle/>
          <a:p>
            <a:r>
              <a:rPr lang="en-US" dirty="0"/>
              <a:t>Weighting example</a:t>
            </a:r>
          </a:p>
        </p:txBody>
      </p:sp>
      <p:sp>
        <p:nvSpPr>
          <p:cNvPr id="3" name="Content Placeholder 2">
            <a:extLst>
              <a:ext uri="{FF2B5EF4-FFF2-40B4-BE49-F238E27FC236}">
                <a16:creationId xmlns:a16="http://schemas.microsoft.com/office/drawing/2014/main" id="{79DD6586-2B56-41BA-98AB-4A2DAB38F571}"/>
              </a:ext>
            </a:extLst>
          </p:cNvPr>
          <p:cNvSpPr>
            <a:spLocks noGrp="1"/>
          </p:cNvSpPr>
          <p:nvPr>
            <p:ph idx="1"/>
          </p:nvPr>
        </p:nvSpPr>
        <p:spPr/>
        <p:txBody>
          <a:bodyPr/>
          <a:lstStyle/>
          <a:p>
            <a:pPr marL="0" indent="0">
              <a:buNone/>
            </a:pPr>
            <a:r>
              <a:rPr lang="en-US" dirty="0"/>
              <a:t>Infractions					Probate</a:t>
            </a:r>
          </a:p>
          <a:p>
            <a:pPr marL="0" indent="0">
              <a:buNone/>
            </a:pPr>
            <a:endParaRPr lang="en-US" dirty="0"/>
          </a:p>
          <a:p>
            <a:pPr marL="0" indent="0">
              <a:buNone/>
            </a:pPr>
            <a:r>
              <a:rPr lang="en-US" dirty="0"/>
              <a:t>100 dispositions				100 dispositions</a:t>
            </a:r>
          </a:p>
          <a:p>
            <a:pPr marL="0" indent="0">
              <a:buNone/>
            </a:pPr>
            <a:r>
              <a:rPr lang="en-US" dirty="0"/>
              <a:t>Caseweight: 22 minutes			Caseweight: 2,225 minutes</a:t>
            </a:r>
          </a:p>
          <a:p>
            <a:pPr marL="0" indent="0">
              <a:buNone/>
            </a:pPr>
            <a:endParaRPr lang="en-US" dirty="0"/>
          </a:p>
          <a:p>
            <a:pPr marL="0" indent="0">
              <a:buNone/>
            </a:pPr>
            <a:r>
              <a:rPr lang="en-US" dirty="0"/>
              <a:t>2,200 weighted minutes			222,500 minutes</a:t>
            </a:r>
          </a:p>
        </p:txBody>
      </p:sp>
    </p:spTree>
    <p:extLst>
      <p:ext uri="{BB962C8B-B14F-4D97-AF65-F5344CB8AC3E}">
        <p14:creationId xmlns:p14="http://schemas.microsoft.com/office/powerpoint/2010/main" val="4279283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1730</TotalTime>
  <Words>339</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TCBAC data collection charge</vt:lpstr>
      <vt:lpstr>Data collection parameters</vt:lpstr>
      <vt:lpstr>Data collected</vt:lpstr>
      <vt:lpstr>  In the event there are courts unable to enter the disposition data by case type for the time periods noted, proxies based on statewide averages will be applied to those courts for each time period to establish those courts’ COVID-19 backlog and proportional allocation of the remaining $25 million. </vt:lpstr>
      <vt:lpstr>Disposition data statistics</vt:lpstr>
      <vt:lpstr>Weighting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Rose-Goodwin, Leah</dc:creator>
  <cp:lastModifiedBy>Rose-Goodwin, Leah</cp:lastModifiedBy>
  <cp:revision>25</cp:revision>
  <cp:lastPrinted>2021-01-05T20:09:51Z</cp:lastPrinted>
  <dcterms:created xsi:type="dcterms:W3CDTF">2020-12-23T00:56:24Z</dcterms:created>
  <dcterms:modified xsi:type="dcterms:W3CDTF">2021-01-05T21:05:51Z</dcterms:modified>
</cp:coreProperties>
</file>