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4"/>
  </p:sldMasterIdLst>
  <p:notesMasterIdLst>
    <p:notesMasterId r:id="rId40"/>
  </p:notesMasterIdLst>
  <p:sldIdLst>
    <p:sldId id="421" r:id="rId5"/>
    <p:sldId id="296" r:id="rId6"/>
    <p:sldId id="455" r:id="rId7"/>
    <p:sldId id="294" r:id="rId8"/>
    <p:sldId id="422" r:id="rId9"/>
    <p:sldId id="424" r:id="rId10"/>
    <p:sldId id="426" r:id="rId11"/>
    <p:sldId id="427" r:id="rId12"/>
    <p:sldId id="429" r:id="rId13"/>
    <p:sldId id="432" r:id="rId14"/>
    <p:sldId id="433" r:id="rId15"/>
    <p:sldId id="434" r:id="rId16"/>
    <p:sldId id="423" r:id="rId17"/>
    <p:sldId id="436" r:id="rId18"/>
    <p:sldId id="435" r:id="rId19"/>
    <p:sldId id="437" r:id="rId20"/>
    <p:sldId id="438" r:id="rId21"/>
    <p:sldId id="439" r:id="rId22"/>
    <p:sldId id="440" r:id="rId23"/>
    <p:sldId id="430" r:id="rId24"/>
    <p:sldId id="340" r:id="rId25"/>
    <p:sldId id="441" r:id="rId26"/>
    <p:sldId id="443" r:id="rId27"/>
    <p:sldId id="444" r:id="rId28"/>
    <p:sldId id="398" r:id="rId29"/>
    <p:sldId id="449" r:id="rId30"/>
    <p:sldId id="451" r:id="rId31"/>
    <p:sldId id="452" r:id="rId32"/>
    <p:sldId id="448" r:id="rId33"/>
    <p:sldId id="453" r:id="rId34"/>
    <p:sldId id="445" r:id="rId35"/>
    <p:sldId id="454" r:id="rId36"/>
    <p:sldId id="446" r:id="rId37"/>
    <p:sldId id="447" r:id="rId38"/>
    <p:sldId id="298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ma Dunn" initials="ED" lastIdx="1" clrIdx="0">
    <p:extLst>
      <p:ext uri="{19B8F6BF-5375-455C-9EA6-DF929625EA0E}">
        <p15:presenceInfo xmlns:p15="http://schemas.microsoft.com/office/powerpoint/2012/main" userId="5de2794787c20af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864"/>
    <a:srgbClr val="C9D8F0"/>
    <a:srgbClr val="FFFFFF"/>
    <a:srgbClr val="F6FF0C"/>
    <a:srgbClr val="A6A6A6"/>
    <a:srgbClr val="C55A11"/>
    <a:srgbClr val="E4E1E5"/>
    <a:srgbClr val="C8D8F1"/>
    <a:srgbClr val="D9D9D9"/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07" autoAdjust="0"/>
    <p:restoredTop sz="89552" autoAdjust="0"/>
  </p:normalViewPr>
  <p:slideViewPr>
    <p:cSldViewPr snapToGrid="0" snapToObjects="1">
      <p:cViewPr varScale="1">
        <p:scale>
          <a:sx n="59" d="100"/>
          <a:sy n="59" d="100"/>
        </p:scale>
        <p:origin x="78" y="2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59" d="100"/>
          <a:sy n="59" d="100"/>
        </p:scale>
        <p:origin x="123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BED52-8FFB-7446-8294-C167F01F4580}" type="datetimeFigureOut">
              <a:rPr lang="en-US" smtClean="0"/>
              <a:t>11/11/2020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753BF-980B-F945-9F09-F16D85333B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829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baseline="0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3832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1602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8855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4356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5343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2657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755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8903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5834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5662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879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5685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5204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9744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4244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1684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8230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44" indent="-285744">
              <a:buFont typeface="Wingdings" panose="05000000000000000000" pitchFamily="2" charset="2"/>
              <a:buChar char="§"/>
            </a:pPr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6818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5216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0153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7921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44" indent="-285744">
              <a:buFont typeface="Wingdings" panose="05000000000000000000" pitchFamily="2" charset="2"/>
              <a:buChar char="§"/>
            </a:pPr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638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65095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88081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98388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0234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5516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98112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484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44" indent="-285744">
              <a:buFont typeface="Wingdings" panose="05000000000000000000" pitchFamily="2" charset="2"/>
              <a:buChar char="§"/>
            </a:pPr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77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44" indent="-285744">
              <a:buFont typeface="Wingdings" panose="05000000000000000000" pitchFamily="2" charset="2"/>
              <a:buChar char="§"/>
            </a:pPr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663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218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247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9628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53BF-980B-F945-9F09-F16D85333B5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335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D8CEC-0FB1-A442-A8FD-F0F193010F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02EBDC-7542-664E-8913-D5D0B29092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D35C5-C3BE-0244-9443-E2C94BC09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Nov. 12,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B10D7-30BD-A148-8AA4-42BBE15CD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JBBC: COVID Backlog Funding Option: Threshold Model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DAF37-EF13-DB4B-BFF9-DEA37C725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B6A4-3982-A24E-94EE-A6034A595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014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B54E1-39E3-D94E-9944-290E46552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A1C43B-D9DA-FF4F-BFEE-AF86A6BB8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132B5-A4CA-EF40-B93E-CB82B136B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Nov. 12,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B0312-27B8-EB4E-BB4F-04DCD3F1B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JBBC: COVID Backlog Funding Option: Threshold Model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8AA71-8C4E-124E-8918-B7A6C7671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B6A4-3982-A24E-94EE-A6034A595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77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9CC0DD-CBED-F049-9C5A-A6F6CA176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F7912A-F64E-884B-AA00-130B023DDD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04727-3F0B-B549-AFFE-0DA999C93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Nov. 12,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3C4BC-7585-8B46-83FB-63BB5D96A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JBBC: COVID Backlog Funding Option: Threshold Model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B587FB-66E8-E947-A8E5-8B2635E01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B6A4-3982-A24E-94EE-A6034A595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617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B9F60-3DB0-A541-9F51-8B671961A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3420E-6B6F-4947-8882-426B57C5C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52006-DB04-E64A-A027-4DF6D9961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Nov. 12,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E52ED-CAFF-4F4C-8D03-EB99FACD3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JBBC: COVID Backlog Funding Option: Threshold Model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551B4-53DD-7D41-9067-3118C8412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B6A4-3982-A24E-94EE-A6034A595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978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2807A-B546-364D-8EB0-1774CAC29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EC06E4-72DA-3E42-88F7-D1B8374348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B19AC7-08E4-7D48-8444-F79C733A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Nov. 12,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2BFDA-E2F0-1043-8849-47121B7D4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JBBC: COVID Backlog Funding Option: Threshold Model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262E44-7260-AA4C-BB1F-9C62D91B6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B6A4-3982-A24E-94EE-A6034A595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075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32EA7-46B1-424E-B4F6-A5225EE1C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287B5-C855-5544-978D-97504B4694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5A5695-007A-F249-8348-DB0864BFB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3388B5-C292-374D-B219-285EEE677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Nov. 12,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57A3D9-1B88-794D-B11B-2F79C4852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JBBC: COVID Backlog Funding Option: Threshold Model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B96A4-4CE2-0B4D-B41D-37086BBB3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B6A4-3982-A24E-94EE-A6034A595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307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12403-FD37-AE4B-A0B7-C62BDEEDE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7E1F80-839C-4B41-9E87-E586E0D21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AA105B-5005-4040-A8BD-581ED812A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18D101-0816-E645-8648-956314363F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0A2E40-D051-1142-92DC-4701B04B37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A05155-D6CB-524B-8960-027B70E3A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Nov. 12, 2020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F075E8-87CF-6849-8BDE-C6F909230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JBBC: COVID Backlog Funding Option: Threshold Model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67953D-498C-7A46-AE18-E26C8FC52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B6A4-3982-A24E-94EE-A6034A595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18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4C1C4-5FF6-3546-967A-0130CF969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9BA4EF-499D-9C4A-9743-B298CAE0D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Nov. 12,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3FCB43-E688-3E43-9866-6080C0BAB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JBBC: COVID Backlog Funding Option: Threshold Model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07082F-9695-8F4A-80D3-54C432868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B6A4-3982-A24E-94EE-A6034A595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74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23EF75-96D8-E243-AA46-CF3F407D7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Nov. 12, 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AEC869-CD5B-9543-8F9A-E5B5B1D6B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JBBC: COVID Backlog Funding Option: Threshold Model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26C65-3FD1-EF44-B2B0-34E872D94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B6A4-3982-A24E-94EE-A6034A595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700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9BAD2-5FD6-5443-B66B-4CAEC66A7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2DD73-2B34-0E44-A186-8ADEB4179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1DC673-CCEC-314A-A60A-331726B708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E08E3E-002F-E74A-A6C4-8DC5AF4D4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Nov. 12,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4F0DA0-2A10-9C47-A5CE-D508104F9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JBBC: COVID Backlog Funding Option: Threshold Model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8B2196-0984-C14B-A1DD-04B47A135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B6A4-3982-A24E-94EE-A6034A595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616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B6259-472C-CA4D-826B-C53DCB557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9181E8-44C1-7C4E-8546-BD00F8B8E6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E14171-DE8E-284F-A226-33EFDCFFF8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8087E1-FCD7-534F-A774-A653AE4D8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Nov. 12,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1DF6F-E3D0-5B42-B462-BCDDE72DF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JBBC: COVID Backlog Funding Option: Threshold Model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56DFC2-6D0C-A94C-AF29-5FF6A2B2C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B6A4-3982-A24E-94EE-A6034A595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55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40CAE2-8DA2-034F-8EFD-46ACD4CFD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8A57E2-B063-5445-A954-66C52FE5C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7129A-ADB2-6040-928D-7B1DBD13B5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Nov. 12,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22224-5621-ED41-9B8C-316F765D6F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JBBC: COVID Backlog Funding Option: Threshold Model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2D56A-EF16-D342-84A7-2CC93F00B1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CB6A4-3982-A24E-94EE-A6034A595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slide title">
            <a:extLst>
              <a:ext uri="{FF2B5EF4-FFF2-40B4-BE49-F238E27FC236}">
                <a16:creationId xmlns:a16="http://schemas.microsoft.com/office/drawing/2014/main" id="{88756EDA-EE7B-E34F-BAC1-5C6B86F30C09}"/>
              </a:ext>
            </a:extLst>
          </p:cNvPr>
          <p:cNvSpPr txBox="1"/>
          <p:nvPr/>
        </p:nvSpPr>
        <p:spPr>
          <a:xfrm>
            <a:off x="951185" y="955386"/>
            <a:ext cx="102896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FY 20/21 COVID 19 Backlog Funding</a:t>
            </a:r>
          </a:p>
          <a:p>
            <a:pPr algn="ctr"/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Overview of “Threshold” Alternative</a:t>
            </a:r>
            <a:endParaRPr lang="en-US" sz="40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0" name="title slide date">
            <a:extLst>
              <a:ext uri="{FF2B5EF4-FFF2-40B4-BE49-F238E27FC236}">
                <a16:creationId xmlns:a16="http://schemas.microsoft.com/office/drawing/2014/main" id="{88756EDA-EE7B-E34F-BAC1-5C6B86F30C09}"/>
              </a:ext>
            </a:extLst>
          </p:cNvPr>
          <p:cNvSpPr txBox="1"/>
          <p:nvPr/>
        </p:nvSpPr>
        <p:spPr>
          <a:xfrm>
            <a:off x="2537868" y="2391813"/>
            <a:ext cx="7074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Presented to Judicial Branch Budget Committee</a:t>
            </a:r>
          </a:p>
          <a:p>
            <a:pPr algn="ctr"/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November 12, 2020</a:t>
            </a:r>
            <a:endParaRPr lang="en-US" sz="2000" i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border"/>
          <p:cNvSpPr/>
          <p:nvPr/>
        </p:nvSpPr>
        <p:spPr>
          <a:xfrm>
            <a:off x="341915" y="397329"/>
            <a:ext cx="11487149" cy="6174921"/>
          </a:xfrm>
          <a:prstGeom prst="rect">
            <a:avLst/>
          </a:prstGeom>
          <a:noFill/>
          <a:ln w="508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jake"/>
          <p:cNvSpPr/>
          <p:nvPr/>
        </p:nvSpPr>
        <p:spPr>
          <a:xfrm>
            <a:off x="2811297" y="3685433"/>
            <a:ext cx="3318111" cy="7136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253369"/>
                </a:solidFill>
                <a:latin typeface="Palatino Linotype" panose="02040502050505030304" pitchFamily="18" charset="0"/>
              </a:rPr>
              <a:t>Jake Chatters,</a:t>
            </a:r>
          </a:p>
          <a:p>
            <a:pPr algn="ctr"/>
            <a:r>
              <a:rPr lang="en-US" sz="1600" dirty="0">
                <a:solidFill>
                  <a:srgbClr val="253369"/>
                </a:solidFill>
                <a:latin typeface="Palatino Linotype" panose="02040502050505030304" pitchFamily="18" charset="0"/>
              </a:rPr>
              <a:t>Court Executive </a:t>
            </a:r>
            <a:r>
              <a:rPr lang="en-US" sz="16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Officer</a:t>
            </a:r>
          </a:p>
          <a:p>
            <a:pPr algn="ctr"/>
            <a:r>
              <a:rPr lang="en-US" sz="16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Superior Court of California,</a:t>
            </a:r>
          </a:p>
          <a:p>
            <a:pPr algn="ctr"/>
            <a:r>
              <a:rPr lang="en-US" sz="16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County of Placer</a:t>
            </a:r>
            <a:endParaRPr lang="en-US" sz="1600" dirty="0">
              <a:solidFill>
                <a:srgbClr val="253369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8" name="jake"/>
          <p:cNvSpPr/>
          <p:nvPr/>
        </p:nvSpPr>
        <p:spPr>
          <a:xfrm>
            <a:off x="6129408" y="3672412"/>
            <a:ext cx="3318111" cy="7043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Kimberly Flener</a:t>
            </a:r>
          </a:p>
          <a:p>
            <a:pPr algn="ctr"/>
            <a:r>
              <a:rPr lang="en-US" sz="16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Court Executive Officer</a:t>
            </a:r>
          </a:p>
          <a:p>
            <a:pPr algn="ctr"/>
            <a:r>
              <a:rPr lang="en-US" sz="16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Superior Court of California,</a:t>
            </a:r>
          </a:p>
          <a:p>
            <a:pPr algn="ctr"/>
            <a:r>
              <a:rPr lang="en-US" sz="16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County of Butte</a:t>
            </a:r>
            <a:endParaRPr lang="en-US" sz="1600" dirty="0">
              <a:solidFill>
                <a:srgbClr val="253369"/>
              </a:solidFill>
              <a:latin typeface="Palatino Linotype" panose="0204050205050503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129408" y="4207845"/>
            <a:ext cx="0" cy="500040"/>
          </a:xfrm>
          <a:prstGeom prst="line">
            <a:avLst/>
          </a:prstGeom>
          <a:ln>
            <a:solidFill>
              <a:srgbClr val="203864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50033" y="4707885"/>
            <a:ext cx="541283" cy="0"/>
          </a:xfrm>
          <a:prstGeom prst="line">
            <a:avLst/>
          </a:prstGeom>
          <a:ln>
            <a:solidFill>
              <a:srgbClr val="203864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itle slide date">
            <a:extLst>
              <a:ext uri="{FF2B5EF4-FFF2-40B4-BE49-F238E27FC236}">
                <a16:creationId xmlns:a16="http://schemas.microsoft.com/office/drawing/2014/main" id="{88756EDA-EE7B-E34F-BAC1-5C6B86F30C09}"/>
              </a:ext>
            </a:extLst>
          </p:cNvPr>
          <p:cNvSpPr txBox="1"/>
          <p:nvPr/>
        </p:nvSpPr>
        <p:spPr>
          <a:xfrm>
            <a:off x="2592135" y="5016640"/>
            <a:ext cx="7074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Presented on behalf of group of courts that provided comment to TCBAC on original proposal.</a:t>
            </a:r>
            <a:endParaRPr lang="en-US" sz="2000" i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45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l="27105" t="14870" r="30194" b="10561"/>
          <a:stretch/>
        </p:blipFill>
        <p:spPr>
          <a:xfrm>
            <a:off x="4968680" y="2673832"/>
            <a:ext cx="1928517" cy="1885977"/>
          </a:xfrm>
          <a:prstGeom prst="ellipse">
            <a:avLst/>
          </a:prstGeom>
          <a:effectLst>
            <a:softEdge rad="88900"/>
          </a:effectLst>
        </p:spPr>
      </p:pic>
      <p:sp>
        <p:nvSpPr>
          <p:cNvPr id="17" name="!!List">
            <a:extLst>
              <a:ext uri="{FF2B5EF4-FFF2-40B4-BE49-F238E27FC236}">
                <a16:creationId xmlns:a16="http://schemas.microsoft.com/office/drawing/2014/main" id="{F6EA7BAA-E88B-C249-8DD6-03C7991762A4}"/>
              </a:ext>
            </a:extLst>
          </p:cNvPr>
          <p:cNvSpPr txBox="1">
            <a:spLocks/>
          </p:cNvSpPr>
          <p:nvPr/>
        </p:nvSpPr>
        <p:spPr>
          <a:xfrm>
            <a:off x="2268570" y="333175"/>
            <a:ext cx="7654860" cy="1436070"/>
          </a:xfrm>
          <a:prstGeom prst="rect">
            <a:avLst/>
          </a:prstGeom>
          <a:solidFill>
            <a:srgbClr val="C9D8F0"/>
          </a:solidFill>
          <a:ln w="19050">
            <a:solidFill>
              <a:srgbClr val="203864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!!title"/>
          <p:cNvSpPr/>
          <p:nvPr/>
        </p:nvSpPr>
        <p:spPr>
          <a:xfrm>
            <a:off x="3055748" y="448782"/>
            <a:ext cx="608051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Policy Foundation</a:t>
            </a:r>
          </a:p>
          <a:p>
            <a:pPr algn="ctr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Resume Normal Operations</a:t>
            </a:r>
            <a:endParaRPr lang="en-US" sz="2400" b="1" dirty="0">
              <a:solidFill>
                <a:srgbClr val="C9D8F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03479" y="6356294"/>
            <a:ext cx="2743200" cy="365125"/>
          </a:xfrm>
        </p:spPr>
        <p:txBody>
          <a:bodyPr/>
          <a:lstStyle/>
          <a:p>
            <a:r>
              <a:rPr lang="en-US" dirty="0" smtClean="0"/>
              <a:t>Nov. 12,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13477" y="6122357"/>
            <a:ext cx="5330325" cy="585731"/>
          </a:xfrm>
        </p:spPr>
        <p:txBody>
          <a:bodyPr/>
          <a:lstStyle/>
          <a:p>
            <a:r>
              <a:rPr lang="en-US" dirty="0" smtClean="0"/>
              <a:t>JBBC: COVID Backlog Funding Option: Threshold Model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B6A4-3982-A24E-94EE-A6034A5955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431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l="27105" t="14870" r="30194" b="10561"/>
          <a:stretch/>
        </p:blipFill>
        <p:spPr>
          <a:xfrm>
            <a:off x="4968680" y="2673832"/>
            <a:ext cx="1928517" cy="1885977"/>
          </a:xfrm>
          <a:prstGeom prst="ellipse">
            <a:avLst/>
          </a:prstGeom>
          <a:effectLst>
            <a:softEdge rad="88900"/>
          </a:effectLst>
        </p:spPr>
      </p:pic>
      <p:sp>
        <p:nvSpPr>
          <p:cNvPr id="17" name="!!List">
            <a:extLst>
              <a:ext uri="{FF2B5EF4-FFF2-40B4-BE49-F238E27FC236}">
                <a16:creationId xmlns:a16="http://schemas.microsoft.com/office/drawing/2014/main" id="{F6EA7BAA-E88B-C249-8DD6-03C7991762A4}"/>
              </a:ext>
            </a:extLst>
          </p:cNvPr>
          <p:cNvSpPr txBox="1">
            <a:spLocks/>
          </p:cNvSpPr>
          <p:nvPr/>
        </p:nvSpPr>
        <p:spPr>
          <a:xfrm>
            <a:off x="2268570" y="333175"/>
            <a:ext cx="7654860" cy="1436070"/>
          </a:xfrm>
          <a:prstGeom prst="rect">
            <a:avLst/>
          </a:prstGeom>
          <a:solidFill>
            <a:srgbClr val="C9D8F0"/>
          </a:solidFill>
          <a:ln w="19050">
            <a:solidFill>
              <a:srgbClr val="203864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!!title"/>
          <p:cNvSpPr/>
          <p:nvPr/>
        </p:nvSpPr>
        <p:spPr>
          <a:xfrm>
            <a:off x="3055748" y="448782"/>
            <a:ext cx="608051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Policy Foundation</a:t>
            </a:r>
          </a:p>
          <a:p>
            <a:pPr algn="ctr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Resume Normal Operations</a:t>
            </a:r>
            <a:endParaRPr lang="en-US" sz="2400" b="1" dirty="0">
              <a:solidFill>
                <a:srgbClr val="C9D8F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03479" y="6356294"/>
            <a:ext cx="2743200" cy="365125"/>
          </a:xfrm>
        </p:spPr>
        <p:txBody>
          <a:bodyPr/>
          <a:lstStyle/>
          <a:p>
            <a:r>
              <a:rPr lang="en-US" dirty="0" smtClean="0"/>
              <a:t>Nov. 12,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13477" y="6122357"/>
            <a:ext cx="5330325" cy="585731"/>
          </a:xfrm>
        </p:spPr>
        <p:txBody>
          <a:bodyPr/>
          <a:lstStyle/>
          <a:p>
            <a:r>
              <a:rPr lang="en-US" dirty="0" smtClean="0"/>
              <a:t>JBBC: COVID Backlog Funding Option: Threshold Model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B6A4-3982-A24E-94EE-A6034A595595}" type="slidenum">
              <a:rPr lang="en-US" smtClean="0"/>
              <a:t>10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968" y="2306066"/>
            <a:ext cx="2391780" cy="23917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9120" y="2306066"/>
            <a:ext cx="905593" cy="90559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6539" y="3991391"/>
            <a:ext cx="1310754" cy="131075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3711" y="2205868"/>
            <a:ext cx="1310754" cy="131075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60818" y="2191202"/>
            <a:ext cx="1310754" cy="131075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88765" y="3904432"/>
            <a:ext cx="1310754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7152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/>
          <a:srcRect l="27105" t="14870" r="30194" b="10561"/>
          <a:stretch/>
        </p:blipFill>
        <p:spPr>
          <a:xfrm>
            <a:off x="7155876" y="2672373"/>
            <a:ext cx="566640" cy="554141"/>
          </a:xfrm>
          <a:prstGeom prst="ellipse">
            <a:avLst/>
          </a:prstGeom>
          <a:effectLst>
            <a:softEdge rad="88900"/>
          </a:effectLst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/>
          <a:srcRect l="27105" t="14870" r="30194" b="10561"/>
          <a:stretch/>
        </p:blipFill>
        <p:spPr>
          <a:xfrm>
            <a:off x="9350728" y="3953736"/>
            <a:ext cx="2097900" cy="2051624"/>
          </a:xfrm>
          <a:prstGeom prst="ellipse">
            <a:avLst/>
          </a:prstGeom>
          <a:effectLst>
            <a:softEdge rad="88900"/>
          </a:effectLst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/>
          <a:srcRect l="27105" t="14870" r="30194" b="10561"/>
          <a:stretch/>
        </p:blipFill>
        <p:spPr>
          <a:xfrm>
            <a:off x="10466982" y="2360211"/>
            <a:ext cx="1136412" cy="1111345"/>
          </a:xfrm>
          <a:prstGeom prst="ellipse">
            <a:avLst/>
          </a:prstGeom>
          <a:effectLst>
            <a:softEdge rad="88900"/>
          </a:effectLst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/>
          <a:srcRect l="27105" t="14870" r="30194" b="10561"/>
          <a:stretch/>
        </p:blipFill>
        <p:spPr>
          <a:xfrm>
            <a:off x="1537257" y="4479333"/>
            <a:ext cx="1263927" cy="1236047"/>
          </a:xfrm>
          <a:prstGeom prst="ellipse">
            <a:avLst/>
          </a:prstGeom>
          <a:effectLst>
            <a:softEdge rad="88900"/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/>
          <a:srcRect l="27105" t="14870" r="30194" b="10561"/>
          <a:stretch/>
        </p:blipFill>
        <p:spPr>
          <a:xfrm>
            <a:off x="2247476" y="1679917"/>
            <a:ext cx="2944851" cy="2879892"/>
          </a:xfrm>
          <a:prstGeom prst="ellipse">
            <a:avLst/>
          </a:prstGeom>
          <a:effectLst>
            <a:softEdge rad="88900"/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l="27105" t="14870" r="30194" b="10561"/>
          <a:stretch/>
        </p:blipFill>
        <p:spPr>
          <a:xfrm>
            <a:off x="5111503" y="4609721"/>
            <a:ext cx="1326082" cy="1296830"/>
          </a:xfrm>
          <a:prstGeom prst="ellipse">
            <a:avLst/>
          </a:prstGeom>
          <a:effectLst>
            <a:softEdge rad="88900"/>
          </a:effectLst>
        </p:spPr>
      </p:pic>
      <p:sp>
        <p:nvSpPr>
          <p:cNvPr id="17" name="!!List">
            <a:extLst>
              <a:ext uri="{FF2B5EF4-FFF2-40B4-BE49-F238E27FC236}">
                <a16:creationId xmlns:a16="http://schemas.microsoft.com/office/drawing/2014/main" id="{F6EA7BAA-E88B-C249-8DD6-03C7991762A4}"/>
              </a:ext>
            </a:extLst>
          </p:cNvPr>
          <p:cNvSpPr txBox="1">
            <a:spLocks/>
          </p:cNvSpPr>
          <p:nvPr/>
        </p:nvSpPr>
        <p:spPr>
          <a:xfrm>
            <a:off x="2268570" y="333175"/>
            <a:ext cx="7654860" cy="1436070"/>
          </a:xfrm>
          <a:prstGeom prst="rect">
            <a:avLst/>
          </a:prstGeom>
          <a:solidFill>
            <a:srgbClr val="C9D8F0"/>
          </a:solidFill>
          <a:ln w="19050">
            <a:solidFill>
              <a:srgbClr val="203864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!!title"/>
          <p:cNvSpPr/>
          <p:nvPr/>
        </p:nvSpPr>
        <p:spPr>
          <a:xfrm>
            <a:off x="3055748" y="448782"/>
            <a:ext cx="608051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Policy Foundation</a:t>
            </a:r>
          </a:p>
          <a:p>
            <a:pPr algn="ctr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Resume Normal Operations</a:t>
            </a:r>
            <a:endParaRPr lang="en-US" sz="2400" b="1" dirty="0">
              <a:solidFill>
                <a:srgbClr val="C9D8F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03479" y="6356294"/>
            <a:ext cx="2743200" cy="365125"/>
          </a:xfrm>
        </p:spPr>
        <p:txBody>
          <a:bodyPr/>
          <a:lstStyle/>
          <a:p>
            <a:r>
              <a:rPr lang="en-US" dirty="0" smtClean="0"/>
              <a:t>Nov. 12,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13477" y="6122357"/>
            <a:ext cx="5330325" cy="585731"/>
          </a:xfrm>
        </p:spPr>
        <p:txBody>
          <a:bodyPr/>
          <a:lstStyle/>
          <a:p>
            <a:r>
              <a:rPr lang="en-US" dirty="0" smtClean="0"/>
              <a:t>JBBC: COVID Backlog Funding Option: Threshold Model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B6A4-3982-A24E-94EE-A6034A595595}" type="slidenum">
              <a:rPr lang="en-US" smtClean="0"/>
              <a:t>11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164" y="1769245"/>
            <a:ext cx="2391780" cy="23917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5883" y="4809787"/>
            <a:ext cx="905593" cy="90559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077" y="4394962"/>
            <a:ext cx="1310754" cy="131075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8491" y="2296651"/>
            <a:ext cx="1310754" cy="131075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60818" y="2191202"/>
            <a:ext cx="1310754" cy="131075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33999" y="4356212"/>
            <a:ext cx="1310754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7723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3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176732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4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94864" y="6098452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12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301578" y="1956224"/>
            <a:ext cx="6810216" cy="621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bIns="182880" rtlCol="0" anchor="t"/>
          <a:lstStyle/>
          <a:p>
            <a:pPr marL="0" lvl="1" algn="ctr"/>
            <a:r>
              <a:rPr lang="en-US" sz="3200" b="1" i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TCBAC Recommended Model</a:t>
            </a:r>
            <a:endParaRPr lang="en-US" sz="3200" b="1" i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742950" lvl="2" indent="-285750" algn="ctr">
              <a:buFont typeface="Wingdings" panose="05000000000000000000" pitchFamily="2" charset="2"/>
              <a:buChar char="Ø"/>
            </a:pPr>
            <a:endParaRPr lang="en-US" sz="32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endParaRPr lang="en-US" sz="32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algn="ctr"/>
            <a:endParaRPr lang="en-US" sz="3200" b="1" dirty="0"/>
          </a:p>
        </p:txBody>
      </p:sp>
      <p:sp>
        <p:nvSpPr>
          <p:cNvPr id="29" name="Rectangle 28"/>
          <p:cNvSpPr/>
          <p:nvPr/>
        </p:nvSpPr>
        <p:spPr>
          <a:xfrm>
            <a:off x="653091" y="2698530"/>
            <a:ext cx="10368695" cy="1457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bIns="182880" rtlCol="0" anchor="t"/>
          <a:lstStyle/>
          <a:p>
            <a:pPr marL="0" lvl="1" algn="ctr"/>
            <a:r>
              <a:rPr lang="en-US" sz="2800" b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Some courts were able to more quickly restore services.</a:t>
            </a:r>
          </a:p>
          <a:p>
            <a:pPr marL="0" lvl="1" algn="ctr"/>
            <a:endParaRPr lang="en-US" sz="2800" b="1" dirty="0" smtClean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r>
              <a:rPr lang="en-US" sz="2800" b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Some courts had lower initial impact due to virus conditions in their county.</a:t>
            </a:r>
          </a:p>
          <a:p>
            <a:pPr marL="0" lvl="1" algn="ctr"/>
            <a:endParaRPr lang="en-US" sz="2800" b="1" dirty="0" smtClean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r>
              <a:rPr lang="en-US" sz="2800" b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Courts with low to no impact on defined backlog DO NOT receive additional funds from the second $25 million.</a:t>
            </a:r>
          </a:p>
          <a:p>
            <a:pPr algn="ctr"/>
            <a:endParaRPr lang="en-US" sz="2400" b="1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43C435A-4AE5-B946-8D8E-553ADE4F3C68}"/>
              </a:ext>
            </a:extLst>
          </p:cNvPr>
          <p:cNvCxnSpPr>
            <a:cxnSpLocks/>
          </p:cNvCxnSpPr>
          <p:nvPr/>
        </p:nvCxnSpPr>
        <p:spPr>
          <a:xfrm>
            <a:off x="6096000" y="1949891"/>
            <a:ext cx="0" cy="679004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!!List">
            <a:extLst>
              <a:ext uri="{FF2B5EF4-FFF2-40B4-BE49-F238E27FC236}">
                <a16:creationId xmlns:a16="http://schemas.microsoft.com/office/drawing/2014/main" id="{86C1EE8F-8EE8-B149-9986-E3B8CE6C26C7}"/>
              </a:ext>
            </a:extLst>
          </p:cNvPr>
          <p:cNvSpPr txBox="1">
            <a:spLocks/>
          </p:cNvSpPr>
          <p:nvPr/>
        </p:nvSpPr>
        <p:spPr>
          <a:xfrm>
            <a:off x="2372252" y="303526"/>
            <a:ext cx="7447496" cy="1215075"/>
          </a:xfrm>
          <a:prstGeom prst="rect">
            <a:avLst/>
          </a:prstGeom>
          <a:solidFill>
            <a:srgbClr val="C9D8F0"/>
          </a:solidFill>
          <a:ln w="19050">
            <a:solidFill>
              <a:srgbClr val="203864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Policy Foundation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Resume Normal Operations</a:t>
            </a:r>
            <a:endParaRPr lang="en-US" sz="2400" b="1" dirty="0">
              <a:solidFill>
                <a:srgbClr val="C9D8F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213294" y="1926975"/>
            <a:ext cx="6810216" cy="621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bIns="182880" rtlCol="0" anchor="t"/>
          <a:lstStyle/>
          <a:p>
            <a:pPr marL="0" lvl="1" algn="ctr"/>
            <a:r>
              <a:rPr lang="en-US" sz="3200" b="1" i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Threshold Model</a:t>
            </a:r>
            <a:endParaRPr lang="en-US" sz="32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algn="ctr"/>
            <a:endParaRPr lang="en-US" sz="3200" b="1" dirty="0"/>
          </a:p>
        </p:txBody>
      </p:sp>
      <p:sp>
        <p:nvSpPr>
          <p:cNvPr id="19" name="Rectangle 18"/>
          <p:cNvSpPr/>
          <p:nvPr/>
        </p:nvSpPr>
        <p:spPr>
          <a:xfrm>
            <a:off x="6448661" y="2778411"/>
            <a:ext cx="5182061" cy="1457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bIns="182880" rtlCol="0" anchor="t"/>
          <a:lstStyle/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216443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3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356351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4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94864" y="6278071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13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301578" y="1629644"/>
            <a:ext cx="6810216" cy="621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bIns="182880" rtlCol="0" anchor="t"/>
          <a:lstStyle/>
          <a:p>
            <a:pPr marL="0" lvl="1" algn="ctr"/>
            <a:r>
              <a:rPr lang="en-US" sz="3200" b="1" i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TCBAC Recommended Model</a:t>
            </a:r>
            <a:endParaRPr lang="en-US" sz="3200" b="1" i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742950" lvl="2" indent="-285750" algn="ctr">
              <a:buFont typeface="Wingdings" panose="05000000000000000000" pitchFamily="2" charset="2"/>
              <a:buChar char="Ø"/>
            </a:pPr>
            <a:endParaRPr lang="en-US" sz="32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endParaRPr lang="en-US" sz="32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algn="ctr"/>
            <a:endParaRPr lang="en-US" sz="3200" b="1" dirty="0"/>
          </a:p>
        </p:txBody>
      </p:sp>
      <p:sp>
        <p:nvSpPr>
          <p:cNvPr id="29" name="Rectangle 28"/>
          <p:cNvSpPr/>
          <p:nvPr/>
        </p:nvSpPr>
        <p:spPr>
          <a:xfrm>
            <a:off x="653091" y="2631450"/>
            <a:ext cx="5182061" cy="1457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bIns="182880" rtlCol="0" anchor="t"/>
          <a:lstStyle/>
          <a:p>
            <a:pPr marL="0" lvl="1" algn="ctr"/>
            <a:r>
              <a:rPr lang="en-US" sz="2800" b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Provide funding to the courts with the GREATEST raw impact on “normal.”</a:t>
            </a:r>
          </a:p>
          <a:p>
            <a:pPr marL="0" lvl="1" algn="ctr"/>
            <a:endParaRPr lang="en-US" sz="2800" b="1" dirty="0" smtClean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r>
              <a:rPr lang="en-US" sz="2800" b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Every one backlogged case (weighted) counts the same towards move from “normal.”</a:t>
            </a:r>
          </a:p>
          <a:p>
            <a:pPr marL="0" lvl="1" algn="ctr"/>
            <a:endParaRPr lang="en-US" sz="20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742950" lvl="2" indent="-285750" algn="ctr">
              <a:buFont typeface="Wingdings" panose="05000000000000000000" pitchFamily="2" charset="2"/>
              <a:buChar char="Ø"/>
            </a:pPr>
            <a:endParaRPr lang="en-US" sz="24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endParaRPr lang="en-US" sz="28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algn="ctr"/>
            <a:endParaRPr lang="en-US" sz="2400" b="1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43C435A-4AE5-B946-8D8E-553ADE4F3C68}"/>
              </a:ext>
            </a:extLst>
          </p:cNvPr>
          <p:cNvCxnSpPr>
            <a:cxnSpLocks/>
          </p:cNvCxnSpPr>
          <p:nvPr/>
        </p:nvCxnSpPr>
        <p:spPr>
          <a:xfrm>
            <a:off x="6096000" y="1802930"/>
            <a:ext cx="0" cy="386022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!!List">
            <a:extLst>
              <a:ext uri="{FF2B5EF4-FFF2-40B4-BE49-F238E27FC236}">
                <a16:creationId xmlns:a16="http://schemas.microsoft.com/office/drawing/2014/main" id="{86C1EE8F-8EE8-B149-9986-E3B8CE6C26C7}"/>
              </a:ext>
            </a:extLst>
          </p:cNvPr>
          <p:cNvSpPr txBox="1">
            <a:spLocks/>
          </p:cNvSpPr>
          <p:nvPr/>
        </p:nvSpPr>
        <p:spPr>
          <a:xfrm>
            <a:off x="2372252" y="303526"/>
            <a:ext cx="7447496" cy="1215075"/>
          </a:xfrm>
          <a:prstGeom prst="rect">
            <a:avLst/>
          </a:prstGeom>
          <a:solidFill>
            <a:srgbClr val="C9D8F0"/>
          </a:solidFill>
          <a:ln w="19050">
            <a:solidFill>
              <a:srgbClr val="203864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Policy Foundation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Resume Normal Operations</a:t>
            </a:r>
            <a:endParaRPr lang="en-US" sz="2400" b="1" dirty="0">
              <a:solidFill>
                <a:srgbClr val="C9D8F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694864" y="1740687"/>
            <a:ext cx="6810216" cy="621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bIns="182880" rtlCol="0" anchor="t"/>
          <a:lstStyle/>
          <a:p>
            <a:pPr marL="0" lvl="1" algn="ctr"/>
            <a:r>
              <a:rPr lang="en-US" sz="3200" b="1" i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Threshold Model</a:t>
            </a:r>
            <a:endParaRPr lang="en-US" sz="32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endParaRPr lang="en-US" sz="32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algn="ctr"/>
            <a:endParaRPr lang="en-US" sz="3200" b="1" dirty="0"/>
          </a:p>
        </p:txBody>
      </p:sp>
      <p:sp>
        <p:nvSpPr>
          <p:cNvPr id="19" name="Rectangle 18"/>
          <p:cNvSpPr/>
          <p:nvPr/>
        </p:nvSpPr>
        <p:spPr>
          <a:xfrm>
            <a:off x="6448661" y="2631450"/>
            <a:ext cx="5182061" cy="1457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bIns="182880" rtlCol="0" anchor="t"/>
          <a:lstStyle/>
          <a:p>
            <a:pPr marL="0" lvl="1" algn="ctr"/>
            <a:r>
              <a:rPr lang="en-US" sz="2800" b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Provide funding based on confirmed impact to “normal”.</a:t>
            </a:r>
          </a:p>
          <a:p>
            <a:pPr marL="0" lvl="1" algn="ctr"/>
            <a:endParaRPr lang="en-US" sz="2800" b="1" dirty="0" smtClean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endParaRPr lang="en-US" sz="2800" b="1" dirty="0" smtClean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r>
              <a:rPr lang="en-US" sz="2800" b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Measure impact based on each court’s move away from “normal.”</a:t>
            </a:r>
          </a:p>
          <a:p>
            <a:pPr marL="0" lvl="1" algn="ctr"/>
            <a:endParaRPr lang="en-US" sz="2800" b="1" dirty="0" smtClean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866157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3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356351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4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94864" y="6278071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14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301578" y="1595876"/>
            <a:ext cx="6810216" cy="621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bIns="182880" rtlCol="0" anchor="t"/>
          <a:lstStyle/>
          <a:p>
            <a:pPr marL="0" lvl="1" algn="ctr"/>
            <a:r>
              <a:rPr lang="en-US" sz="3200" b="1" i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TCBAC Recommended Model</a:t>
            </a:r>
            <a:endParaRPr lang="en-US" sz="3200" b="1" i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742950" lvl="2" indent="-285750" algn="ctr">
              <a:buFont typeface="Wingdings" panose="05000000000000000000" pitchFamily="2" charset="2"/>
              <a:buChar char="Ø"/>
            </a:pPr>
            <a:endParaRPr lang="en-US" sz="32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endParaRPr lang="en-US" sz="32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algn="ctr"/>
            <a:endParaRPr lang="en-US" sz="3200" b="1" dirty="0"/>
          </a:p>
        </p:txBody>
      </p:sp>
      <p:sp>
        <p:nvSpPr>
          <p:cNvPr id="29" name="Rectangle 28"/>
          <p:cNvSpPr/>
          <p:nvPr/>
        </p:nvSpPr>
        <p:spPr>
          <a:xfrm>
            <a:off x="653091" y="2335866"/>
            <a:ext cx="5182061" cy="1457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bIns="182880" rtlCol="0" anchor="t"/>
          <a:lstStyle/>
          <a:p>
            <a:pPr marL="0" lvl="1" algn="ctr"/>
            <a:r>
              <a:rPr lang="en-US" sz="2800" b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Focuses funding to courts with greatest total impact.</a:t>
            </a:r>
          </a:p>
          <a:p>
            <a:pPr marL="0" lvl="1" algn="ctr"/>
            <a:endParaRPr lang="en-US" sz="28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r>
              <a:rPr lang="en-US" sz="2800" b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Seeks to balance return to “normal.”</a:t>
            </a:r>
          </a:p>
          <a:p>
            <a:pPr marL="0" lvl="1" algn="ctr"/>
            <a:endParaRPr lang="en-US" sz="28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r>
              <a:rPr lang="en-US" sz="2800" b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Has potential of greater funding to larger courts.</a:t>
            </a:r>
          </a:p>
          <a:p>
            <a:pPr marL="0" lvl="1" algn="ctr"/>
            <a:endParaRPr lang="en-US" sz="20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742950" lvl="2" indent="-285750" algn="ctr">
              <a:buFont typeface="Wingdings" panose="05000000000000000000" pitchFamily="2" charset="2"/>
              <a:buChar char="Ø"/>
            </a:pPr>
            <a:endParaRPr lang="en-US" sz="24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endParaRPr lang="en-US" sz="28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algn="ctr"/>
            <a:endParaRPr lang="en-US" sz="2400" b="1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43C435A-4AE5-B946-8D8E-553ADE4F3C68}"/>
              </a:ext>
            </a:extLst>
          </p:cNvPr>
          <p:cNvCxnSpPr>
            <a:cxnSpLocks/>
          </p:cNvCxnSpPr>
          <p:nvPr/>
        </p:nvCxnSpPr>
        <p:spPr>
          <a:xfrm>
            <a:off x="6096000" y="2129510"/>
            <a:ext cx="0" cy="386022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!!List">
            <a:extLst>
              <a:ext uri="{FF2B5EF4-FFF2-40B4-BE49-F238E27FC236}">
                <a16:creationId xmlns:a16="http://schemas.microsoft.com/office/drawing/2014/main" id="{86C1EE8F-8EE8-B149-9986-E3B8CE6C26C7}"/>
              </a:ext>
            </a:extLst>
          </p:cNvPr>
          <p:cNvSpPr txBox="1">
            <a:spLocks/>
          </p:cNvSpPr>
          <p:nvPr/>
        </p:nvSpPr>
        <p:spPr>
          <a:xfrm>
            <a:off x="2372252" y="303526"/>
            <a:ext cx="7447496" cy="1215075"/>
          </a:xfrm>
          <a:prstGeom prst="rect">
            <a:avLst/>
          </a:prstGeom>
          <a:solidFill>
            <a:srgbClr val="C9D8F0"/>
          </a:solidFill>
          <a:ln w="19050">
            <a:solidFill>
              <a:srgbClr val="203864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Policy Foundation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Resume Normal Operations</a:t>
            </a:r>
            <a:endParaRPr lang="en-US" sz="2400" b="1" dirty="0">
              <a:solidFill>
                <a:srgbClr val="C9D8F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694864" y="1616891"/>
            <a:ext cx="6810216" cy="621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bIns="182880" rtlCol="0" anchor="t"/>
          <a:lstStyle/>
          <a:p>
            <a:pPr marL="0" lvl="1" algn="ctr"/>
            <a:r>
              <a:rPr lang="en-US" sz="3200" b="1" i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Threshold Model</a:t>
            </a:r>
            <a:endParaRPr lang="en-US" sz="32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endParaRPr lang="en-US" sz="32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algn="ctr"/>
            <a:endParaRPr lang="en-US" sz="3200" b="1" dirty="0"/>
          </a:p>
        </p:txBody>
      </p:sp>
      <p:sp>
        <p:nvSpPr>
          <p:cNvPr id="19" name="Rectangle 18"/>
          <p:cNvSpPr/>
          <p:nvPr/>
        </p:nvSpPr>
        <p:spPr>
          <a:xfrm>
            <a:off x="6448661" y="2383463"/>
            <a:ext cx="5182061" cy="1457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bIns="182880" rtlCol="0" anchor="t"/>
          <a:lstStyle/>
          <a:p>
            <a:pPr marL="0" lvl="1" algn="ctr"/>
            <a:r>
              <a:rPr lang="en-US" sz="2800" b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Focuses on “return to normal” for as many courts as possible.</a:t>
            </a:r>
          </a:p>
          <a:p>
            <a:pPr marL="0" lvl="1" algn="ctr"/>
            <a:endParaRPr lang="en-US" sz="28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endParaRPr lang="en-US" sz="28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r>
              <a:rPr lang="en-US" sz="2800" b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 </a:t>
            </a:r>
            <a:endParaRPr lang="en-US" sz="28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endParaRPr lang="en-US" sz="28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330025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/>
          <a:srcRect l="27105" t="14870" r="30194" b="10561"/>
          <a:stretch/>
        </p:blipFill>
        <p:spPr>
          <a:xfrm>
            <a:off x="6096000" y="2839866"/>
            <a:ext cx="2097900" cy="2051624"/>
          </a:xfrm>
          <a:prstGeom prst="ellipse">
            <a:avLst/>
          </a:prstGeom>
          <a:effectLst>
            <a:softEdge rad="88900"/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/>
          <a:srcRect l="27105" t="14870" r="30194" b="10561"/>
          <a:stretch/>
        </p:blipFill>
        <p:spPr>
          <a:xfrm>
            <a:off x="1338762" y="2338697"/>
            <a:ext cx="2944851" cy="2879892"/>
          </a:xfrm>
          <a:prstGeom prst="ellipse">
            <a:avLst/>
          </a:prstGeom>
          <a:effectLst>
            <a:softEdge rad="88900"/>
          </a:effectLst>
        </p:spPr>
      </p:pic>
      <p:sp>
        <p:nvSpPr>
          <p:cNvPr id="17" name="!!List">
            <a:extLst>
              <a:ext uri="{FF2B5EF4-FFF2-40B4-BE49-F238E27FC236}">
                <a16:creationId xmlns:a16="http://schemas.microsoft.com/office/drawing/2014/main" id="{F6EA7BAA-E88B-C249-8DD6-03C7991762A4}"/>
              </a:ext>
            </a:extLst>
          </p:cNvPr>
          <p:cNvSpPr txBox="1">
            <a:spLocks/>
          </p:cNvSpPr>
          <p:nvPr/>
        </p:nvSpPr>
        <p:spPr>
          <a:xfrm>
            <a:off x="2268570" y="333175"/>
            <a:ext cx="7654860" cy="1436070"/>
          </a:xfrm>
          <a:prstGeom prst="rect">
            <a:avLst/>
          </a:prstGeom>
          <a:solidFill>
            <a:srgbClr val="C9D8F0"/>
          </a:solidFill>
          <a:ln w="19050">
            <a:solidFill>
              <a:srgbClr val="203864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!!title"/>
          <p:cNvSpPr/>
          <p:nvPr/>
        </p:nvSpPr>
        <p:spPr>
          <a:xfrm>
            <a:off x="3055748" y="448782"/>
            <a:ext cx="608051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Policy Foundation</a:t>
            </a:r>
          </a:p>
          <a:p>
            <a:pPr algn="ctr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Resume Normal Operations</a:t>
            </a:r>
          </a:p>
          <a:p>
            <a:pPr algn="ctr"/>
            <a:endParaRPr lang="en-US" sz="2400" b="1" dirty="0">
              <a:solidFill>
                <a:srgbClr val="C9D8F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03479" y="6356294"/>
            <a:ext cx="2743200" cy="365125"/>
          </a:xfrm>
        </p:spPr>
        <p:txBody>
          <a:bodyPr/>
          <a:lstStyle/>
          <a:p>
            <a:r>
              <a:rPr lang="en-US" dirty="0" smtClean="0"/>
              <a:t>Nov. 12,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13477" y="6122357"/>
            <a:ext cx="5330325" cy="585731"/>
          </a:xfrm>
        </p:spPr>
        <p:txBody>
          <a:bodyPr/>
          <a:lstStyle/>
          <a:p>
            <a:r>
              <a:rPr lang="en-US" dirty="0" smtClean="0"/>
              <a:t>JBBC: COVID Backlog Funding Option: Threshold Model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B6A4-3982-A24E-94EE-A6034A595595}" type="slidenum">
              <a:rPr lang="en-US" smtClean="0"/>
              <a:t>15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3782" y="3256914"/>
            <a:ext cx="1310754" cy="131075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358" y="3220944"/>
            <a:ext cx="1310754" cy="1310754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5731151" y="1546903"/>
            <a:ext cx="6172378" cy="621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bIns="182880" rtlCol="0" anchor="t"/>
          <a:lstStyle/>
          <a:p>
            <a:pPr marL="0" lvl="1" algn="ctr"/>
            <a:r>
              <a:rPr lang="en-US" sz="3200" b="1" i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TCBAC Recommended Model</a:t>
            </a:r>
            <a:endParaRPr lang="en-US" sz="3200" b="1" i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742950" lvl="2" indent="-285750" algn="ctr">
              <a:buFont typeface="Wingdings" panose="05000000000000000000" pitchFamily="2" charset="2"/>
              <a:buChar char="Ø"/>
            </a:pPr>
            <a:endParaRPr lang="en-US" sz="32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endParaRPr lang="en-US" sz="32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algn="ctr"/>
            <a:endParaRPr lang="en-US" sz="3200" b="1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3"/>
          <a:srcRect l="27105" t="14870" r="30194" b="10561"/>
          <a:stretch/>
        </p:blipFill>
        <p:spPr>
          <a:xfrm>
            <a:off x="10193644" y="5063353"/>
            <a:ext cx="566640" cy="554141"/>
          </a:xfrm>
          <a:prstGeom prst="ellipse">
            <a:avLst/>
          </a:prstGeom>
          <a:effectLst>
            <a:softEdge rad="88900"/>
          </a:effectLst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6259" y="4687631"/>
            <a:ext cx="1310754" cy="1310754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3"/>
          <a:srcRect l="27105" t="14870" r="30194" b="10561"/>
          <a:stretch/>
        </p:blipFill>
        <p:spPr>
          <a:xfrm>
            <a:off x="10095722" y="3376263"/>
            <a:ext cx="1136412" cy="1111345"/>
          </a:xfrm>
          <a:prstGeom prst="ellipse">
            <a:avLst/>
          </a:prstGeom>
          <a:effectLst>
            <a:softEdge rad="88900"/>
          </a:effectLst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4069" y="3268704"/>
            <a:ext cx="1310754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3908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/>
          <a:srcRect l="27105" t="14870" r="30194" b="10561"/>
          <a:stretch/>
        </p:blipFill>
        <p:spPr>
          <a:xfrm>
            <a:off x="6278639" y="3245595"/>
            <a:ext cx="1303458" cy="1274706"/>
          </a:xfrm>
          <a:prstGeom prst="ellipse">
            <a:avLst/>
          </a:prstGeom>
          <a:effectLst>
            <a:softEdge rad="88900"/>
          </a:effectLst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/>
          <a:srcRect l="27105" t="14870" r="30194" b="10561"/>
          <a:stretch/>
        </p:blipFill>
        <p:spPr>
          <a:xfrm>
            <a:off x="10095722" y="3376263"/>
            <a:ext cx="1136412" cy="1111345"/>
          </a:xfrm>
          <a:prstGeom prst="ellipse">
            <a:avLst/>
          </a:prstGeom>
          <a:effectLst>
            <a:softEdge rad="88900"/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/>
          <a:srcRect l="27105" t="14870" r="30194" b="10561"/>
          <a:stretch/>
        </p:blipFill>
        <p:spPr>
          <a:xfrm>
            <a:off x="1338763" y="2763497"/>
            <a:ext cx="2165655" cy="2117884"/>
          </a:xfrm>
          <a:prstGeom prst="ellipse">
            <a:avLst/>
          </a:prstGeom>
          <a:effectLst>
            <a:softEdge rad="88900"/>
          </a:effectLst>
        </p:spPr>
      </p:pic>
      <p:sp>
        <p:nvSpPr>
          <p:cNvPr id="17" name="!!List">
            <a:extLst>
              <a:ext uri="{FF2B5EF4-FFF2-40B4-BE49-F238E27FC236}">
                <a16:creationId xmlns:a16="http://schemas.microsoft.com/office/drawing/2014/main" id="{F6EA7BAA-E88B-C249-8DD6-03C7991762A4}"/>
              </a:ext>
            </a:extLst>
          </p:cNvPr>
          <p:cNvSpPr txBox="1">
            <a:spLocks/>
          </p:cNvSpPr>
          <p:nvPr/>
        </p:nvSpPr>
        <p:spPr>
          <a:xfrm>
            <a:off x="2268570" y="333175"/>
            <a:ext cx="7654860" cy="1436070"/>
          </a:xfrm>
          <a:prstGeom prst="rect">
            <a:avLst/>
          </a:prstGeom>
          <a:solidFill>
            <a:srgbClr val="C9D8F0"/>
          </a:solidFill>
          <a:ln w="19050">
            <a:solidFill>
              <a:srgbClr val="203864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!!title"/>
          <p:cNvSpPr/>
          <p:nvPr/>
        </p:nvSpPr>
        <p:spPr>
          <a:xfrm>
            <a:off x="3055748" y="448782"/>
            <a:ext cx="608051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Policy Foundation</a:t>
            </a:r>
          </a:p>
          <a:p>
            <a:pPr algn="ctr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Resume Normal Operations</a:t>
            </a:r>
          </a:p>
          <a:p>
            <a:pPr algn="ctr"/>
            <a:endParaRPr lang="en-US" sz="2400" b="1" dirty="0">
              <a:solidFill>
                <a:srgbClr val="C9D8F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03479" y="6356294"/>
            <a:ext cx="2743200" cy="365125"/>
          </a:xfrm>
        </p:spPr>
        <p:txBody>
          <a:bodyPr/>
          <a:lstStyle/>
          <a:p>
            <a:r>
              <a:rPr lang="en-US" dirty="0" smtClean="0"/>
              <a:t>Nov. 12,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13477" y="6122357"/>
            <a:ext cx="5330325" cy="585731"/>
          </a:xfrm>
        </p:spPr>
        <p:txBody>
          <a:bodyPr/>
          <a:lstStyle/>
          <a:p>
            <a:r>
              <a:rPr lang="en-US" dirty="0" smtClean="0"/>
              <a:t>JBBC: COVID Backlog Funding Option: Threshold Model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B6A4-3982-A24E-94EE-A6034A595595}" type="slidenum">
              <a:rPr lang="en-US" smtClean="0"/>
              <a:t>16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4069" y="3268704"/>
            <a:ext cx="1310754" cy="131075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3782" y="3256922"/>
            <a:ext cx="1310754" cy="131075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358" y="3220952"/>
            <a:ext cx="1310754" cy="1310754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5731151" y="1546579"/>
            <a:ext cx="6172378" cy="621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bIns="182880" rtlCol="0" anchor="t"/>
          <a:lstStyle/>
          <a:p>
            <a:pPr marL="0" lvl="1" algn="ctr"/>
            <a:r>
              <a:rPr lang="en-US" sz="3200" b="1" i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TCBAC Recommended Model</a:t>
            </a:r>
            <a:endParaRPr lang="en-US" sz="3200" b="1" i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457200" lvl="2" algn="ctr"/>
            <a:endParaRPr lang="en-US" sz="32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endParaRPr lang="en-US" sz="32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algn="ctr"/>
            <a:endParaRPr lang="en-US" sz="3200" b="1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/>
          <a:srcRect l="27105" t="14870" r="30194" b="10561"/>
          <a:stretch/>
        </p:blipFill>
        <p:spPr>
          <a:xfrm>
            <a:off x="10193644" y="5063353"/>
            <a:ext cx="566640" cy="554141"/>
          </a:xfrm>
          <a:prstGeom prst="ellipse">
            <a:avLst/>
          </a:prstGeom>
          <a:effectLst>
            <a:softEdge rad="88900"/>
          </a:effectLst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6259" y="4687631"/>
            <a:ext cx="1310754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3900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/>
          <a:srcRect l="27105" t="14870" r="30194" b="10561"/>
          <a:stretch/>
        </p:blipFill>
        <p:spPr>
          <a:xfrm>
            <a:off x="6096000" y="2839866"/>
            <a:ext cx="2097900" cy="2051624"/>
          </a:xfrm>
          <a:prstGeom prst="ellipse">
            <a:avLst/>
          </a:prstGeom>
          <a:effectLst>
            <a:softEdge rad="88900"/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/>
          <a:srcRect l="27105" t="14870" r="30194" b="10561"/>
          <a:stretch/>
        </p:blipFill>
        <p:spPr>
          <a:xfrm>
            <a:off x="1338762" y="2338697"/>
            <a:ext cx="2944851" cy="2879892"/>
          </a:xfrm>
          <a:prstGeom prst="ellipse">
            <a:avLst/>
          </a:prstGeom>
          <a:effectLst>
            <a:softEdge rad="88900"/>
          </a:effectLst>
        </p:spPr>
      </p:pic>
      <p:sp>
        <p:nvSpPr>
          <p:cNvPr id="17" name="!!List">
            <a:extLst>
              <a:ext uri="{FF2B5EF4-FFF2-40B4-BE49-F238E27FC236}">
                <a16:creationId xmlns:a16="http://schemas.microsoft.com/office/drawing/2014/main" id="{F6EA7BAA-E88B-C249-8DD6-03C7991762A4}"/>
              </a:ext>
            </a:extLst>
          </p:cNvPr>
          <p:cNvSpPr txBox="1">
            <a:spLocks/>
          </p:cNvSpPr>
          <p:nvPr/>
        </p:nvSpPr>
        <p:spPr>
          <a:xfrm>
            <a:off x="2268570" y="333175"/>
            <a:ext cx="7654860" cy="1436070"/>
          </a:xfrm>
          <a:prstGeom prst="rect">
            <a:avLst/>
          </a:prstGeom>
          <a:solidFill>
            <a:srgbClr val="C9D8F0"/>
          </a:solidFill>
          <a:ln w="19050">
            <a:solidFill>
              <a:srgbClr val="203864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!!title"/>
          <p:cNvSpPr/>
          <p:nvPr/>
        </p:nvSpPr>
        <p:spPr>
          <a:xfrm>
            <a:off x="3055748" y="448782"/>
            <a:ext cx="608051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Policy Foundation</a:t>
            </a:r>
          </a:p>
          <a:p>
            <a:pPr algn="ctr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Resume Normal Operations</a:t>
            </a:r>
          </a:p>
          <a:p>
            <a:pPr algn="ctr"/>
            <a:endParaRPr lang="en-US" sz="2400" b="1" dirty="0">
              <a:solidFill>
                <a:srgbClr val="C9D8F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03479" y="6356294"/>
            <a:ext cx="2743200" cy="365125"/>
          </a:xfrm>
        </p:spPr>
        <p:txBody>
          <a:bodyPr/>
          <a:lstStyle/>
          <a:p>
            <a:r>
              <a:rPr lang="en-US" dirty="0" smtClean="0"/>
              <a:t>Nov. 12,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13477" y="6122357"/>
            <a:ext cx="5330325" cy="585731"/>
          </a:xfrm>
        </p:spPr>
        <p:txBody>
          <a:bodyPr/>
          <a:lstStyle/>
          <a:p>
            <a:r>
              <a:rPr lang="en-US" dirty="0" smtClean="0"/>
              <a:t>JBBC: COVID Backlog Funding Option: Threshold Model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B6A4-3982-A24E-94EE-A6034A595595}" type="slidenum">
              <a:rPr lang="en-US" smtClean="0"/>
              <a:t>17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3782" y="3256914"/>
            <a:ext cx="1310754" cy="131075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358" y="3220944"/>
            <a:ext cx="1310754" cy="1310754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5731151" y="1546903"/>
            <a:ext cx="6172378" cy="621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bIns="182880" rtlCol="0" anchor="t"/>
          <a:lstStyle/>
          <a:p>
            <a:pPr marL="0" lvl="1" algn="ctr"/>
            <a:r>
              <a:rPr lang="en-US" sz="3200" b="1" i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Threshold Model</a:t>
            </a:r>
            <a:endParaRPr lang="en-US" sz="3200" b="1" i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742950" lvl="2" indent="-285750" algn="ctr">
              <a:buFont typeface="Wingdings" panose="05000000000000000000" pitchFamily="2" charset="2"/>
              <a:buChar char="Ø"/>
            </a:pPr>
            <a:endParaRPr lang="en-US" sz="32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endParaRPr lang="en-US" sz="32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algn="ctr"/>
            <a:endParaRPr lang="en-US" sz="3200" b="1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3"/>
          <a:srcRect l="27105" t="14870" r="30194" b="10561"/>
          <a:stretch/>
        </p:blipFill>
        <p:spPr>
          <a:xfrm>
            <a:off x="10193644" y="5063353"/>
            <a:ext cx="566640" cy="554141"/>
          </a:xfrm>
          <a:prstGeom prst="ellipse">
            <a:avLst/>
          </a:prstGeom>
          <a:effectLst>
            <a:softEdge rad="88900"/>
          </a:effectLst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6259" y="4687631"/>
            <a:ext cx="1310754" cy="131075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/>
          <a:srcRect l="27105" t="14870" r="30194" b="10561"/>
          <a:stretch/>
        </p:blipFill>
        <p:spPr>
          <a:xfrm>
            <a:off x="10095722" y="3376263"/>
            <a:ext cx="1136412" cy="1111345"/>
          </a:xfrm>
          <a:prstGeom prst="ellipse">
            <a:avLst/>
          </a:prstGeom>
          <a:effectLst>
            <a:softEdge rad="88900"/>
          </a:effec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4069" y="3268704"/>
            <a:ext cx="1310754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2740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/>
          <a:srcRect l="27105" t="14870" r="30194" b="10561"/>
          <a:stretch/>
        </p:blipFill>
        <p:spPr>
          <a:xfrm>
            <a:off x="6169494" y="3083566"/>
            <a:ext cx="1634808" cy="1598747"/>
          </a:xfrm>
          <a:prstGeom prst="ellipse">
            <a:avLst/>
          </a:prstGeom>
          <a:effectLst>
            <a:softEdge rad="88900"/>
          </a:effectLst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/>
          <a:srcRect l="27105" t="14870" r="30194" b="10561"/>
          <a:stretch/>
        </p:blipFill>
        <p:spPr>
          <a:xfrm>
            <a:off x="10193644" y="3568194"/>
            <a:ext cx="755204" cy="738546"/>
          </a:xfrm>
          <a:prstGeom prst="ellipse">
            <a:avLst/>
          </a:prstGeom>
          <a:effectLst>
            <a:softEdge rad="88900"/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/>
          <a:srcRect l="27105" t="14870" r="30194" b="10561"/>
          <a:stretch/>
        </p:blipFill>
        <p:spPr>
          <a:xfrm>
            <a:off x="1352563" y="2657730"/>
            <a:ext cx="2509261" cy="2453910"/>
          </a:xfrm>
          <a:prstGeom prst="ellipse">
            <a:avLst/>
          </a:prstGeom>
          <a:effectLst>
            <a:softEdge rad="88900"/>
          </a:effectLst>
        </p:spPr>
      </p:pic>
      <p:sp>
        <p:nvSpPr>
          <p:cNvPr id="17" name="!!List">
            <a:extLst>
              <a:ext uri="{FF2B5EF4-FFF2-40B4-BE49-F238E27FC236}">
                <a16:creationId xmlns:a16="http://schemas.microsoft.com/office/drawing/2014/main" id="{F6EA7BAA-E88B-C249-8DD6-03C7991762A4}"/>
              </a:ext>
            </a:extLst>
          </p:cNvPr>
          <p:cNvSpPr txBox="1">
            <a:spLocks/>
          </p:cNvSpPr>
          <p:nvPr/>
        </p:nvSpPr>
        <p:spPr>
          <a:xfrm>
            <a:off x="2268570" y="333175"/>
            <a:ext cx="7654860" cy="1436070"/>
          </a:xfrm>
          <a:prstGeom prst="rect">
            <a:avLst/>
          </a:prstGeom>
          <a:solidFill>
            <a:srgbClr val="C9D8F0"/>
          </a:solidFill>
          <a:ln w="19050">
            <a:solidFill>
              <a:srgbClr val="203864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!!title"/>
          <p:cNvSpPr/>
          <p:nvPr/>
        </p:nvSpPr>
        <p:spPr>
          <a:xfrm>
            <a:off x="3055748" y="448782"/>
            <a:ext cx="608051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Policy Foundation</a:t>
            </a:r>
          </a:p>
          <a:p>
            <a:pPr algn="ctr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Resume Normal Operations</a:t>
            </a:r>
          </a:p>
          <a:p>
            <a:pPr algn="ctr"/>
            <a:endParaRPr lang="en-US" sz="2400" b="1" dirty="0">
              <a:solidFill>
                <a:srgbClr val="C9D8F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03479" y="6356294"/>
            <a:ext cx="2743200" cy="365125"/>
          </a:xfrm>
        </p:spPr>
        <p:txBody>
          <a:bodyPr/>
          <a:lstStyle/>
          <a:p>
            <a:r>
              <a:rPr lang="en-US" dirty="0" smtClean="0"/>
              <a:t>Nov. 12,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13477" y="6122357"/>
            <a:ext cx="5330325" cy="585731"/>
          </a:xfrm>
        </p:spPr>
        <p:txBody>
          <a:bodyPr/>
          <a:lstStyle/>
          <a:p>
            <a:r>
              <a:rPr lang="en-US" dirty="0" smtClean="0"/>
              <a:t>JBBC: COVID Backlog Funding Option: Threshold Model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B6A4-3982-A24E-94EE-A6034A595595}" type="slidenum">
              <a:rPr lang="en-US" smtClean="0"/>
              <a:t>18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4069" y="3268696"/>
            <a:ext cx="1310754" cy="131075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3782" y="3256914"/>
            <a:ext cx="1310754" cy="131075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358" y="3220944"/>
            <a:ext cx="1310754" cy="1310754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5731151" y="1546903"/>
            <a:ext cx="6172378" cy="621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bIns="182880" rtlCol="0" anchor="t"/>
          <a:lstStyle/>
          <a:p>
            <a:pPr marL="0" lvl="1" algn="ctr"/>
            <a:r>
              <a:rPr lang="en-US" sz="3200" b="1" i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Threshold Model</a:t>
            </a:r>
            <a:endParaRPr lang="en-US" sz="3200" b="1" i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742950" lvl="2" indent="-285750" algn="ctr">
              <a:buFont typeface="Wingdings" panose="05000000000000000000" pitchFamily="2" charset="2"/>
              <a:buChar char="Ø"/>
            </a:pPr>
            <a:endParaRPr lang="en-US" sz="32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endParaRPr lang="en-US" sz="32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algn="ctr"/>
            <a:endParaRPr lang="en-US" sz="3200" b="1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3"/>
          <a:srcRect l="27105" t="14870" r="30194" b="10561"/>
          <a:stretch/>
        </p:blipFill>
        <p:spPr>
          <a:xfrm>
            <a:off x="10193644" y="5063353"/>
            <a:ext cx="566640" cy="554141"/>
          </a:xfrm>
          <a:prstGeom prst="ellipse">
            <a:avLst/>
          </a:prstGeom>
          <a:effectLst>
            <a:softEdge rad="88900"/>
          </a:effectLst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6259" y="4687631"/>
            <a:ext cx="1310754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9945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erview"/>
          <p:cNvSpPr>
            <a:spLocks noGrp="1"/>
          </p:cNvSpPr>
          <p:nvPr>
            <p:ph type="title"/>
          </p:nvPr>
        </p:nvSpPr>
        <p:spPr>
          <a:xfrm>
            <a:off x="918208" y="812163"/>
            <a:ext cx="10515600" cy="1108566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Threshold Alternative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List"/>
          <p:cNvSpPr>
            <a:spLocks noGrp="1"/>
          </p:cNvSpPr>
          <p:nvPr>
            <p:ph idx="1"/>
          </p:nvPr>
        </p:nvSpPr>
        <p:spPr>
          <a:xfrm>
            <a:off x="1193305" y="2053585"/>
            <a:ext cx="10530609" cy="3717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Sought to clarify policy elements of original TCBAC Subcommittee recommendation.</a:t>
            </a:r>
          </a:p>
          <a:p>
            <a:pPr marL="0" indent="0">
              <a:buNone/>
            </a:pPr>
            <a:endParaRPr lang="en-US" sz="32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Goal was to use the foundation set by the Subcommittee but raise a small number of policy concepts for discussion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.</a:t>
            </a:r>
            <a:endParaRPr lang="en-US" sz="3200" dirty="0" smtClean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8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356351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9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94864" y="6278071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1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58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ject Goal Text"/>
          <p:cNvSpPr txBox="1"/>
          <p:nvPr/>
        </p:nvSpPr>
        <p:spPr>
          <a:xfrm>
            <a:off x="331865" y="3224607"/>
            <a:ext cx="40576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Return those with greatest raw impact closer to normal.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7" name="!!List">
            <a:extLst>
              <a:ext uri="{FF2B5EF4-FFF2-40B4-BE49-F238E27FC236}">
                <a16:creationId xmlns:a16="http://schemas.microsoft.com/office/drawing/2014/main" id="{F6EA7BAA-E88B-C249-8DD6-03C7991762A4}"/>
              </a:ext>
            </a:extLst>
          </p:cNvPr>
          <p:cNvSpPr txBox="1">
            <a:spLocks/>
          </p:cNvSpPr>
          <p:nvPr/>
        </p:nvSpPr>
        <p:spPr>
          <a:xfrm>
            <a:off x="2268570" y="333175"/>
            <a:ext cx="7654860" cy="1436070"/>
          </a:xfrm>
          <a:prstGeom prst="rect">
            <a:avLst/>
          </a:prstGeom>
          <a:solidFill>
            <a:srgbClr val="C9D8F0"/>
          </a:solidFill>
          <a:ln w="19050">
            <a:solidFill>
              <a:srgbClr val="203864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!!title"/>
          <p:cNvSpPr/>
          <p:nvPr/>
        </p:nvSpPr>
        <p:spPr>
          <a:xfrm>
            <a:off x="3055748" y="448782"/>
            <a:ext cx="608051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Policy Foundation</a:t>
            </a:r>
          </a:p>
          <a:p>
            <a:pPr algn="ctr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Resume Normal Operations</a:t>
            </a:r>
            <a:endParaRPr lang="en-US" sz="2400" b="1" dirty="0">
              <a:solidFill>
                <a:srgbClr val="C9D8F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03479" y="6356294"/>
            <a:ext cx="2743200" cy="365125"/>
          </a:xfrm>
        </p:spPr>
        <p:txBody>
          <a:bodyPr/>
          <a:lstStyle/>
          <a:p>
            <a:r>
              <a:rPr lang="en-US" dirty="0" smtClean="0"/>
              <a:t>Nov. 12,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13477" y="6122357"/>
            <a:ext cx="5330325" cy="585731"/>
          </a:xfrm>
        </p:spPr>
        <p:txBody>
          <a:bodyPr/>
          <a:lstStyle/>
          <a:p>
            <a:r>
              <a:rPr lang="en-US" dirty="0" smtClean="0"/>
              <a:t>JBBC: COVID Backlog Funding Option: Threshold Model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CB6A4-3982-A24E-94EE-A6034A595595}" type="slidenum">
              <a:rPr lang="en-US" smtClean="0"/>
              <a:t>19</a:t>
            </a:fld>
            <a:endParaRPr lang="en-US" dirty="0"/>
          </a:p>
        </p:txBody>
      </p:sp>
      <p:sp>
        <p:nvSpPr>
          <p:cNvPr id="16" name="Project Goal Text"/>
          <p:cNvSpPr txBox="1"/>
          <p:nvPr/>
        </p:nvSpPr>
        <p:spPr>
          <a:xfrm>
            <a:off x="7741054" y="3224606"/>
            <a:ext cx="40576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Return as many courts as possible closer to their normal.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2" name="Right Arrow 11">
            <a:extLst>
              <a:ext uri="{FF2B5EF4-FFF2-40B4-BE49-F238E27FC236}">
                <a16:creationId xmlns:a16="http://schemas.microsoft.com/office/drawing/2014/main" id="{3488324B-E5CE-EF45-9CA7-D7CE3D2DFC9F}"/>
              </a:ext>
            </a:extLst>
          </p:cNvPr>
          <p:cNvSpPr/>
          <p:nvPr/>
        </p:nvSpPr>
        <p:spPr>
          <a:xfrm>
            <a:off x="7537404" y="3810466"/>
            <a:ext cx="429994" cy="236410"/>
          </a:xfrm>
          <a:prstGeom prst="rightArrow">
            <a:avLst/>
          </a:prstGeom>
          <a:solidFill>
            <a:srgbClr val="203864"/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ight Arrow 14">
            <a:extLst>
              <a:ext uri="{FF2B5EF4-FFF2-40B4-BE49-F238E27FC236}">
                <a16:creationId xmlns:a16="http://schemas.microsoft.com/office/drawing/2014/main" id="{9B58134C-4EF9-EF48-9248-38A161F28CBB}"/>
              </a:ext>
            </a:extLst>
          </p:cNvPr>
          <p:cNvSpPr/>
          <p:nvPr/>
        </p:nvSpPr>
        <p:spPr>
          <a:xfrm rot="10800000">
            <a:off x="4098470" y="3796784"/>
            <a:ext cx="502034" cy="250091"/>
          </a:xfrm>
          <a:prstGeom prst="rightArrow">
            <a:avLst/>
          </a:prstGeom>
          <a:solidFill>
            <a:srgbClr val="203864"/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!!Main Question">
            <a:extLst>
              <a:ext uri="{FF2B5EF4-FFF2-40B4-BE49-F238E27FC236}">
                <a16:creationId xmlns:a16="http://schemas.microsoft.com/office/drawing/2014/main" id="{57F96A2E-2A16-8C40-BE3C-E085ED5DC7C1}"/>
              </a:ext>
            </a:extLst>
          </p:cNvPr>
          <p:cNvSpPr/>
          <p:nvPr/>
        </p:nvSpPr>
        <p:spPr>
          <a:xfrm>
            <a:off x="4324812" y="2681060"/>
            <a:ext cx="3416242" cy="2509153"/>
          </a:xfrm>
          <a:prstGeom prst="ellipse">
            <a:avLst/>
          </a:prstGeom>
          <a:solidFill>
            <a:srgbClr val="C9D8F0"/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Key Policy Difference // Decision</a:t>
            </a:r>
            <a:endParaRPr lang="en-US" sz="2500" dirty="0">
              <a:solidFill>
                <a:srgbClr val="253369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6243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!!border">
            <a:extLst>
              <a:ext uri="{FF2B5EF4-FFF2-40B4-BE49-F238E27FC236}">
                <a16:creationId xmlns:a16="http://schemas.microsoft.com/office/drawing/2014/main" id="{AA3235F8-D6AC-C943-B7EE-99C56F02F909}"/>
              </a:ext>
            </a:extLst>
          </p:cNvPr>
          <p:cNvSpPr/>
          <p:nvPr/>
        </p:nvSpPr>
        <p:spPr>
          <a:xfrm>
            <a:off x="843010" y="419100"/>
            <a:ext cx="10505981" cy="4979611"/>
          </a:xfrm>
          <a:prstGeom prst="rect">
            <a:avLst/>
          </a:prstGeom>
          <a:solidFill>
            <a:srgbClr val="C8D8F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356351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9830" y="6361241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20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9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SENTENCE"/>
          <p:cNvSpPr>
            <a:spLocks noGrp="1"/>
          </p:cNvSpPr>
          <p:nvPr>
            <p:ph sz="half" idx="2"/>
          </p:nvPr>
        </p:nvSpPr>
        <p:spPr>
          <a:xfrm>
            <a:off x="1081176" y="2445593"/>
            <a:ext cx="10029646" cy="1229864"/>
          </a:xfrm>
        </p:spPr>
        <p:txBody>
          <a:bodyPr>
            <a:noAutofit/>
          </a:bodyPr>
          <a:lstStyle/>
          <a:p>
            <a:pPr marL="0" indent="0" algn="ctr">
              <a:spcBef>
                <a:spcPts val="500"/>
              </a:spcBef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All thresholds are provided for illustration.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 algn="ctr">
              <a:spcBef>
                <a:spcPts val="500"/>
              </a:spcBef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Ultimately, the threshold levels are a policy decision.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22" name="!!Project Goal Title"/>
          <p:cNvSpPr txBox="1">
            <a:spLocks/>
          </p:cNvSpPr>
          <p:nvPr/>
        </p:nvSpPr>
        <p:spPr>
          <a:xfrm>
            <a:off x="3190346" y="533079"/>
            <a:ext cx="6241256" cy="1419124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Example Threshold Model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9102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!!border">
            <a:extLst>
              <a:ext uri="{FF2B5EF4-FFF2-40B4-BE49-F238E27FC236}">
                <a16:creationId xmlns:a16="http://schemas.microsoft.com/office/drawing/2014/main" id="{AA3235F8-D6AC-C943-B7EE-99C56F02F909}"/>
              </a:ext>
            </a:extLst>
          </p:cNvPr>
          <p:cNvSpPr/>
          <p:nvPr/>
        </p:nvSpPr>
        <p:spPr>
          <a:xfrm>
            <a:off x="843010" y="419100"/>
            <a:ext cx="10505981" cy="4979611"/>
          </a:xfrm>
          <a:prstGeom prst="rect">
            <a:avLst/>
          </a:prstGeom>
          <a:solidFill>
            <a:srgbClr val="C8D8F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356351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9830" y="6361241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21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9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22" name="!!Project Goal Title"/>
          <p:cNvSpPr txBox="1">
            <a:spLocks/>
          </p:cNvSpPr>
          <p:nvPr/>
        </p:nvSpPr>
        <p:spPr>
          <a:xfrm>
            <a:off x="3190346" y="533079"/>
            <a:ext cx="6241256" cy="1419124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Example Threshold Model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8560" y="3409925"/>
            <a:ext cx="8928513" cy="19363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8560" y="1871768"/>
            <a:ext cx="8928513" cy="169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4407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!!border">
            <a:extLst>
              <a:ext uri="{FF2B5EF4-FFF2-40B4-BE49-F238E27FC236}">
                <a16:creationId xmlns:a16="http://schemas.microsoft.com/office/drawing/2014/main" id="{AA3235F8-D6AC-C943-B7EE-99C56F02F909}"/>
              </a:ext>
            </a:extLst>
          </p:cNvPr>
          <p:cNvSpPr/>
          <p:nvPr/>
        </p:nvSpPr>
        <p:spPr>
          <a:xfrm>
            <a:off x="843010" y="419100"/>
            <a:ext cx="10505981" cy="4979611"/>
          </a:xfrm>
          <a:prstGeom prst="rect">
            <a:avLst/>
          </a:prstGeom>
          <a:solidFill>
            <a:srgbClr val="C8D8F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356351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9830" y="6361241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22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9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22" name="!!Project Goal Title"/>
          <p:cNvSpPr txBox="1">
            <a:spLocks/>
          </p:cNvSpPr>
          <p:nvPr/>
        </p:nvSpPr>
        <p:spPr>
          <a:xfrm>
            <a:off x="2949774" y="558511"/>
            <a:ext cx="6241256" cy="1419124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Example Threshold Model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7048" y="2409082"/>
            <a:ext cx="8686708" cy="205782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319344" y="4759852"/>
            <a:ext cx="9621943" cy="646331"/>
          </a:xfrm>
          <a:prstGeom prst="rect">
            <a:avLst/>
          </a:prstGeom>
          <a:solidFill>
            <a:srgbClr val="C8D8F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*For those checking the math…the averages are based on seven months. This illustration was not updated following TCBAC’s decision to change the measurement period.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8069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!!border">
            <a:extLst>
              <a:ext uri="{FF2B5EF4-FFF2-40B4-BE49-F238E27FC236}">
                <a16:creationId xmlns:a16="http://schemas.microsoft.com/office/drawing/2014/main" id="{AA3235F8-D6AC-C943-B7EE-99C56F02F909}"/>
              </a:ext>
            </a:extLst>
          </p:cNvPr>
          <p:cNvSpPr/>
          <p:nvPr/>
        </p:nvSpPr>
        <p:spPr>
          <a:xfrm>
            <a:off x="843010" y="419100"/>
            <a:ext cx="10505981" cy="4979611"/>
          </a:xfrm>
          <a:prstGeom prst="rect">
            <a:avLst/>
          </a:prstGeom>
          <a:solidFill>
            <a:srgbClr val="C8D8F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356351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9830" y="6361241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23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9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0477" y="2652414"/>
            <a:ext cx="8519850" cy="2114712"/>
          </a:xfrm>
          <a:prstGeom prst="rect">
            <a:avLst/>
          </a:prstGeom>
        </p:spPr>
      </p:pic>
      <p:sp>
        <p:nvSpPr>
          <p:cNvPr id="10" name="!!Project Goal Title"/>
          <p:cNvSpPr txBox="1">
            <a:spLocks/>
          </p:cNvSpPr>
          <p:nvPr/>
        </p:nvSpPr>
        <p:spPr>
          <a:xfrm>
            <a:off x="2253342" y="927555"/>
            <a:ext cx="7390531" cy="1419124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Example Threshold Model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7342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!!border">
            <a:extLst>
              <a:ext uri="{FF2B5EF4-FFF2-40B4-BE49-F238E27FC236}">
                <a16:creationId xmlns:a16="http://schemas.microsoft.com/office/drawing/2014/main" id="{AA3235F8-D6AC-C943-B7EE-99C56F02F909}"/>
              </a:ext>
            </a:extLst>
          </p:cNvPr>
          <p:cNvSpPr/>
          <p:nvPr/>
        </p:nvSpPr>
        <p:spPr>
          <a:xfrm>
            <a:off x="843010" y="419100"/>
            <a:ext cx="10505981" cy="4979611"/>
          </a:xfrm>
          <a:prstGeom prst="rect">
            <a:avLst/>
          </a:prstGeom>
          <a:solidFill>
            <a:srgbClr val="C8D8F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356351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9830" y="6361241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24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9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SENTENCE"/>
          <p:cNvSpPr>
            <a:spLocks noGrp="1"/>
          </p:cNvSpPr>
          <p:nvPr>
            <p:ph sz="half" idx="2"/>
          </p:nvPr>
        </p:nvSpPr>
        <p:spPr>
          <a:xfrm>
            <a:off x="1081176" y="2564108"/>
            <a:ext cx="10029646" cy="1229864"/>
          </a:xfrm>
        </p:spPr>
        <p:txBody>
          <a:bodyPr>
            <a:noAutofit/>
          </a:bodyPr>
          <a:lstStyle/>
          <a:p>
            <a:pPr marL="0" indent="0" algn="ctr">
              <a:spcBef>
                <a:spcPts val="500"/>
              </a:spcBef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Defining the thresholds is:</a:t>
            </a:r>
          </a:p>
          <a:p>
            <a:pPr marL="0" indent="0" algn="ctr">
              <a:spcBef>
                <a:spcPts val="500"/>
              </a:spcBef>
              <a:buNone/>
            </a:pPr>
            <a:endParaRPr lang="en-US" dirty="0" smtClean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 algn="ctr">
              <a:spcBef>
                <a:spcPts val="500"/>
              </a:spcBef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A policy decision.</a:t>
            </a:r>
            <a:endParaRPr lang="en-US" i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22" name="!!Project Goal Title"/>
          <p:cNvSpPr txBox="1">
            <a:spLocks/>
          </p:cNvSpPr>
          <p:nvPr/>
        </p:nvSpPr>
        <p:spPr>
          <a:xfrm>
            <a:off x="2253342" y="927555"/>
            <a:ext cx="7390531" cy="1419124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Example Threshold Model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18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3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356351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4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94864" y="6278071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25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23161" y="1608322"/>
            <a:ext cx="31127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en-US" sz="2000" b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Moderate Impact Threshold</a:t>
            </a:r>
            <a:endParaRPr lang="en-US" sz="20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FB2F374-2166-D645-98A9-C02648F28382}"/>
              </a:ext>
            </a:extLst>
          </p:cNvPr>
          <p:cNvCxnSpPr>
            <a:cxnSpLocks/>
          </p:cNvCxnSpPr>
          <p:nvPr/>
        </p:nvCxnSpPr>
        <p:spPr>
          <a:xfrm>
            <a:off x="8086725" y="2129510"/>
            <a:ext cx="0" cy="2982226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4C7FA98-6357-3349-A52F-8EA3F33CE34B}"/>
              </a:ext>
            </a:extLst>
          </p:cNvPr>
          <p:cNvCxnSpPr>
            <a:cxnSpLocks/>
          </p:cNvCxnSpPr>
          <p:nvPr/>
        </p:nvCxnSpPr>
        <p:spPr>
          <a:xfrm>
            <a:off x="4105275" y="2129510"/>
            <a:ext cx="0" cy="2982226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!!List">
            <a:extLst>
              <a:ext uri="{FF2B5EF4-FFF2-40B4-BE49-F238E27FC236}">
                <a16:creationId xmlns:a16="http://schemas.microsoft.com/office/drawing/2014/main" id="{86C1EE8F-8EE8-B149-9986-E3B8CE6C26C7}"/>
              </a:ext>
            </a:extLst>
          </p:cNvPr>
          <p:cNvSpPr txBox="1">
            <a:spLocks/>
          </p:cNvSpPr>
          <p:nvPr/>
        </p:nvSpPr>
        <p:spPr>
          <a:xfrm>
            <a:off x="2372252" y="303526"/>
            <a:ext cx="7447496" cy="1215075"/>
          </a:xfrm>
          <a:prstGeom prst="rect">
            <a:avLst/>
          </a:prstGeom>
          <a:solidFill>
            <a:srgbClr val="C9D8F0"/>
          </a:solidFill>
          <a:ln w="19050">
            <a:solidFill>
              <a:srgbClr val="203864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Example Threshold Model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Defining the Thresholds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7392" y="2339859"/>
            <a:ext cx="311272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en-US" sz="20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Recognizes courts received first $25 million.</a:t>
            </a:r>
          </a:p>
          <a:p>
            <a:pPr marL="0" lvl="1" algn="ctr"/>
            <a:endParaRPr lang="en-US" sz="2000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r>
              <a:rPr lang="en-US" sz="20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Adjust upwards.</a:t>
            </a:r>
          </a:p>
          <a:p>
            <a:pPr marL="0" lvl="1" algn="ctr"/>
            <a:endParaRPr lang="en-US" sz="20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r>
              <a:rPr lang="en-US" sz="2000" b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2.5% </a:t>
            </a:r>
            <a:r>
              <a:rPr lang="en-US" sz="20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=</a:t>
            </a:r>
          </a:p>
          <a:p>
            <a:pPr marL="0" lvl="1" algn="ctr"/>
            <a:r>
              <a:rPr lang="en-US" sz="20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First $25 Million as Proportion of Base Funding Allocation -- Doubled</a:t>
            </a:r>
          </a:p>
          <a:p>
            <a:pPr marL="0" lvl="1" algn="ctr"/>
            <a:endParaRPr lang="en-US" sz="20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endParaRPr lang="en-US" sz="20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4C7FA98-6357-3349-A52F-8EA3F33CE34B}"/>
              </a:ext>
            </a:extLst>
          </p:cNvPr>
          <p:cNvCxnSpPr>
            <a:cxnSpLocks/>
          </p:cNvCxnSpPr>
          <p:nvPr/>
        </p:nvCxnSpPr>
        <p:spPr>
          <a:xfrm>
            <a:off x="609963" y="2326528"/>
            <a:ext cx="2739118" cy="26662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605416" y="1685940"/>
            <a:ext cx="31127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en-US" sz="2000" b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Significant Impact Threshold</a:t>
            </a:r>
            <a:endParaRPr lang="en-US" sz="20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19647" y="2417477"/>
            <a:ext cx="311272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en-US" sz="20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Recognizes that courts had dual impact of COVID and COVID-related budget reductions.</a:t>
            </a:r>
          </a:p>
          <a:p>
            <a:pPr marL="0" lvl="1" algn="ctr"/>
            <a:endParaRPr lang="en-US" sz="2000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r>
              <a:rPr lang="en-US" sz="20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Moderate Threshold x 2 + Budget Impact</a:t>
            </a:r>
          </a:p>
          <a:p>
            <a:pPr marL="0" lvl="1" algn="ctr"/>
            <a:endParaRPr lang="en-US" sz="20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r>
              <a:rPr lang="en-US" sz="2000" b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15% </a:t>
            </a:r>
            <a:r>
              <a:rPr lang="en-US" sz="20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=</a:t>
            </a:r>
            <a:r>
              <a:rPr lang="en-US" sz="2000" b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 </a:t>
            </a:r>
          </a:p>
          <a:p>
            <a:pPr marL="0" lvl="1" algn="ctr"/>
            <a:r>
              <a:rPr lang="en-US" sz="20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2.5% + 2.5% + 10%</a:t>
            </a:r>
          </a:p>
          <a:p>
            <a:pPr marL="0" lvl="1" algn="ctr"/>
            <a:endParaRPr lang="en-US" sz="20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endParaRPr lang="en-US" sz="20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570660" y="1685940"/>
            <a:ext cx="31127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en-US" sz="2000" b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Severe Impact</a:t>
            </a:r>
            <a:endParaRPr lang="en-US" sz="20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584891" y="2417477"/>
            <a:ext cx="311272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en-US" sz="20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Recognizes a second tier impact.</a:t>
            </a:r>
          </a:p>
          <a:p>
            <a:pPr marL="0" lvl="1" algn="ctr"/>
            <a:endParaRPr lang="en-US" sz="2000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r>
              <a:rPr lang="en-US" sz="20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Significant Impact Doubled</a:t>
            </a:r>
            <a:r>
              <a:rPr lang="en-US" sz="2000" dirty="0">
                <a:solidFill>
                  <a:srgbClr val="253369"/>
                </a:solidFill>
                <a:latin typeface="Palatino Linotype" panose="02040502050505030304" pitchFamily="18" charset="0"/>
              </a:rPr>
              <a:t> </a:t>
            </a:r>
            <a:r>
              <a:rPr lang="en-US" sz="20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and Adjusted Downward</a:t>
            </a:r>
          </a:p>
          <a:p>
            <a:pPr marL="0" lvl="1" algn="ctr"/>
            <a:endParaRPr lang="en-US" sz="20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r>
              <a:rPr lang="en-US" sz="2000" b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25% </a:t>
            </a:r>
            <a:r>
              <a:rPr lang="en-US" sz="20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=</a:t>
            </a:r>
          </a:p>
          <a:p>
            <a:pPr marL="0" lvl="1" algn="ctr"/>
            <a:r>
              <a:rPr lang="en-US" sz="20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15% +15% - 5%</a:t>
            </a:r>
          </a:p>
          <a:p>
            <a:pPr marL="0" lvl="1" algn="ctr"/>
            <a:endParaRPr lang="en-US" sz="2000" b="1" dirty="0" smtClean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endParaRPr lang="en-US" sz="20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endParaRPr lang="en-US" sz="20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4C7FA98-6357-3349-A52F-8EA3F33CE34B}"/>
              </a:ext>
            </a:extLst>
          </p:cNvPr>
          <p:cNvCxnSpPr>
            <a:cxnSpLocks/>
          </p:cNvCxnSpPr>
          <p:nvPr/>
        </p:nvCxnSpPr>
        <p:spPr>
          <a:xfrm>
            <a:off x="4669839" y="2365659"/>
            <a:ext cx="2739118" cy="26662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4C7FA98-6357-3349-A52F-8EA3F33CE34B}"/>
              </a:ext>
            </a:extLst>
          </p:cNvPr>
          <p:cNvCxnSpPr>
            <a:cxnSpLocks/>
          </p:cNvCxnSpPr>
          <p:nvPr/>
        </p:nvCxnSpPr>
        <p:spPr>
          <a:xfrm>
            <a:off x="8651288" y="2393826"/>
            <a:ext cx="2739118" cy="26662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1557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3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356351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4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94864" y="6278071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26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23161" y="1608322"/>
            <a:ext cx="31127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en-US" sz="2000" b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Moderate Impact Threshold</a:t>
            </a:r>
            <a:endParaRPr lang="en-US" sz="20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FB2F374-2166-D645-98A9-C02648F28382}"/>
              </a:ext>
            </a:extLst>
          </p:cNvPr>
          <p:cNvCxnSpPr>
            <a:cxnSpLocks/>
          </p:cNvCxnSpPr>
          <p:nvPr/>
        </p:nvCxnSpPr>
        <p:spPr>
          <a:xfrm>
            <a:off x="8086725" y="2129510"/>
            <a:ext cx="0" cy="2982226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4C7FA98-6357-3349-A52F-8EA3F33CE34B}"/>
              </a:ext>
            </a:extLst>
          </p:cNvPr>
          <p:cNvCxnSpPr>
            <a:cxnSpLocks/>
          </p:cNvCxnSpPr>
          <p:nvPr/>
        </p:nvCxnSpPr>
        <p:spPr>
          <a:xfrm>
            <a:off x="4105275" y="2129510"/>
            <a:ext cx="0" cy="2982226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!!List">
            <a:extLst>
              <a:ext uri="{FF2B5EF4-FFF2-40B4-BE49-F238E27FC236}">
                <a16:creationId xmlns:a16="http://schemas.microsoft.com/office/drawing/2014/main" id="{86C1EE8F-8EE8-B149-9986-E3B8CE6C26C7}"/>
              </a:ext>
            </a:extLst>
          </p:cNvPr>
          <p:cNvSpPr txBox="1">
            <a:spLocks/>
          </p:cNvSpPr>
          <p:nvPr/>
        </p:nvSpPr>
        <p:spPr>
          <a:xfrm>
            <a:off x="2372252" y="303526"/>
            <a:ext cx="7447496" cy="1215075"/>
          </a:xfrm>
          <a:prstGeom prst="rect">
            <a:avLst/>
          </a:prstGeom>
          <a:solidFill>
            <a:srgbClr val="C9D8F0"/>
          </a:solidFill>
          <a:ln w="19050">
            <a:solidFill>
              <a:srgbClr val="203864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Example Threshold Model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Threshold Considerations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7392" y="2339859"/>
            <a:ext cx="311272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en-US" sz="20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Could remove doubling factor of first $25 million to potentially include more courts in Moderate impact.</a:t>
            </a:r>
          </a:p>
          <a:p>
            <a:pPr marL="0" lvl="1" algn="ctr"/>
            <a:endParaRPr lang="en-US" sz="20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endParaRPr lang="en-US" sz="20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4C7FA98-6357-3349-A52F-8EA3F33CE34B}"/>
              </a:ext>
            </a:extLst>
          </p:cNvPr>
          <p:cNvCxnSpPr>
            <a:cxnSpLocks/>
          </p:cNvCxnSpPr>
          <p:nvPr/>
        </p:nvCxnSpPr>
        <p:spPr>
          <a:xfrm>
            <a:off x="609963" y="2326528"/>
            <a:ext cx="2739118" cy="26662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605416" y="1685940"/>
            <a:ext cx="31127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en-US" sz="2000" b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Significant Impact Threshold</a:t>
            </a:r>
            <a:endParaRPr lang="en-US" sz="20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19647" y="2417477"/>
            <a:ext cx="311272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en-US" sz="20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Could consider budget reeducation and not include in the Significant calculation.</a:t>
            </a:r>
          </a:p>
          <a:p>
            <a:pPr marL="0" lvl="1" algn="ctr"/>
            <a:endParaRPr lang="en-US" sz="2000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r>
              <a:rPr lang="en-US" sz="20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In so doing, could move to only three tiers:</a:t>
            </a:r>
          </a:p>
          <a:p>
            <a:pPr marL="0" lvl="1" algn="ctr"/>
            <a:r>
              <a:rPr lang="en-US" sz="20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Minimal; Significant; Severe.</a:t>
            </a:r>
            <a:endParaRPr lang="en-US" sz="20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endParaRPr lang="en-US" sz="20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570660" y="1685940"/>
            <a:ext cx="31127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en-US" sz="2000" b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Severe Impact</a:t>
            </a:r>
            <a:endParaRPr lang="en-US" sz="20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584891" y="2417477"/>
            <a:ext cx="311272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en-US" sz="20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Could move higher to focus on only the most impacted.</a:t>
            </a:r>
          </a:p>
          <a:p>
            <a:pPr marL="0" lvl="1" algn="ctr"/>
            <a:endParaRPr lang="en-US" sz="2000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r>
              <a:rPr lang="en-US" sz="2000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Could wait to set based on actual data.</a:t>
            </a:r>
          </a:p>
          <a:p>
            <a:pPr marL="0" lvl="1" algn="ctr"/>
            <a:endParaRPr lang="en-US" sz="2000" b="1" dirty="0" smtClean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endParaRPr lang="en-US" sz="20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  <a:p>
            <a:pPr marL="0" lvl="1" algn="ctr"/>
            <a:endParaRPr lang="en-US" sz="20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4C7FA98-6357-3349-A52F-8EA3F33CE34B}"/>
              </a:ext>
            </a:extLst>
          </p:cNvPr>
          <p:cNvCxnSpPr>
            <a:cxnSpLocks/>
          </p:cNvCxnSpPr>
          <p:nvPr/>
        </p:nvCxnSpPr>
        <p:spPr>
          <a:xfrm>
            <a:off x="4669839" y="2365659"/>
            <a:ext cx="2739118" cy="26662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4C7FA98-6357-3349-A52F-8EA3F33CE34B}"/>
              </a:ext>
            </a:extLst>
          </p:cNvPr>
          <p:cNvCxnSpPr>
            <a:cxnSpLocks/>
          </p:cNvCxnSpPr>
          <p:nvPr/>
        </p:nvCxnSpPr>
        <p:spPr>
          <a:xfrm>
            <a:off x="8651288" y="2393826"/>
            <a:ext cx="2739118" cy="26662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09723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!!border">
            <a:extLst>
              <a:ext uri="{FF2B5EF4-FFF2-40B4-BE49-F238E27FC236}">
                <a16:creationId xmlns:a16="http://schemas.microsoft.com/office/drawing/2014/main" id="{AA3235F8-D6AC-C943-B7EE-99C56F02F909}"/>
              </a:ext>
            </a:extLst>
          </p:cNvPr>
          <p:cNvSpPr/>
          <p:nvPr/>
        </p:nvSpPr>
        <p:spPr>
          <a:xfrm>
            <a:off x="843010" y="419100"/>
            <a:ext cx="10505981" cy="4979611"/>
          </a:xfrm>
          <a:prstGeom prst="rect">
            <a:avLst/>
          </a:prstGeom>
          <a:solidFill>
            <a:srgbClr val="C8D8F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356351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9830" y="6361241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27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9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0477" y="2652414"/>
            <a:ext cx="8519850" cy="2114712"/>
          </a:xfrm>
          <a:prstGeom prst="rect">
            <a:avLst/>
          </a:prstGeom>
        </p:spPr>
      </p:pic>
      <p:sp>
        <p:nvSpPr>
          <p:cNvPr id="10" name="!!Project Goal Title"/>
          <p:cNvSpPr txBox="1">
            <a:spLocks/>
          </p:cNvSpPr>
          <p:nvPr/>
        </p:nvSpPr>
        <p:spPr>
          <a:xfrm>
            <a:off x="2253342" y="927555"/>
            <a:ext cx="7390531" cy="1419124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Example Threshold Model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5827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!!border">
            <a:extLst>
              <a:ext uri="{FF2B5EF4-FFF2-40B4-BE49-F238E27FC236}">
                <a16:creationId xmlns:a16="http://schemas.microsoft.com/office/drawing/2014/main" id="{65638D60-F33C-B342-812C-915F5D7DB462}"/>
              </a:ext>
            </a:extLst>
          </p:cNvPr>
          <p:cNvSpPr/>
          <p:nvPr/>
        </p:nvSpPr>
        <p:spPr>
          <a:xfrm>
            <a:off x="843010" y="419100"/>
            <a:ext cx="10505981" cy="4979611"/>
          </a:xfrm>
          <a:prstGeom prst="rect">
            <a:avLst/>
          </a:prstGeom>
          <a:solidFill>
            <a:srgbClr val="C8D8F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356351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9830" y="6361241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28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9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22" name="!!Project Goal Title"/>
          <p:cNvSpPr txBox="1">
            <a:spLocks/>
          </p:cNvSpPr>
          <p:nvPr/>
        </p:nvSpPr>
        <p:spPr>
          <a:xfrm>
            <a:off x="2607421" y="564318"/>
            <a:ext cx="6861742" cy="1419124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Example Threshold </a:t>
            </a:r>
          </a:p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Funding the Thresholds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19509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9532" y="2128660"/>
            <a:ext cx="9522909" cy="270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60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erview"/>
          <p:cNvSpPr>
            <a:spLocks noGrp="1"/>
          </p:cNvSpPr>
          <p:nvPr>
            <p:ph type="title"/>
          </p:nvPr>
        </p:nvSpPr>
        <p:spPr>
          <a:xfrm>
            <a:off x="918208" y="812163"/>
            <a:ext cx="10515600" cy="1108566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Threshold Alternative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List"/>
          <p:cNvSpPr>
            <a:spLocks noGrp="1"/>
          </p:cNvSpPr>
          <p:nvPr>
            <p:ph idx="1"/>
          </p:nvPr>
        </p:nvSpPr>
        <p:spPr>
          <a:xfrm>
            <a:off x="1193305" y="2053585"/>
            <a:ext cx="10530609" cy="37174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Policy Foundation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Example of Threshold Model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8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356351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9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94864" y="6278071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2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08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356351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9830" y="6361241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29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9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22" name="!!Project Goal Title"/>
          <p:cNvSpPr txBox="1">
            <a:spLocks/>
          </p:cNvSpPr>
          <p:nvPr/>
        </p:nvSpPr>
        <p:spPr>
          <a:xfrm>
            <a:off x="1400970" y="447601"/>
            <a:ext cx="9830434" cy="801708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Example Threshold Model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191" y="1540283"/>
            <a:ext cx="11426030" cy="137556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1945" y="3451747"/>
            <a:ext cx="8575770" cy="21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2205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356351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9830" y="6361241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30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9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22" name="!!Project Goal Title"/>
          <p:cNvSpPr txBox="1">
            <a:spLocks/>
          </p:cNvSpPr>
          <p:nvPr/>
        </p:nvSpPr>
        <p:spPr>
          <a:xfrm>
            <a:off x="1400970" y="447601"/>
            <a:ext cx="9830434" cy="801708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Example Threshold Model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075" y="3583170"/>
            <a:ext cx="11178262" cy="134573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191" y="1540283"/>
            <a:ext cx="11426030" cy="1375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1438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356351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9830" y="6361241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31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9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22" name="!!Project Goal Title"/>
          <p:cNvSpPr txBox="1">
            <a:spLocks/>
          </p:cNvSpPr>
          <p:nvPr/>
        </p:nvSpPr>
        <p:spPr>
          <a:xfrm>
            <a:off x="1400970" y="447601"/>
            <a:ext cx="9830434" cy="801708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Example Threshold Model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075" y="1509442"/>
            <a:ext cx="11178262" cy="13457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075" y="3327011"/>
            <a:ext cx="11178262" cy="177984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884344" y="5359824"/>
            <a:ext cx="10372116" cy="369332"/>
          </a:xfrm>
          <a:prstGeom prst="rect">
            <a:avLst/>
          </a:prstGeom>
          <a:solidFill>
            <a:srgbClr val="C8D8F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*Additional share is based on remaining funds from moderate and minimal impacted courts.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018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356351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9830" y="6361241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32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9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22" name="!!Project Goal Title"/>
          <p:cNvSpPr txBox="1">
            <a:spLocks/>
          </p:cNvSpPr>
          <p:nvPr/>
        </p:nvSpPr>
        <p:spPr>
          <a:xfrm>
            <a:off x="1400970" y="447601"/>
            <a:ext cx="9830434" cy="801708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Example Threshold Model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5014" y="3953699"/>
            <a:ext cx="7105029" cy="85536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687" y="1997163"/>
            <a:ext cx="10975974" cy="1671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2639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356351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9830" y="6361241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33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9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22" name="!!Project Goal Title"/>
          <p:cNvSpPr txBox="1">
            <a:spLocks/>
          </p:cNvSpPr>
          <p:nvPr/>
        </p:nvSpPr>
        <p:spPr>
          <a:xfrm>
            <a:off x="1518557" y="993354"/>
            <a:ext cx="9830434" cy="801708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Comparing The Models</a:t>
            </a:r>
            <a:b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</a:b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(Illustration Only)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16" y="1795062"/>
            <a:ext cx="11395893" cy="380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0097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order"/>
          <p:cNvSpPr/>
          <p:nvPr/>
        </p:nvSpPr>
        <p:spPr>
          <a:xfrm>
            <a:off x="889633" y="699134"/>
            <a:ext cx="10572749" cy="4754194"/>
          </a:xfrm>
          <a:prstGeom prst="rect">
            <a:avLst/>
          </a:prstGeom>
          <a:solidFill>
            <a:srgbClr val="C8D8F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0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356351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1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94864" y="6278071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34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86777" y="1062271"/>
            <a:ext cx="5418446" cy="1589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253369"/>
                </a:solidFill>
                <a:latin typeface="Palatino Linotype" panose="02040502050505030304" pitchFamily="18" charset="0"/>
              </a:rPr>
              <a:t>Questions?</a:t>
            </a:r>
            <a:endParaRPr lang="en-US" sz="4400" b="1" dirty="0">
              <a:solidFill>
                <a:srgbClr val="253369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88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!!border">
            <a:extLst>
              <a:ext uri="{FF2B5EF4-FFF2-40B4-BE49-F238E27FC236}">
                <a16:creationId xmlns:a16="http://schemas.microsoft.com/office/drawing/2014/main" id="{16C6E314-6054-6C4C-839B-E76E5B3FA43E}"/>
              </a:ext>
            </a:extLst>
          </p:cNvPr>
          <p:cNvSpPr/>
          <p:nvPr/>
        </p:nvSpPr>
        <p:spPr>
          <a:xfrm>
            <a:off x="843010" y="419100"/>
            <a:ext cx="10505981" cy="4979611"/>
          </a:xfrm>
          <a:prstGeom prst="rect">
            <a:avLst/>
          </a:prstGeom>
          <a:solidFill>
            <a:srgbClr val="C8D8F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!!Project Goal Title">
            <a:extLst>
              <a:ext uri="{FF2B5EF4-FFF2-40B4-BE49-F238E27FC236}">
                <a16:creationId xmlns:a16="http://schemas.microsoft.com/office/drawing/2014/main" id="{AB5128EB-0CE4-B24D-A26F-07D4DB2CBC22}"/>
              </a:ext>
            </a:extLst>
          </p:cNvPr>
          <p:cNvSpPr txBox="1">
            <a:spLocks/>
          </p:cNvSpPr>
          <p:nvPr/>
        </p:nvSpPr>
        <p:spPr>
          <a:xfrm>
            <a:off x="2961763" y="932737"/>
            <a:ext cx="6268469" cy="1419124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Policy Foundation: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r>
              <a:rPr lang="en-US" sz="3600" dirty="0">
                <a:solidFill>
                  <a:srgbClr val="C9D8F0"/>
                </a:solidFill>
                <a:latin typeface="Palatino Linotype" panose="02040502050505030304" pitchFamily="18" charset="0"/>
              </a:rPr>
              <a:t>Authentic Experiences</a:t>
            </a:r>
          </a:p>
        </p:txBody>
      </p:sp>
      <p:sp>
        <p:nvSpPr>
          <p:cNvPr id="13" name="Project Goal Text"/>
          <p:cNvSpPr txBox="1"/>
          <p:nvPr/>
        </p:nvSpPr>
        <p:spPr>
          <a:xfrm>
            <a:off x="1780209" y="1756484"/>
            <a:ext cx="86315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“…one-time General Fund to help the trial courts address the backlog in cases stemming from COVID-19 and resume normal operations.”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1" name="Project Goal Text"/>
          <p:cNvSpPr txBox="1"/>
          <p:nvPr/>
        </p:nvSpPr>
        <p:spPr>
          <a:xfrm>
            <a:off x="1718104" y="6232146"/>
            <a:ext cx="86315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http://</a:t>
            </a:r>
            <a:r>
              <a:rPr lang="en-US" sz="10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www.ebudget.ca.gov/2020-21/pdf/Enacted/GovernorsBudget/0010/0250.pdf</a:t>
            </a:r>
            <a:endParaRPr lang="en-US" sz="10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2445" y="3576659"/>
            <a:ext cx="4627104" cy="132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70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!!border">
            <a:extLst>
              <a:ext uri="{FF2B5EF4-FFF2-40B4-BE49-F238E27FC236}">
                <a16:creationId xmlns:a16="http://schemas.microsoft.com/office/drawing/2014/main" id="{65638D60-F33C-B342-812C-915F5D7DB462}"/>
              </a:ext>
            </a:extLst>
          </p:cNvPr>
          <p:cNvSpPr/>
          <p:nvPr/>
        </p:nvSpPr>
        <p:spPr>
          <a:xfrm>
            <a:off x="843010" y="419100"/>
            <a:ext cx="10505981" cy="4979611"/>
          </a:xfrm>
          <a:prstGeom prst="rect">
            <a:avLst/>
          </a:prstGeom>
          <a:solidFill>
            <a:srgbClr val="C8D8F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356351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9830" y="6361241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4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9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932B676-B761-B34C-B8E6-89BF63DDC2C6}"/>
              </a:ext>
            </a:extLst>
          </p:cNvPr>
          <p:cNvGrpSpPr/>
          <p:nvPr/>
        </p:nvGrpSpPr>
        <p:grpSpPr>
          <a:xfrm>
            <a:off x="5573467" y="1626633"/>
            <a:ext cx="868869" cy="2716763"/>
            <a:chOff x="5737903" y="2079187"/>
            <a:chExt cx="868869" cy="1388878"/>
          </a:xfrm>
        </p:grpSpPr>
        <p:sp>
          <p:nvSpPr>
            <p:cNvPr id="7" name="Right Arrow 6"/>
            <p:cNvSpPr/>
            <p:nvPr/>
          </p:nvSpPr>
          <p:spPr>
            <a:xfrm>
              <a:off x="5737903" y="2079187"/>
              <a:ext cx="868869" cy="236410"/>
            </a:xfrm>
            <a:prstGeom prst="rightArrow">
              <a:avLst/>
            </a:prstGeom>
            <a:solidFill>
              <a:srgbClr val="203864"/>
            </a:solidFill>
            <a:ln>
              <a:solidFill>
                <a:srgbClr val="20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ight Arrow 12"/>
            <p:cNvSpPr/>
            <p:nvPr/>
          </p:nvSpPr>
          <p:spPr>
            <a:xfrm>
              <a:off x="5737903" y="2650719"/>
              <a:ext cx="868869" cy="236410"/>
            </a:xfrm>
            <a:prstGeom prst="rightArrow">
              <a:avLst/>
            </a:prstGeom>
            <a:solidFill>
              <a:srgbClr val="203864"/>
            </a:solidFill>
            <a:ln>
              <a:solidFill>
                <a:srgbClr val="20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ight Arrow 13"/>
            <p:cNvSpPr/>
            <p:nvPr/>
          </p:nvSpPr>
          <p:spPr>
            <a:xfrm>
              <a:off x="5737903" y="3231655"/>
              <a:ext cx="868869" cy="236410"/>
            </a:xfrm>
            <a:prstGeom prst="rightArrow">
              <a:avLst/>
            </a:prstGeom>
            <a:solidFill>
              <a:srgbClr val="203864"/>
            </a:solidFill>
            <a:ln>
              <a:solidFill>
                <a:srgbClr val="20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" name="!!Result"/>
          <p:cNvSpPr>
            <a:spLocks noGrp="1"/>
          </p:cNvSpPr>
          <p:nvPr>
            <p:ph sz="half" idx="2"/>
          </p:nvPr>
        </p:nvSpPr>
        <p:spPr>
          <a:xfrm>
            <a:off x="6723452" y="1611586"/>
            <a:ext cx="4625538" cy="312369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What metric?</a:t>
            </a:r>
          </a:p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endParaRPr lang="en-US" sz="22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What measurement period?</a:t>
            </a:r>
          </a:p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endParaRPr lang="en-US" sz="22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Do we consider “normal” as compared to each other or the specific court?</a:t>
            </a:r>
            <a:endParaRPr lang="en-US" sz="22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!!For Who"/>
          <p:cNvSpPr>
            <a:spLocks noGrp="1"/>
          </p:cNvSpPr>
          <p:nvPr>
            <p:ph sz="half" idx="1"/>
          </p:nvPr>
        </p:nvSpPr>
        <p:spPr>
          <a:xfrm>
            <a:off x="841812" y="1621777"/>
            <a:ext cx="4625538" cy="3708273"/>
          </a:xfrm>
        </p:spPr>
        <p:txBody>
          <a:bodyPr>
            <a:noAutofit/>
          </a:bodyPr>
          <a:lstStyle/>
          <a:p>
            <a:pPr marL="0" indent="0" algn="r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“Backlog of Cases”</a:t>
            </a:r>
          </a:p>
          <a:p>
            <a:pPr marL="0" indent="0" algn="r">
              <a:lnSpc>
                <a:spcPct val="100000"/>
              </a:lnSpc>
              <a:spcAft>
                <a:spcPts val="1000"/>
              </a:spcAft>
              <a:buNone/>
            </a:pPr>
            <a:endParaRPr lang="en-US" sz="22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 algn="r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“Stemming from COVID 19”</a:t>
            </a:r>
          </a:p>
          <a:p>
            <a:pPr marL="0" indent="0" algn="r">
              <a:lnSpc>
                <a:spcPct val="100000"/>
              </a:lnSpc>
              <a:spcAft>
                <a:spcPts val="1000"/>
              </a:spcAft>
              <a:buNone/>
            </a:pPr>
            <a:endParaRPr lang="en-US" sz="22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 algn="r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“Resume Normal Operations”</a:t>
            </a:r>
            <a:endParaRPr lang="en-US" sz="22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22" name="!!Project Goal Title"/>
          <p:cNvSpPr txBox="1">
            <a:spLocks/>
          </p:cNvSpPr>
          <p:nvPr/>
        </p:nvSpPr>
        <p:spPr>
          <a:xfrm>
            <a:off x="2639531" y="547417"/>
            <a:ext cx="6861742" cy="912763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Policy Foundation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96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!!border">
            <a:extLst>
              <a:ext uri="{FF2B5EF4-FFF2-40B4-BE49-F238E27FC236}">
                <a16:creationId xmlns:a16="http://schemas.microsoft.com/office/drawing/2014/main" id="{AA3235F8-D6AC-C943-B7EE-99C56F02F909}"/>
              </a:ext>
            </a:extLst>
          </p:cNvPr>
          <p:cNvSpPr/>
          <p:nvPr/>
        </p:nvSpPr>
        <p:spPr>
          <a:xfrm>
            <a:off x="843010" y="419100"/>
            <a:ext cx="10505981" cy="4979611"/>
          </a:xfrm>
          <a:prstGeom prst="rect">
            <a:avLst/>
          </a:prstGeom>
          <a:solidFill>
            <a:srgbClr val="C8D8F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356351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9830" y="6361241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5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9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SENTENCE"/>
          <p:cNvSpPr>
            <a:spLocks noGrp="1"/>
          </p:cNvSpPr>
          <p:nvPr>
            <p:ph sz="half" idx="2"/>
          </p:nvPr>
        </p:nvSpPr>
        <p:spPr>
          <a:xfrm>
            <a:off x="1081176" y="2066182"/>
            <a:ext cx="10029646" cy="765381"/>
          </a:xfrm>
        </p:spPr>
        <p:txBody>
          <a:bodyPr>
            <a:noAutofit/>
          </a:bodyPr>
          <a:lstStyle/>
          <a:p>
            <a:pPr marL="0" indent="0" algn="ctr">
              <a:spcBef>
                <a:spcPts val="500"/>
              </a:spcBef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TCBAC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Recommendation: </a:t>
            </a:r>
          </a:p>
          <a:p>
            <a:pPr marL="0" indent="0" algn="ctr">
              <a:spcBef>
                <a:spcPts val="500"/>
              </a:spcBef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 algn="ctr">
              <a:spcBef>
                <a:spcPts val="500"/>
              </a:spcBef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Change in Dispositions as a Proxy</a:t>
            </a:r>
            <a:endParaRPr lang="en-US" i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22" name="!!Project Goal Title"/>
          <p:cNvSpPr txBox="1">
            <a:spLocks/>
          </p:cNvSpPr>
          <p:nvPr/>
        </p:nvSpPr>
        <p:spPr>
          <a:xfrm>
            <a:off x="3190346" y="533079"/>
            <a:ext cx="6241256" cy="1419124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Policy Foundation</a:t>
            </a:r>
          </a:p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Backlog of Cases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6488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!!border">
            <a:extLst>
              <a:ext uri="{FF2B5EF4-FFF2-40B4-BE49-F238E27FC236}">
                <a16:creationId xmlns:a16="http://schemas.microsoft.com/office/drawing/2014/main" id="{AA3235F8-D6AC-C943-B7EE-99C56F02F909}"/>
              </a:ext>
            </a:extLst>
          </p:cNvPr>
          <p:cNvSpPr/>
          <p:nvPr/>
        </p:nvSpPr>
        <p:spPr>
          <a:xfrm>
            <a:off x="843010" y="419100"/>
            <a:ext cx="10505981" cy="4979611"/>
          </a:xfrm>
          <a:prstGeom prst="rect">
            <a:avLst/>
          </a:prstGeom>
          <a:solidFill>
            <a:srgbClr val="C8D8F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356351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9830" y="6361241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6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9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SENTENCE"/>
          <p:cNvSpPr>
            <a:spLocks noGrp="1"/>
          </p:cNvSpPr>
          <p:nvPr>
            <p:ph sz="half" idx="2"/>
          </p:nvPr>
        </p:nvSpPr>
        <p:spPr>
          <a:xfrm>
            <a:off x="1081176" y="2066182"/>
            <a:ext cx="10029646" cy="765381"/>
          </a:xfrm>
        </p:spPr>
        <p:txBody>
          <a:bodyPr>
            <a:noAutofit/>
          </a:bodyPr>
          <a:lstStyle/>
          <a:p>
            <a:pPr marL="0" indent="0" algn="ctr">
              <a:spcBef>
                <a:spcPts val="500"/>
              </a:spcBef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TCBAC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Recommendation: </a:t>
            </a:r>
          </a:p>
          <a:p>
            <a:pPr marL="0" indent="0" algn="ctr">
              <a:spcBef>
                <a:spcPts val="500"/>
              </a:spcBef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 algn="ctr">
              <a:spcBef>
                <a:spcPts val="500"/>
              </a:spcBef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Change in Dispositions as a Proxy</a:t>
            </a:r>
          </a:p>
          <a:p>
            <a:pPr marL="0" indent="0" algn="ctr">
              <a:spcBef>
                <a:spcPts val="500"/>
              </a:spcBef>
              <a:buNone/>
            </a:pPr>
            <a:endParaRPr lang="en-US" i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 algn="ctr">
              <a:spcBef>
                <a:spcPts val="500"/>
              </a:spcBef>
              <a:buNone/>
            </a:pPr>
            <a:r>
              <a:rPr lang="en-US" i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Threshold Model: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Accepts this as the measure.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</a:b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(Although there are concerns about misinterpretation.)</a:t>
            </a:r>
            <a:endParaRPr lang="en-US" sz="2000" i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 algn="ctr">
              <a:spcBef>
                <a:spcPts val="500"/>
              </a:spcBef>
              <a:buNone/>
            </a:pPr>
            <a:endParaRPr lang="en-US" i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22" name="!!Project Goal Title"/>
          <p:cNvSpPr txBox="1">
            <a:spLocks/>
          </p:cNvSpPr>
          <p:nvPr/>
        </p:nvSpPr>
        <p:spPr>
          <a:xfrm>
            <a:off x="3190346" y="533079"/>
            <a:ext cx="6241256" cy="1419124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Policy Foundation</a:t>
            </a:r>
          </a:p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Backlog of Cases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2660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!!border">
            <a:extLst>
              <a:ext uri="{FF2B5EF4-FFF2-40B4-BE49-F238E27FC236}">
                <a16:creationId xmlns:a16="http://schemas.microsoft.com/office/drawing/2014/main" id="{AA3235F8-D6AC-C943-B7EE-99C56F02F909}"/>
              </a:ext>
            </a:extLst>
          </p:cNvPr>
          <p:cNvSpPr/>
          <p:nvPr/>
        </p:nvSpPr>
        <p:spPr>
          <a:xfrm>
            <a:off x="843010" y="419100"/>
            <a:ext cx="10505981" cy="4979611"/>
          </a:xfrm>
          <a:prstGeom prst="rect">
            <a:avLst/>
          </a:prstGeom>
          <a:solidFill>
            <a:srgbClr val="C8D8F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356351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9830" y="6361241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7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9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SENTENCE"/>
          <p:cNvSpPr>
            <a:spLocks noGrp="1"/>
          </p:cNvSpPr>
          <p:nvPr>
            <p:ph sz="half" idx="2"/>
          </p:nvPr>
        </p:nvSpPr>
        <p:spPr>
          <a:xfrm>
            <a:off x="1081176" y="2066182"/>
            <a:ext cx="10029646" cy="765381"/>
          </a:xfrm>
        </p:spPr>
        <p:txBody>
          <a:bodyPr>
            <a:noAutofit/>
          </a:bodyPr>
          <a:lstStyle/>
          <a:p>
            <a:pPr marL="0" indent="0" algn="ctr">
              <a:spcBef>
                <a:spcPts val="500"/>
              </a:spcBef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TCBAC Recommendation: </a:t>
            </a:r>
          </a:p>
          <a:p>
            <a:pPr marL="0" indent="0" algn="ctr">
              <a:spcBef>
                <a:spcPts val="500"/>
              </a:spcBef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 algn="ctr">
              <a:spcBef>
                <a:spcPts val="500"/>
              </a:spcBef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March to August 2020 compared to March to August 2019</a:t>
            </a:r>
          </a:p>
        </p:txBody>
      </p:sp>
      <p:sp>
        <p:nvSpPr>
          <p:cNvPr id="22" name="!!Project Goal Title"/>
          <p:cNvSpPr txBox="1">
            <a:spLocks/>
          </p:cNvSpPr>
          <p:nvPr/>
        </p:nvSpPr>
        <p:spPr>
          <a:xfrm>
            <a:off x="2432952" y="533079"/>
            <a:ext cx="7423188" cy="1419124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Policy Foundation</a:t>
            </a:r>
          </a:p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What Measurement Period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8196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!!border">
            <a:extLst>
              <a:ext uri="{FF2B5EF4-FFF2-40B4-BE49-F238E27FC236}">
                <a16:creationId xmlns:a16="http://schemas.microsoft.com/office/drawing/2014/main" id="{AA3235F8-D6AC-C943-B7EE-99C56F02F909}"/>
              </a:ext>
            </a:extLst>
          </p:cNvPr>
          <p:cNvSpPr/>
          <p:nvPr/>
        </p:nvSpPr>
        <p:spPr>
          <a:xfrm>
            <a:off x="843010" y="419100"/>
            <a:ext cx="10505981" cy="4979611"/>
          </a:xfrm>
          <a:prstGeom prst="rect">
            <a:avLst/>
          </a:prstGeom>
          <a:solidFill>
            <a:srgbClr val="C8D8F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PT Title">
            <a:extLst>
              <a:ext uri="{FF2B5EF4-FFF2-40B4-BE49-F238E27FC236}">
                <a16:creationId xmlns:a16="http://schemas.microsoft.com/office/drawing/2014/main" id="{CBC238F0-5285-A441-AD02-A1BAD3D4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19344" y="6356351"/>
            <a:ext cx="3849556" cy="286845"/>
          </a:xfrm>
        </p:spPr>
        <p:txBody>
          <a:bodyPr/>
          <a:lstStyle/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JBBC: COVID Backlog Funding Option: Threshold Model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Slide #">
            <a:extLst>
              <a:ext uri="{FF2B5EF4-FFF2-40B4-BE49-F238E27FC236}">
                <a16:creationId xmlns:a16="http://schemas.microsoft.com/office/drawing/2014/main" id="{3E1700A8-2802-9242-8A75-B6D6AB89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9830" y="6361241"/>
            <a:ext cx="481144" cy="36512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fld id="{64ACB6A4-3982-A24E-94EE-A6034A595595}" type="slidenum">
              <a:rPr lang="en-US" sz="160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pPr algn="ctr"/>
              <a:t>8</a:t>
            </a:fld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9" name="Date">
            <a:extLst>
              <a:ext uri="{FF2B5EF4-FFF2-40B4-BE49-F238E27FC236}">
                <a16:creationId xmlns:a16="http://schemas.microsoft.com/office/drawing/2014/main" id="{E4F4112C-341F-6247-9119-50F91E0A5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39299" y="6278071"/>
            <a:ext cx="1584211" cy="365125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Nov. 12, 2020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SENTENCE"/>
          <p:cNvSpPr>
            <a:spLocks noGrp="1"/>
          </p:cNvSpPr>
          <p:nvPr>
            <p:ph sz="half" idx="2"/>
          </p:nvPr>
        </p:nvSpPr>
        <p:spPr>
          <a:xfrm>
            <a:off x="1081176" y="2066182"/>
            <a:ext cx="10029646" cy="765381"/>
          </a:xfrm>
        </p:spPr>
        <p:txBody>
          <a:bodyPr>
            <a:noAutofit/>
          </a:bodyPr>
          <a:lstStyle/>
          <a:p>
            <a:pPr marL="0" indent="0" algn="ctr">
              <a:spcBef>
                <a:spcPts val="500"/>
              </a:spcBef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TCBAC Recommendation: </a:t>
            </a:r>
          </a:p>
          <a:p>
            <a:pPr marL="0" indent="0" algn="ctr">
              <a:spcBef>
                <a:spcPts val="500"/>
              </a:spcBef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 algn="ctr">
              <a:spcBef>
                <a:spcPts val="500"/>
              </a:spcBef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March to August 2020 compared to March to August 2019</a:t>
            </a:r>
          </a:p>
          <a:p>
            <a:pPr marL="0" indent="0" algn="ctr">
              <a:spcBef>
                <a:spcPts val="500"/>
              </a:spcBef>
              <a:buNone/>
            </a:pPr>
            <a:endParaRPr lang="en-US" i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marL="0" indent="0" algn="ctr">
              <a:spcBef>
                <a:spcPts val="500"/>
              </a:spcBef>
              <a:buNone/>
            </a:pPr>
            <a:r>
              <a:rPr lang="en-US" i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Threshold Model: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Accepts this as the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measure</a:t>
            </a:r>
          </a:p>
          <a:p>
            <a:pPr marL="0" indent="0" algn="ctr">
              <a:spcBef>
                <a:spcPts val="500"/>
              </a:spcBef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(Although suggests renaming to: First Pandemic Period)</a:t>
            </a:r>
          </a:p>
        </p:txBody>
      </p:sp>
      <p:sp>
        <p:nvSpPr>
          <p:cNvPr id="22" name="!!Project Goal Title"/>
          <p:cNvSpPr txBox="1">
            <a:spLocks/>
          </p:cNvSpPr>
          <p:nvPr/>
        </p:nvSpPr>
        <p:spPr>
          <a:xfrm>
            <a:off x="2432952" y="533079"/>
            <a:ext cx="7423188" cy="1419124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Policy Foundation</a:t>
            </a:r>
          </a:p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What Measurement Period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3650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FF463EE3319340BDFC7A0EA77D9340" ma:contentTypeVersion="12" ma:contentTypeDescription="Create a new document." ma:contentTypeScope="" ma:versionID="6e7c34f85728aa3dfb132c37cdde16d3">
  <xsd:schema xmlns:xsd="http://www.w3.org/2001/XMLSchema" xmlns:xs="http://www.w3.org/2001/XMLSchema" xmlns:p="http://schemas.microsoft.com/office/2006/metadata/properties" xmlns:ns3="360b3a57-12d3-4ceb-93cf-8127b87422ac" xmlns:ns4="c42bb254-6413-4578-87d1-51d16d4cc799" targetNamespace="http://schemas.microsoft.com/office/2006/metadata/properties" ma:root="true" ma:fieldsID="5cb91c969d0f99ab88b820fa703b63f0" ns3:_="" ns4:_="">
    <xsd:import namespace="360b3a57-12d3-4ceb-93cf-8127b87422ac"/>
    <xsd:import namespace="c42bb254-6413-4578-87d1-51d16d4cc7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0b3a57-12d3-4ceb-93cf-8127b87422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2bb254-6413-4578-87d1-51d16d4cc79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B430F4A-1A1D-4E5C-99F5-F5E4B38157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D7D18E-925A-4E17-BE1B-2AD9726205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0b3a57-12d3-4ceb-93cf-8127b87422ac"/>
    <ds:schemaRef ds:uri="c42bb254-6413-4578-87d1-51d16d4cc7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89EE14-F7C8-4A40-81C1-E8BD3A554BB7}">
  <ds:schemaRefs>
    <ds:schemaRef ds:uri="c42bb254-6413-4578-87d1-51d16d4cc799"/>
    <ds:schemaRef ds:uri="http://purl.org/dc/elements/1.1/"/>
    <ds:schemaRef ds:uri="http://schemas.microsoft.com/office/2006/metadata/properties"/>
    <ds:schemaRef ds:uri="360b3a57-12d3-4ceb-93cf-8127b87422ac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13751</TotalTime>
  <Words>1341</Words>
  <Application>Microsoft Office PowerPoint</Application>
  <PresentationFormat>Widescreen</PresentationFormat>
  <Paragraphs>322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Palatino Linotype</vt:lpstr>
      <vt:lpstr>Wingdings</vt:lpstr>
      <vt:lpstr>Office Theme</vt:lpstr>
      <vt:lpstr>PowerPoint Presentation</vt:lpstr>
      <vt:lpstr>Threshold Alternative</vt:lpstr>
      <vt:lpstr>Threshold Alternative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Dunn</dc:creator>
  <cp:lastModifiedBy>Jake Chatters</cp:lastModifiedBy>
  <cp:revision>431</cp:revision>
  <cp:lastPrinted>2020-10-29T23:00:56Z</cp:lastPrinted>
  <dcterms:created xsi:type="dcterms:W3CDTF">2020-02-29T22:41:21Z</dcterms:created>
  <dcterms:modified xsi:type="dcterms:W3CDTF">2020-11-11T18:40:50Z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0x010100D6FF463EE3319340BDFC7A0EA77D9340</vt:lpwstr>
  </property>
</Properties>
</file>