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67" r:id="rId2"/>
    <p:sldId id="263" r:id="rId3"/>
    <p:sldId id="281" r:id="rId4"/>
    <p:sldId id="274" r:id="rId5"/>
    <p:sldId id="258" r:id="rId6"/>
    <p:sldId id="260" r:id="rId7"/>
    <p:sldId id="269" r:id="rId8"/>
    <p:sldId id="279" r:id="rId9"/>
    <p:sldId id="268" r:id="rId10"/>
    <p:sldId id="270" r:id="rId11"/>
    <p:sldId id="271" r:id="rId12"/>
    <p:sldId id="272" r:id="rId13"/>
    <p:sldId id="266" r:id="rId14"/>
    <p:sldId id="278" r:id="rId15"/>
    <p:sldId id="262" r:id="rId16"/>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27" autoAdjust="0"/>
    <p:restoredTop sz="94679" autoAdjust="0"/>
  </p:normalViewPr>
  <p:slideViewPr>
    <p:cSldViewPr snapToGrid="0">
      <p:cViewPr varScale="1">
        <p:scale>
          <a:sx n="85" d="100"/>
          <a:sy n="85" d="100"/>
        </p:scale>
        <p:origin x="48" y="114"/>
      </p:cViewPr>
      <p:guideLst/>
    </p:cSldViewPr>
  </p:slideViewPr>
  <p:outlineViewPr>
    <p:cViewPr>
      <p:scale>
        <a:sx n="33" d="100"/>
        <a:sy n="33" d="100"/>
      </p:scale>
      <p:origin x="0" y="-1302"/>
    </p:cViewPr>
  </p:outlineViewPr>
  <p:notesTextViewPr>
    <p:cViewPr>
      <p:scale>
        <a:sx n="1" d="1"/>
        <a:sy n="1" d="1"/>
      </p:scale>
      <p:origin x="0" y="0"/>
    </p:cViewPr>
  </p:notesTextViewPr>
  <p:notesViewPr>
    <p:cSldViewPr snapToGrid="0">
      <p:cViewPr varScale="1">
        <p:scale>
          <a:sx n="69" d="100"/>
          <a:sy n="69" d="100"/>
        </p:scale>
        <p:origin x="2517" y="2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5BE7B03-D510-4C72-A48E-4810BD52384A}"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804459B8-FE49-4CA1-9B18-391C88A22261}">
      <dgm:prSet/>
      <dgm:spPr/>
      <dgm:t>
        <a:bodyPr/>
        <a:lstStyle/>
        <a:p>
          <a:r>
            <a:rPr lang="en-US" dirty="0"/>
            <a:t>This purpose of the ESJ committee is to eliminate all inequities and disparities in our court system.</a:t>
          </a:r>
        </a:p>
      </dgm:t>
    </dgm:pt>
    <dgm:pt modelId="{3D1AD678-EA4E-4FB6-9312-45A12AA3714E}" type="parTrans" cxnId="{9DAACE6D-CF39-4EFE-B248-D7CF83F90F15}">
      <dgm:prSet/>
      <dgm:spPr/>
      <dgm:t>
        <a:bodyPr/>
        <a:lstStyle/>
        <a:p>
          <a:endParaRPr lang="en-US"/>
        </a:p>
      </dgm:t>
    </dgm:pt>
    <dgm:pt modelId="{F5E3AE6C-232F-42C8-BAB5-B3810701FC98}" type="sibTrans" cxnId="{9DAACE6D-CF39-4EFE-B248-D7CF83F90F15}">
      <dgm:prSet/>
      <dgm:spPr/>
      <dgm:t>
        <a:bodyPr/>
        <a:lstStyle/>
        <a:p>
          <a:endParaRPr lang="en-US"/>
        </a:p>
      </dgm:t>
    </dgm:pt>
    <dgm:pt modelId="{CB7DCDC5-D29F-46B5-9366-CA27DEB83EA7}">
      <dgm:prSet/>
      <dgm:spPr/>
      <dgm:t>
        <a:bodyPr/>
        <a:lstStyle/>
        <a:p>
          <a:r>
            <a:rPr lang="en-US" dirty="0"/>
            <a:t>This committee recognizes the impact of historical social injustices and systemic racism.  This committee is committed to achieving an equitable system of justice for all. This committee will cultivate inclusivity, diversity, racial representation, and raise self-awareness through education, crucial conversations, community collaboration and legislation.   </a:t>
          </a:r>
        </a:p>
      </dgm:t>
    </dgm:pt>
    <dgm:pt modelId="{D504E014-09DB-496A-9535-B2F19846732B}" type="parTrans" cxnId="{E20F5C90-A694-427C-BC10-A5954676161C}">
      <dgm:prSet/>
      <dgm:spPr/>
      <dgm:t>
        <a:bodyPr/>
        <a:lstStyle/>
        <a:p>
          <a:endParaRPr lang="en-US"/>
        </a:p>
      </dgm:t>
    </dgm:pt>
    <dgm:pt modelId="{687B597D-EB31-4333-8BE1-7FFE5462C020}" type="sibTrans" cxnId="{E20F5C90-A694-427C-BC10-A5954676161C}">
      <dgm:prSet/>
      <dgm:spPr/>
      <dgm:t>
        <a:bodyPr/>
        <a:lstStyle/>
        <a:p>
          <a:endParaRPr lang="en-US"/>
        </a:p>
      </dgm:t>
    </dgm:pt>
    <dgm:pt modelId="{844157CC-9F9F-4DAB-9023-A6013AF6293F}" type="pres">
      <dgm:prSet presAssocID="{65BE7B03-D510-4C72-A48E-4810BD52384A}" presName="linear" presStyleCnt="0">
        <dgm:presLayoutVars>
          <dgm:animLvl val="lvl"/>
          <dgm:resizeHandles val="exact"/>
        </dgm:presLayoutVars>
      </dgm:prSet>
      <dgm:spPr/>
    </dgm:pt>
    <dgm:pt modelId="{B91EDC48-6EFE-40DF-89A7-3361F7DA7B64}" type="pres">
      <dgm:prSet presAssocID="{804459B8-FE49-4CA1-9B18-391C88A22261}" presName="parentText" presStyleLbl="node1" presStyleIdx="0" presStyleCnt="2">
        <dgm:presLayoutVars>
          <dgm:chMax val="0"/>
          <dgm:bulletEnabled val="1"/>
        </dgm:presLayoutVars>
      </dgm:prSet>
      <dgm:spPr/>
    </dgm:pt>
    <dgm:pt modelId="{C0EDD4B3-B4DC-4176-8AE9-D25606973E71}" type="pres">
      <dgm:prSet presAssocID="{F5E3AE6C-232F-42C8-BAB5-B3810701FC98}" presName="spacer" presStyleCnt="0"/>
      <dgm:spPr/>
    </dgm:pt>
    <dgm:pt modelId="{C641B5D5-9BB7-4E3F-9802-2D165730B1B6}" type="pres">
      <dgm:prSet presAssocID="{CB7DCDC5-D29F-46B5-9366-CA27DEB83EA7}" presName="parentText" presStyleLbl="node1" presStyleIdx="1" presStyleCnt="2">
        <dgm:presLayoutVars>
          <dgm:chMax val="0"/>
          <dgm:bulletEnabled val="1"/>
        </dgm:presLayoutVars>
      </dgm:prSet>
      <dgm:spPr/>
    </dgm:pt>
  </dgm:ptLst>
  <dgm:cxnLst>
    <dgm:cxn modelId="{9DAACE6D-CF39-4EFE-B248-D7CF83F90F15}" srcId="{65BE7B03-D510-4C72-A48E-4810BD52384A}" destId="{804459B8-FE49-4CA1-9B18-391C88A22261}" srcOrd="0" destOrd="0" parTransId="{3D1AD678-EA4E-4FB6-9312-45A12AA3714E}" sibTransId="{F5E3AE6C-232F-42C8-BAB5-B3810701FC98}"/>
    <dgm:cxn modelId="{E20F5C90-A694-427C-BC10-A5954676161C}" srcId="{65BE7B03-D510-4C72-A48E-4810BD52384A}" destId="{CB7DCDC5-D29F-46B5-9366-CA27DEB83EA7}" srcOrd="1" destOrd="0" parTransId="{D504E014-09DB-496A-9535-B2F19846732B}" sibTransId="{687B597D-EB31-4333-8BE1-7FFE5462C020}"/>
    <dgm:cxn modelId="{19FA9790-D130-41C4-9676-29D86372349D}" type="presOf" srcId="{804459B8-FE49-4CA1-9B18-391C88A22261}" destId="{B91EDC48-6EFE-40DF-89A7-3361F7DA7B64}" srcOrd="0" destOrd="0" presId="urn:microsoft.com/office/officeart/2005/8/layout/vList2"/>
    <dgm:cxn modelId="{0AAD31AB-5A51-449D-B3F5-EA3C53A165D5}" type="presOf" srcId="{65BE7B03-D510-4C72-A48E-4810BD52384A}" destId="{844157CC-9F9F-4DAB-9023-A6013AF6293F}" srcOrd="0" destOrd="0" presId="urn:microsoft.com/office/officeart/2005/8/layout/vList2"/>
    <dgm:cxn modelId="{90CC42FF-1CAD-485B-9D3C-D1DF97F7C21F}" type="presOf" srcId="{CB7DCDC5-D29F-46B5-9366-CA27DEB83EA7}" destId="{C641B5D5-9BB7-4E3F-9802-2D165730B1B6}" srcOrd="0" destOrd="0" presId="urn:microsoft.com/office/officeart/2005/8/layout/vList2"/>
    <dgm:cxn modelId="{EA6354D0-FB9C-4C31-998E-3A295A67F67C}" type="presParOf" srcId="{844157CC-9F9F-4DAB-9023-A6013AF6293F}" destId="{B91EDC48-6EFE-40DF-89A7-3361F7DA7B64}" srcOrd="0" destOrd="0" presId="urn:microsoft.com/office/officeart/2005/8/layout/vList2"/>
    <dgm:cxn modelId="{7DE8286C-68D3-4846-81D1-61459EE27C5D}" type="presParOf" srcId="{844157CC-9F9F-4DAB-9023-A6013AF6293F}" destId="{C0EDD4B3-B4DC-4176-8AE9-D25606973E71}" srcOrd="1" destOrd="0" presId="urn:microsoft.com/office/officeart/2005/8/layout/vList2"/>
    <dgm:cxn modelId="{F33D24CF-2052-4269-9C25-17942E5CA276}" type="presParOf" srcId="{844157CC-9F9F-4DAB-9023-A6013AF6293F}" destId="{C641B5D5-9BB7-4E3F-9802-2D165730B1B6}"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EE903D9-B475-40A6-8BFA-D29140F88E46}" type="doc">
      <dgm:prSet loTypeId="urn:microsoft.com/office/officeart/2005/8/layout/chevron1" loCatId="process" qsTypeId="urn:microsoft.com/office/officeart/2005/8/quickstyle/simple1" qsCatId="simple" csTypeId="urn:microsoft.com/office/officeart/2005/8/colors/colorful1" csCatId="colorful"/>
      <dgm:spPr/>
      <dgm:t>
        <a:bodyPr/>
        <a:lstStyle/>
        <a:p>
          <a:endParaRPr lang="en-US"/>
        </a:p>
      </dgm:t>
    </dgm:pt>
    <dgm:pt modelId="{966A63A3-C404-4A8C-B445-101A81DF2F9A}">
      <dgm:prSet/>
      <dgm:spPr/>
      <dgm:t>
        <a:bodyPr/>
        <a:lstStyle/>
        <a:p>
          <a:r>
            <a:rPr lang="en-US" dirty="0"/>
            <a:t>Who’s involved </a:t>
          </a:r>
        </a:p>
      </dgm:t>
    </dgm:pt>
    <dgm:pt modelId="{2B24FE2B-ACA9-41BA-8D80-073C845F1BB5}" type="parTrans" cxnId="{A707F173-D093-4D1C-95FE-D40562452F80}">
      <dgm:prSet/>
      <dgm:spPr/>
      <dgm:t>
        <a:bodyPr/>
        <a:lstStyle/>
        <a:p>
          <a:endParaRPr lang="en-US"/>
        </a:p>
      </dgm:t>
    </dgm:pt>
    <dgm:pt modelId="{0DF1C90B-D2E3-4B6D-A14F-6E8B47C05F95}" type="sibTrans" cxnId="{A707F173-D093-4D1C-95FE-D40562452F80}">
      <dgm:prSet/>
      <dgm:spPr/>
      <dgm:t>
        <a:bodyPr/>
        <a:lstStyle/>
        <a:p>
          <a:endParaRPr lang="en-US"/>
        </a:p>
      </dgm:t>
    </dgm:pt>
    <dgm:pt modelId="{A5A447C6-CC4C-4AEC-B9B6-69D29338DA98}">
      <dgm:prSet/>
      <dgm:spPr/>
      <dgm:t>
        <a:bodyPr/>
        <a:lstStyle/>
        <a:p>
          <a:r>
            <a:rPr lang="en-US" dirty="0"/>
            <a:t>How were they selected</a:t>
          </a:r>
        </a:p>
      </dgm:t>
    </dgm:pt>
    <dgm:pt modelId="{A18074A3-AECB-4C88-B2E0-B21A55197F18}" type="parTrans" cxnId="{472DFFDB-6B15-4BD7-90D2-EC7D77F2DECF}">
      <dgm:prSet/>
      <dgm:spPr/>
      <dgm:t>
        <a:bodyPr/>
        <a:lstStyle/>
        <a:p>
          <a:endParaRPr lang="en-US"/>
        </a:p>
      </dgm:t>
    </dgm:pt>
    <dgm:pt modelId="{E5933E7C-4F11-460A-9BB0-D212F6C1678D}" type="sibTrans" cxnId="{472DFFDB-6B15-4BD7-90D2-EC7D77F2DECF}">
      <dgm:prSet/>
      <dgm:spPr/>
      <dgm:t>
        <a:bodyPr/>
        <a:lstStyle/>
        <a:p>
          <a:endParaRPr lang="en-US"/>
        </a:p>
      </dgm:t>
    </dgm:pt>
    <dgm:pt modelId="{F8C2A944-B2AF-4CBC-A82D-15041287B15E}" type="pres">
      <dgm:prSet presAssocID="{8EE903D9-B475-40A6-8BFA-D29140F88E46}" presName="Name0" presStyleCnt="0">
        <dgm:presLayoutVars>
          <dgm:dir/>
          <dgm:animLvl val="lvl"/>
          <dgm:resizeHandles val="exact"/>
        </dgm:presLayoutVars>
      </dgm:prSet>
      <dgm:spPr/>
    </dgm:pt>
    <dgm:pt modelId="{650B2A0C-9A2A-45CB-8962-3A9C4B6C95D6}" type="pres">
      <dgm:prSet presAssocID="{966A63A3-C404-4A8C-B445-101A81DF2F9A}" presName="parTxOnly" presStyleLbl="node1" presStyleIdx="0" presStyleCnt="2">
        <dgm:presLayoutVars>
          <dgm:chMax val="0"/>
          <dgm:chPref val="0"/>
          <dgm:bulletEnabled val="1"/>
        </dgm:presLayoutVars>
      </dgm:prSet>
      <dgm:spPr/>
    </dgm:pt>
    <dgm:pt modelId="{1E2C8B80-4853-4E75-BFD8-CF2A59BDE954}" type="pres">
      <dgm:prSet presAssocID="{0DF1C90B-D2E3-4B6D-A14F-6E8B47C05F95}" presName="parTxOnlySpace" presStyleCnt="0"/>
      <dgm:spPr/>
    </dgm:pt>
    <dgm:pt modelId="{FDC71DDE-4FD6-464D-A132-DF30DB4D352C}" type="pres">
      <dgm:prSet presAssocID="{A5A447C6-CC4C-4AEC-B9B6-69D29338DA98}" presName="parTxOnly" presStyleLbl="node1" presStyleIdx="1" presStyleCnt="2">
        <dgm:presLayoutVars>
          <dgm:chMax val="0"/>
          <dgm:chPref val="0"/>
          <dgm:bulletEnabled val="1"/>
        </dgm:presLayoutVars>
      </dgm:prSet>
      <dgm:spPr/>
    </dgm:pt>
  </dgm:ptLst>
  <dgm:cxnLst>
    <dgm:cxn modelId="{C1231D05-3027-4BDB-9404-B97369014A1F}" type="presOf" srcId="{8EE903D9-B475-40A6-8BFA-D29140F88E46}" destId="{F8C2A944-B2AF-4CBC-A82D-15041287B15E}" srcOrd="0" destOrd="0" presId="urn:microsoft.com/office/officeart/2005/8/layout/chevron1"/>
    <dgm:cxn modelId="{DB700427-ED35-49E4-86F7-C151210E5724}" type="presOf" srcId="{A5A447C6-CC4C-4AEC-B9B6-69D29338DA98}" destId="{FDC71DDE-4FD6-464D-A132-DF30DB4D352C}" srcOrd="0" destOrd="0" presId="urn:microsoft.com/office/officeart/2005/8/layout/chevron1"/>
    <dgm:cxn modelId="{A707F173-D093-4D1C-95FE-D40562452F80}" srcId="{8EE903D9-B475-40A6-8BFA-D29140F88E46}" destId="{966A63A3-C404-4A8C-B445-101A81DF2F9A}" srcOrd="0" destOrd="0" parTransId="{2B24FE2B-ACA9-41BA-8D80-073C845F1BB5}" sibTransId="{0DF1C90B-D2E3-4B6D-A14F-6E8B47C05F95}"/>
    <dgm:cxn modelId="{93026BD5-09BE-42F6-AFC2-2B1D62CD0B32}" type="presOf" srcId="{966A63A3-C404-4A8C-B445-101A81DF2F9A}" destId="{650B2A0C-9A2A-45CB-8962-3A9C4B6C95D6}" srcOrd="0" destOrd="0" presId="urn:microsoft.com/office/officeart/2005/8/layout/chevron1"/>
    <dgm:cxn modelId="{472DFFDB-6B15-4BD7-90D2-EC7D77F2DECF}" srcId="{8EE903D9-B475-40A6-8BFA-D29140F88E46}" destId="{A5A447C6-CC4C-4AEC-B9B6-69D29338DA98}" srcOrd="1" destOrd="0" parTransId="{A18074A3-AECB-4C88-B2E0-B21A55197F18}" sibTransId="{E5933E7C-4F11-460A-9BB0-D212F6C1678D}"/>
    <dgm:cxn modelId="{793C701D-D9ED-4F43-A72A-ECE5CD3D6E79}" type="presParOf" srcId="{F8C2A944-B2AF-4CBC-A82D-15041287B15E}" destId="{650B2A0C-9A2A-45CB-8962-3A9C4B6C95D6}" srcOrd="0" destOrd="0" presId="urn:microsoft.com/office/officeart/2005/8/layout/chevron1"/>
    <dgm:cxn modelId="{3D4D494C-C6C9-453E-9FB2-0E78DF90EDBD}" type="presParOf" srcId="{F8C2A944-B2AF-4CBC-A82D-15041287B15E}" destId="{1E2C8B80-4853-4E75-BFD8-CF2A59BDE954}" srcOrd="1" destOrd="0" presId="urn:microsoft.com/office/officeart/2005/8/layout/chevron1"/>
    <dgm:cxn modelId="{A8F015C8-4A26-46F2-9385-785DFF401DCC}" type="presParOf" srcId="{F8C2A944-B2AF-4CBC-A82D-15041287B15E}" destId="{FDC71DDE-4FD6-464D-A132-DF30DB4D352C}" srcOrd="2"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1EDC48-6EFE-40DF-89A7-3361F7DA7B64}">
      <dsp:nvSpPr>
        <dsp:cNvPr id="0" name=""/>
        <dsp:cNvSpPr/>
      </dsp:nvSpPr>
      <dsp:spPr>
        <a:xfrm>
          <a:off x="0" y="47314"/>
          <a:ext cx="6900512" cy="2687636"/>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dirty="0"/>
            <a:t>This purpose of the ESJ committee is to eliminate all inequities and disparities in our court system.</a:t>
          </a:r>
        </a:p>
      </dsp:txBody>
      <dsp:txXfrm>
        <a:off x="131200" y="178514"/>
        <a:ext cx="6638112" cy="2425236"/>
      </dsp:txXfrm>
    </dsp:sp>
    <dsp:sp modelId="{C641B5D5-9BB7-4E3F-9802-2D165730B1B6}">
      <dsp:nvSpPr>
        <dsp:cNvPr id="0" name=""/>
        <dsp:cNvSpPr/>
      </dsp:nvSpPr>
      <dsp:spPr>
        <a:xfrm>
          <a:off x="0" y="2801190"/>
          <a:ext cx="6900512" cy="2687636"/>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dirty="0"/>
            <a:t>This committee recognizes the impact of historical social injustices and systemic racism.  This committee is committed to achieving an equitable system of justice for all. This committee will cultivate inclusivity, diversity, racial representation, and raise self-awareness through education, crucial conversations, community collaboration and legislation.   </a:t>
          </a:r>
        </a:p>
      </dsp:txBody>
      <dsp:txXfrm>
        <a:off x="131200" y="2932390"/>
        <a:ext cx="6638112" cy="242523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50B2A0C-9A2A-45CB-8962-3A9C4B6C95D6}">
      <dsp:nvSpPr>
        <dsp:cNvPr id="0" name=""/>
        <dsp:cNvSpPr/>
      </dsp:nvSpPr>
      <dsp:spPr>
        <a:xfrm>
          <a:off x="8936" y="303059"/>
          <a:ext cx="5342239" cy="2136895"/>
        </a:xfrm>
        <a:prstGeom prst="chevron">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8024" tIns="62675" rIns="62675" bIns="62675" numCol="1" spcCol="1270" anchor="ctr" anchorCtr="0">
          <a:noAutofit/>
        </a:bodyPr>
        <a:lstStyle/>
        <a:p>
          <a:pPr marL="0" lvl="0" indent="0" algn="ctr" defTabSz="2089150">
            <a:lnSpc>
              <a:spcPct val="90000"/>
            </a:lnSpc>
            <a:spcBef>
              <a:spcPct val="0"/>
            </a:spcBef>
            <a:spcAft>
              <a:spcPct val="35000"/>
            </a:spcAft>
            <a:buNone/>
          </a:pPr>
          <a:r>
            <a:rPr lang="en-US" sz="4700" kern="1200" dirty="0"/>
            <a:t>Who’s involved </a:t>
          </a:r>
        </a:p>
      </dsp:txBody>
      <dsp:txXfrm>
        <a:off x="1077384" y="303059"/>
        <a:ext cx="3205344" cy="2136895"/>
      </dsp:txXfrm>
    </dsp:sp>
    <dsp:sp modelId="{FDC71DDE-4FD6-464D-A132-DF30DB4D352C}">
      <dsp:nvSpPr>
        <dsp:cNvPr id="0" name=""/>
        <dsp:cNvSpPr/>
      </dsp:nvSpPr>
      <dsp:spPr>
        <a:xfrm>
          <a:off x="4816952" y="303059"/>
          <a:ext cx="5342239" cy="2136895"/>
        </a:xfrm>
        <a:prstGeom prst="chevron">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8024" tIns="62675" rIns="62675" bIns="62675" numCol="1" spcCol="1270" anchor="ctr" anchorCtr="0">
          <a:noAutofit/>
        </a:bodyPr>
        <a:lstStyle/>
        <a:p>
          <a:pPr marL="0" lvl="0" indent="0" algn="ctr" defTabSz="2089150">
            <a:lnSpc>
              <a:spcPct val="90000"/>
            </a:lnSpc>
            <a:spcBef>
              <a:spcPct val="0"/>
            </a:spcBef>
            <a:spcAft>
              <a:spcPct val="35000"/>
            </a:spcAft>
            <a:buNone/>
          </a:pPr>
          <a:r>
            <a:rPr lang="en-US" sz="4700" kern="1200" dirty="0"/>
            <a:t>How were they selected</a:t>
          </a:r>
        </a:p>
      </dsp:txBody>
      <dsp:txXfrm>
        <a:off x="5885400" y="303059"/>
        <a:ext cx="3205344" cy="2136895"/>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lang="en-US" dirty="0"/>
          </a:p>
        </p:txBody>
      </p:sp>
      <p:sp>
        <p:nvSpPr>
          <p:cNvPr id="3" name="Date Placeholder 2"/>
          <p:cNvSpPr>
            <a:spLocks noGrp="1"/>
          </p:cNvSpPr>
          <p:nvPr>
            <p:ph type="dt" idx="1"/>
          </p:nvPr>
        </p:nvSpPr>
        <p:spPr>
          <a:xfrm>
            <a:off x="4023092" y="0"/>
            <a:ext cx="3077739" cy="471054"/>
          </a:xfrm>
          <a:prstGeom prst="rect">
            <a:avLst/>
          </a:prstGeom>
        </p:spPr>
        <p:txBody>
          <a:bodyPr vert="horz" lIns="94229" tIns="47114" rIns="94229" bIns="47114" rtlCol="0"/>
          <a:lstStyle>
            <a:lvl1pPr algn="r">
              <a:defRPr sz="1200"/>
            </a:lvl1pPr>
          </a:lstStyle>
          <a:p>
            <a:fld id="{6178C0C7-803E-460D-87AC-7597E7923A67}" type="datetimeFigureOut">
              <a:rPr lang="en-US" smtClean="0"/>
              <a:t>4/25/2021</a:t>
            </a:fld>
            <a:endParaRPr lang="en-US" dirty="0"/>
          </a:p>
        </p:txBody>
      </p:sp>
      <p:sp>
        <p:nvSpPr>
          <p:cNvPr id="4" name="Slide Image Placeholder 3"/>
          <p:cNvSpPr>
            <a:spLocks noGrp="1" noRot="1" noChangeAspect="1"/>
          </p:cNvSpPr>
          <p:nvPr>
            <p:ph type="sldImg" idx="2"/>
          </p:nvPr>
        </p:nvSpPr>
        <p:spPr>
          <a:xfrm>
            <a:off x="735013" y="1173163"/>
            <a:ext cx="5632450" cy="3168650"/>
          </a:xfrm>
          <a:prstGeom prst="rect">
            <a:avLst/>
          </a:prstGeom>
          <a:noFill/>
          <a:ln w="12700">
            <a:solidFill>
              <a:prstClr val="black"/>
            </a:solidFill>
          </a:ln>
        </p:spPr>
        <p:txBody>
          <a:bodyPr vert="horz" lIns="94229" tIns="47114" rIns="94229" bIns="47114" rtlCol="0" anchor="ctr"/>
          <a:lstStyle/>
          <a:p>
            <a:endParaRPr lang="en-US" dirty="0"/>
          </a:p>
        </p:txBody>
      </p:sp>
      <p:sp>
        <p:nvSpPr>
          <p:cNvPr id="5" name="Notes Placeholder 4"/>
          <p:cNvSpPr>
            <a:spLocks noGrp="1"/>
          </p:cNvSpPr>
          <p:nvPr>
            <p:ph type="body" sz="quarter" idx="3"/>
          </p:nvPr>
        </p:nvSpPr>
        <p:spPr>
          <a:xfrm>
            <a:off x="710248" y="4518204"/>
            <a:ext cx="5681980" cy="3696712"/>
          </a:xfrm>
          <a:prstGeom prst="rect">
            <a:avLst/>
          </a:prstGeom>
        </p:spPr>
        <p:txBody>
          <a:bodyPr vert="horz" lIns="94229" tIns="47114" rIns="94229" bIns="4711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2"/>
            <a:ext cx="3077739" cy="471053"/>
          </a:xfrm>
          <a:prstGeom prst="rect">
            <a:avLst/>
          </a:prstGeom>
        </p:spPr>
        <p:txBody>
          <a:bodyPr vert="horz" lIns="94229" tIns="47114" rIns="94229" bIns="47114"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23092" y="8917422"/>
            <a:ext cx="3077739" cy="471053"/>
          </a:xfrm>
          <a:prstGeom prst="rect">
            <a:avLst/>
          </a:prstGeom>
        </p:spPr>
        <p:txBody>
          <a:bodyPr vert="horz" lIns="94229" tIns="47114" rIns="94229" bIns="47114" rtlCol="0" anchor="b"/>
          <a:lstStyle>
            <a:lvl1pPr algn="r">
              <a:defRPr sz="1200"/>
            </a:lvl1pPr>
          </a:lstStyle>
          <a:p>
            <a:fld id="{C01AD4F9-4F97-4592-9B3C-762683481C3A}" type="slidenum">
              <a:rPr lang="en-US" smtClean="0"/>
              <a:t>‹#›</a:t>
            </a:fld>
            <a:endParaRPr lang="en-US" dirty="0"/>
          </a:p>
        </p:txBody>
      </p:sp>
    </p:spTree>
    <p:extLst>
      <p:ext uri="{BB962C8B-B14F-4D97-AF65-F5344CB8AC3E}">
        <p14:creationId xmlns:p14="http://schemas.microsoft.com/office/powerpoint/2010/main" val="29187190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1AD4F9-4F97-4592-9B3C-762683481C3A}" type="slidenum">
              <a:rPr lang="en-US" smtClean="0"/>
              <a:t>1</a:t>
            </a:fld>
            <a:endParaRPr lang="en-US" dirty="0"/>
          </a:p>
        </p:txBody>
      </p:sp>
    </p:spTree>
    <p:extLst>
      <p:ext uri="{BB962C8B-B14F-4D97-AF65-F5344CB8AC3E}">
        <p14:creationId xmlns:p14="http://schemas.microsoft.com/office/powerpoint/2010/main" val="7719130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2100" dirty="0">
                <a:solidFill>
                  <a:srgbClr val="0070C0"/>
                </a:solidFill>
              </a:rPr>
              <a:t>Community – Community Convo – stake-holders</a:t>
            </a:r>
          </a:p>
          <a:p>
            <a:r>
              <a:rPr lang="en-US" sz="2100" dirty="0">
                <a:solidFill>
                  <a:srgbClr val="0070C0"/>
                </a:solidFill>
              </a:rPr>
              <a:t>This committee supports Rule 10.20 - keeps us accountable to the community we serve – Allows us to see how we are being perceived</a:t>
            </a:r>
          </a:p>
          <a:p>
            <a:endParaRPr lang="en-US" dirty="0"/>
          </a:p>
        </p:txBody>
      </p:sp>
      <p:sp>
        <p:nvSpPr>
          <p:cNvPr id="4" name="Slide Number Placeholder 3"/>
          <p:cNvSpPr>
            <a:spLocks noGrp="1"/>
          </p:cNvSpPr>
          <p:nvPr>
            <p:ph type="sldNum" sz="quarter" idx="5"/>
          </p:nvPr>
        </p:nvSpPr>
        <p:spPr/>
        <p:txBody>
          <a:bodyPr/>
          <a:lstStyle/>
          <a:p>
            <a:fld id="{C01AD4F9-4F97-4592-9B3C-762683481C3A}" type="slidenum">
              <a:rPr lang="en-US" smtClean="0"/>
              <a:t>10</a:t>
            </a:fld>
            <a:endParaRPr lang="en-US" dirty="0"/>
          </a:p>
        </p:txBody>
      </p:sp>
    </p:spTree>
    <p:extLst>
      <p:ext uri="{BB962C8B-B14F-4D97-AF65-F5344CB8AC3E}">
        <p14:creationId xmlns:p14="http://schemas.microsoft.com/office/powerpoint/2010/main" val="534614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2100" dirty="0">
                <a:solidFill>
                  <a:srgbClr val="FF0000"/>
                </a:solidFill>
              </a:rPr>
              <a:t>Legislation committee reviews and highlights important legislation that effects Equality and Social Justice</a:t>
            </a:r>
          </a:p>
          <a:p>
            <a:endParaRPr lang="en-US" sz="2100" dirty="0">
              <a:solidFill>
                <a:srgbClr val="FF0000"/>
              </a:solidFill>
            </a:endParaRPr>
          </a:p>
          <a:p>
            <a:r>
              <a:rPr lang="en-US" sz="2100" dirty="0">
                <a:solidFill>
                  <a:srgbClr val="FF0000"/>
                </a:solidFill>
              </a:rPr>
              <a:t>Racial Justice Act and AB 3070 which requires us to consider Implicit Bias during jury selection</a:t>
            </a:r>
          </a:p>
          <a:p>
            <a:endParaRPr lang="en-US" dirty="0"/>
          </a:p>
        </p:txBody>
      </p:sp>
      <p:sp>
        <p:nvSpPr>
          <p:cNvPr id="4" name="Slide Number Placeholder 3"/>
          <p:cNvSpPr>
            <a:spLocks noGrp="1"/>
          </p:cNvSpPr>
          <p:nvPr>
            <p:ph type="sldNum" sz="quarter" idx="5"/>
          </p:nvPr>
        </p:nvSpPr>
        <p:spPr/>
        <p:txBody>
          <a:bodyPr/>
          <a:lstStyle/>
          <a:p>
            <a:fld id="{C01AD4F9-4F97-4592-9B3C-762683481C3A}" type="slidenum">
              <a:rPr lang="en-US" smtClean="0"/>
              <a:t>11</a:t>
            </a:fld>
            <a:endParaRPr lang="en-US" dirty="0"/>
          </a:p>
        </p:txBody>
      </p:sp>
    </p:spTree>
    <p:extLst>
      <p:ext uri="{BB962C8B-B14F-4D97-AF65-F5344CB8AC3E}">
        <p14:creationId xmlns:p14="http://schemas.microsoft.com/office/powerpoint/2010/main" val="36948209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2100" dirty="0">
                <a:solidFill>
                  <a:srgbClr val="FF0000"/>
                </a:solidFill>
              </a:rPr>
              <a:t>Leadership – PJ’s</a:t>
            </a:r>
          </a:p>
          <a:p>
            <a:r>
              <a:rPr lang="en-US" sz="2100" dirty="0">
                <a:solidFill>
                  <a:srgbClr val="FF0000"/>
                </a:solidFill>
              </a:rPr>
              <a:t>Summer Panel Discussion</a:t>
            </a:r>
          </a:p>
          <a:p>
            <a:endParaRPr lang="en-US" dirty="0"/>
          </a:p>
        </p:txBody>
      </p:sp>
      <p:sp>
        <p:nvSpPr>
          <p:cNvPr id="4" name="Slide Number Placeholder 3"/>
          <p:cNvSpPr>
            <a:spLocks noGrp="1"/>
          </p:cNvSpPr>
          <p:nvPr>
            <p:ph type="sldNum" sz="quarter" idx="5"/>
          </p:nvPr>
        </p:nvSpPr>
        <p:spPr/>
        <p:txBody>
          <a:bodyPr/>
          <a:lstStyle/>
          <a:p>
            <a:fld id="{C01AD4F9-4F97-4592-9B3C-762683481C3A}" type="slidenum">
              <a:rPr lang="en-US" smtClean="0"/>
              <a:t>12</a:t>
            </a:fld>
            <a:endParaRPr lang="en-US" dirty="0"/>
          </a:p>
        </p:txBody>
      </p:sp>
    </p:spTree>
    <p:extLst>
      <p:ext uri="{BB962C8B-B14F-4D97-AF65-F5344CB8AC3E}">
        <p14:creationId xmlns:p14="http://schemas.microsoft.com/office/powerpoint/2010/main" val="20871472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2100" dirty="0">
                <a:solidFill>
                  <a:srgbClr val="0070C0"/>
                </a:solidFill>
              </a:rPr>
              <a:t>Recruitment – Minority Mentorship/LA Program</a:t>
            </a:r>
          </a:p>
          <a:p>
            <a:endParaRPr lang="en-US" dirty="0"/>
          </a:p>
        </p:txBody>
      </p:sp>
      <p:sp>
        <p:nvSpPr>
          <p:cNvPr id="4" name="Slide Number Placeholder 3"/>
          <p:cNvSpPr>
            <a:spLocks noGrp="1"/>
          </p:cNvSpPr>
          <p:nvPr>
            <p:ph type="sldNum" sz="quarter" idx="5"/>
          </p:nvPr>
        </p:nvSpPr>
        <p:spPr/>
        <p:txBody>
          <a:bodyPr/>
          <a:lstStyle/>
          <a:p>
            <a:fld id="{C01AD4F9-4F97-4592-9B3C-762683481C3A}" type="slidenum">
              <a:rPr lang="en-US" smtClean="0"/>
              <a:t>13</a:t>
            </a:fld>
            <a:endParaRPr lang="en-US" dirty="0"/>
          </a:p>
        </p:txBody>
      </p:sp>
    </p:spTree>
    <p:extLst>
      <p:ext uri="{BB962C8B-B14F-4D97-AF65-F5344CB8AC3E}">
        <p14:creationId xmlns:p14="http://schemas.microsoft.com/office/powerpoint/2010/main" val="21026369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1AD4F9-4F97-4592-9B3C-762683481C3A}" type="slidenum">
              <a:rPr lang="en-US" smtClean="0"/>
              <a:t>14</a:t>
            </a:fld>
            <a:endParaRPr lang="en-US" dirty="0"/>
          </a:p>
        </p:txBody>
      </p:sp>
    </p:spTree>
    <p:extLst>
      <p:ext uri="{BB962C8B-B14F-4D97-AF65-F5344CB8AC3E}">
        <p14:creationId xmlns:p14="http://schemas.microsoft.com/office/powerpoint/2010/main" val="29425807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900" dirty="0">
                <a:solidFill>
                  <a:srgbClr val="0070C0"/>
                </a:solidFill>
              </a:rPr>
              <a:t>Proud of our bench/State</a:t>
            </a:r>
          </a:p>
          <a:p>
            <a:r>
              <a:rPr lang="en-US" sz="1900" dirty="0">
                <a:solidFill>
                  <a:srgbClr val="0070C0"/>
                </a:solidFill>
              </a:rPr>
              <a:t>Statewide dialogue</a:t>
            </a:r>
          </a:p>
          <a:p>
            <a:r>
              <a:rPr lang="en-US" sz="1900" dirty="0">
                <a:solidFill>
                  <a:srgbClr val="0070C0"/>
                </a:solidFill>
              </a:rPr>
              <a:t>We’re here to support – provide docs</a:t>
            </a:r>
          </a:p>
          <a:p>
            <a:r>
              <a:rPr lang="en-US" sz="1900" dirty="0">
                <a:solidFill>
                  <a:srgbClr val="0070C0"/>
                </a:solidFill>
              </a:rPr>
              <a:t>We’re in this together</a:t>
            </a:r>
          </a:p>
          <a:p>
            <a:endParaRPr lang="en-US" dirty="0"/>
          </a:p>
        </p:txBody>
      </p:sp>
      <p:sp>
        <p:nvSpPr>
          <p:cNvPr id="4" name="Slide Number Placeholder 3"/>
          <p:cNvSpPr>
            <a:spLocks noGrp="1"/>
          </p:cNvSpPr>
          <p:nvPr>
            <p:ph type="sldNum" sz="quarter" idx="5"/>
          </p:nvPr>
        </p:nvSpPr>
        <p:spPr/>
        <p:txBody>
          <a:bodyPr/>
          <a:lstStyle/>
          <a:p>
            <a:fld id="{C01AD4F9-4F97-4592-9B3C-762683481C3A}" type="slidenum">
              <a:rPr lang="en-US" smtClean="0"/>
              <a:t>15</a:t>
            </a:fld>
            <a:endParaRPr lang="en-US" dirty="0"/>
          </a:p>
        </p:txBody>
      </p:sp>
    </p:spTree>
    <p:extLst>
      <p:ext uri="{BB962C8B-B14F-4D97-AF65-F5344CB8AC3E}">
        <p14:creationId xmlns:p14="http://schemas.microsoft.com/office/powerpoint/2010/main" val="40393847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900" dirty="0">
                <a:solidFill>
                  <a:srgbClr val="0070C0"/>
                </a:solidFill>
              </a:rPr>
              <a:t>Chief Justice/Cal Supes powerful statements right away</a:t>
            </a:r>
          </a:p>
          <a:p>
            <a:r>
              <a:rPr lang="en-US" sz="1900" dirty="0">
                <a:solidFill>
                  <a:srgbClr val="0070C0"/>
                </a:solidFill>
              </a:rPr>
              <a:t>Greater Vision – Beyond the Rule</a:t>
            </a:r>
          </a:p>
          <a:p>
            <a:r>
              <a:rPr lang="en-US" sz="1900" dirty="0">
                <a:solidFill>
                  <a:srgbClr val="0070C0"/>
                </a:solidFill>
              </a:rPr>
              <a:t>- </a:t>
            </a:r>
            <a:r>
              <a:rPr lang="en-US" sz="1900" dirty="0">
                <a:solidFill>
                  <a:srgbClr val="FF0000"/>
                </a:solidFill>
              </a:rPr>
              <a:t>Not just conform to the rule but conform to the rule but Transform the Environment</a:t>
            </a:r>
          </a:p>
          <a:p>
            <a:r>
              <a:rPr lang="en-US" sz="1900" dirty="0">
                <a:solidFill>
                  <a:srgbClr val="0070C0"/>
                </a:solidFill>
              </a:rPr>
              <a:t>Crucial Conversation – Response to George Floyd killing/Civil Unrest</a:t>
            </a:r>
          </a:p>
          <a:p>
            <a:r>
              <a:rPr lang="en-US" sz="1900" dirty="0">
                <a:solidFill>
                  <a:srgbClr val="0070C0"/>
                </a:solidFill>
              </a:rPr>
              <a:t>Powerful Discussion – Share content of the training</a:t>
            </a:r>
          </a:p>
          <a:p>
            <a:endParaRPr lang="en-US" dirty="0"/>
          </a:p>
        </p:txBody>
      </p:sp>
      <p:sp>
        <p:nvSpPr>
          <p:cNvPr id="4" name="Slide Number Placeholder 3"/>
          <p:cNvSpPr>
            <a:spLocks noGrp="1"/>
          </p:cNvSpPr>
          <p:nvPr>
            <p:ph type="sldNum" sz="quarter" idx="5"/>
          </p:nvPr>
        </p:nvSpPr>
        <p:spPr/>
        <p:txBody>
          <a:bodyPr/>
          <a:lstStyle/>
          <a:p>
            <a:fld id="{C01AD4F9-4F97-4592-9B3C-762683481C3A}" type="slidenum">
              <a:rPr lang="en-US" smtClean="0"/>
              <a:t>2</a:t>
            </a:fld>
            <a:endParaRPr lang="en-US" dirty="0"/>
          </a:p>
        </p:txBody>
      </p:sp>
    </p:spTree>
    <p:extLst>
      <p:ext uri="{BB962C8B-B14F-4D97-AF65-F5344CB8AC3E}">
        <p14:creationId xmlns:p14="http://schemas.microsoft.com/office/powerpoint/2010/main" val="3122106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We don’t want just to conform to a rule</a:t>
            </a:r>
          </a:p>
          <a:p>
            <a:endParaRPr lang="en-US" sz="1400" dirty="0"/>
          </a:p>
          <a:p>
            <a:r>
              <a:rPr lang="en-US" sz="1400" dirty="0"/>
              <a:t>We want to transform our court  to seeing everything through the eyes of Equality and Social Justice</a:t>
            </a:r>
          </a:p>
        </p:txBody>
      </p:sp>
      <p:sp>
        <p:nvSpPr>
          <p:cNvPr id="4" name="Slide Number Placeholder 3"/>
          <p:cNvSpPr>
            <a:spLocks noGrp="1"/>
          </p:cNvSpPr>
          <p:nvPr>
            <p:ph type="sldNum" sz="quarter" idx="5"/>
          </p:nvPr>
        </p:nvSpPr>
        <p:spPr/>
        <p:txBody>
          <a:bodyPr/>
          <a:lstStyle/>
          <a:p>
            <a:fld id="{C01AD4F9-4F97-4592-9B3C-762683481C3A}" type="slidenum">
              <a:rPr lang="en-US" smtClean="0"/>
              <a:t>3</a:t>
            </a:fld>
            <a:endParaRPr lang="en-US" dirty="0"/>
          </a:p>
        </p:txBody>
      </p:sp>
    </p:spTree>
    <p:extLst>
      <p:ext uri="{BB962C8B-B14F-4D97-AF65-F5344CB8AC3E}">
        <p14:creationId xmlns:p14="http://schemas.microsoft.com/office/powerpoint/2010/main" val="15904941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900" dirty="0"/>
              <a:t>Initial Planning</a:t>
            </a:r>
            <a:r>
              <a:rPr lang="en-US" sz="1900" dirty="0">
                <a:solidFill>
                  <a:srgbClr val="0070C0"/>
                </a:solidFill>
              </a:rPr>
              <a:t> – </a:t>
            </a:r>
          </a:p>
          <a:p>
            <a:r>
              <a:rPr lang="en-US" sz="1900" dirty="0">
                <a:solidFill>
                  <a:srgbClr val="0070C0"/>
                </a:solidFill>
              </a:rPr>
              <a:t>I was moved on a personal level – Called SVB – Exp resonated – tell why – Felt safe space - Wanted to keep it going</a:t>
            </a:r>
          </a:p>
          <a:p>
            <a:r>
              <a:rPr lang="en-US" sz="1900" dirty="0">
                <a:solidFill>
                  <a:srgbClr val="FF0000"/>
                </a:solidFill>
              </a:rPr>
              <a:t>I was hesitant – why – vulnerability - responsibility</a:t>
            </a:r>
          </a:p>
          <a:p>
            <a:r>
              <a:rPr lang="en-US" sz="1900" dirty="0">
                <a:solidFill>
                  <a:srgbClr val="FF0000"/>
                </a:solidFill>
              </a:rPr>
              <a:t>Organic Firestarter – So many called – Each court diff</a:t>
            </a:r>
          </a:p>
          <a:p>
            <a:r>
              <a:rPr lang="en-US" sz="1900" dirty="0">
                <a:solidFill>
                  <a:srgbClr val="0070C0"/>
                </a:solidFill>
              </a:rPr>
              <a:t>Called PJ – very supportive – strike now</a:t>
            </a:r>
            <a:endParaRPr lang="en-US" sz="1900" dirty="0"/>
          </a:p>
          <a:p>
            <a:endParaRPr lang="en-US" dirty="0"/>
          </a:p>
        </p:txBody>
      </p:sp>
      <p:sp>
        <p:nvSpPr>
          <p:cNvPr id="4" name="Slide Number Placeholder 3"/>
          <p:cNvSpPr>
            <a:spLocks noGrp="1"/>
          </p:cNvSpPr>
          <p:nvPr>
            <p:ph type="sldNum" sz="quarter" idx="5"/>
          </p:nvPr>
        </p:nvSpPr>
        <p:spPr/>
        <p:txBody>
          <a:bodyPr/>
          <a:lstStyle/>
          <a:p>
            <a:fld id="{C01AD4F9-4F97-4592-9B3C-762683481C3A}" type="slidenum">
              <a:rPr lang="en-US" smtClean="0"/>
              <a:t>4</a:t>
            </a:fld>
            <a:endParaRPr lang="en-US" dirty="0"/>
          </a:p>
        </p:txBody>
      </p:sp>
    </p:spTree>
    <p:extLst>
      <p:ext uri="{BB962C8B-B14F-4D97-AF65-F5344CB8AC3E}">
        <p14:creationId xmlns:p14="http://schemas.microsoft.com/office/powerpoint/2010/main" val="40326445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a:t>Who’s involved – </a:t>
            </a:r>
            <a:r>
              <a:rPr lang="en-US" sz="1600" dirty="0">
                <a:solidFill>
                  <a:srgbClr val="FF0000"/>
                </a:solidFill>
              </a:rPr>
              <a:t>Whoever wants to participate – not appt</a:t>
            </a:r>
          </a:p>
          <a:p>
            <a:r>
              <a:rPr lang="en-US" sz="1600" dirty="0">
                <a:solidFill>
                  <a:srgbClr val="FF0000"/>
                </a:solidFill>
              </a:rPr>
              <a:t>The largest committee on our court – 47 out of 74 participants</a:t>
            </a:r>
          </a:p>
          <a:p>
            <a:r>
              <a:rPr lang="en-US" sz="1600" dirty="0"/>
              <a:t>How were they selected – </a:t>
            </a:r>
            <a:r>
              <a:rPr lang="en-US" sz="1600" dirty="0">
                <a:solidFill>
                  <a:srgbClr val="FF0000"/>
                </a:solidFill>
              </a:rPr>
              <a:t>Not selected invited - inclusivity</a:t>
            </a:r>
          </a:p>
          <a:p>
            <a:endParaRPr lang="en-US" dirty="0"/>
          </a:p>
        </p:txBody>
      </p:sp>
      <p:sp>
        <p:nvSpPr>
          <p:cNvPr id="4" name="Slide Number Placeholder 3"/>
          <p:cNvSpPr>
            <a:spLocks noGrp="1"/>
          </p:cNvSpPr>
          <p:nvPr>
            <p:ph type="sldNum" sz="quarter" idx="5"/>
          </p:nvPr>
        </p:nvSpPr>
        <p:spPr/>
        <p:txBody>
          <a:bodyPr/>
          <a:lstStyle/>
          <a:p>
            <a:fld id="{C01AD4F9-4F97-4592-9B3C-762683481C3A}" type="slidenum">
              <a:rPr lang="en-US" smtClean="0"/>
              <a:t>5</a:t>
            </a:fld>
            <a:endParaRPr lang="en-US" dirty="0"/>
          </a:p>
        </p:txBody>
      </p:sp>
    </p:spTree>
    <p:extLst>
      <p:ext uri="{BB962C8B-B14F-4D97-AF65-F5344CB8AC3E}">
        <p14:creationId xmlns:p14="http://schemas.microsoft.com/office/powerpoint/2010/main" val="24925639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a:solidFill>
                  <a:srgbClr val="0070C0"/>
                </a:solidFill>
              </a:rPr>
              <a:t>Subcoms b/c it’s too much – too many areas</a:t>
            </a:r>
          </a:p>
          <a:p>
            <a:r>
              <a:rPr lang="en-US" sz="1600" dirty="0">
                <a:solidFill>
                  <a:srgbClr val="0070C0"/>
                </a:solidFill>
              </a:rPr>
              <a:t>Survey to determine interest areas</a:t>
            </a:r>
          </a:p>
          <a:p>
            <a:r>
              <a:rPr lang="en-US" sz="1600" dirty="0">
                <a:solidFill>
                  <a:srgbClr val="0070C0"/>
                </a:solidFill>
              </a:rPr>
              <a:t>Empower people to participate in areas of interest</a:t>
            </a:r>
          </a:p>
          <a:p>
            <a:r>
              <a:rPr lang="en-US" sz="1600" dirty="0">
                <a:solidFill>
                  <a:srgbClr val="0070C0"/>
                </a:solidFill>
              </a:rPr>
              <a:t>Co-Chairs were selected from area of interest</a:t>
            </a:r>
          </a:p>
          <a:p>
            <a:endParaRPr lang="en-US" dirty="0"/>
          </a:p>
          <a:p>
            <a:r>
              <a:rPr lang="en-US" sz="1900" dirty="0">
                <a:solidFill>
                  <a:srgbClr val="FF0000"/>
                </a:solidFill>
              </a:rPr>
              <a:t>Show slides of sub com</a:t>
            </a:r>
          </a:p>
          <a:p>
            <a:r>
              <a:rPr lang="en-US" sz="1900" dirty="0">
                <a:solidFill>
                  <a:srgbClr val="FF0000"/>
                </a:solidFill>
              </a:rPr>
              <a:t>Co-Chairs are key/active</a:t>
            </a:r>
          </a:p>
          <a:p>
            <a:endParaRPr lang="en-US" dirty="0"/>
          </a:p>
        </p:txBody>
      </p:sp>
      <p:sp>
        <p:nvSpPr>
          <p:cNvPr id="4" name="Slide Number Placeholder 3"/>
          <p:cNvSpPr>
            <a:spLocks noGrp="1"/>
          </p:cNvSpPr>
          <p:nvPr>
            <p:ph type="sldNum" sz="quarter" idx="5"/>
          </p:nvPr>
        </p:nvSpPr>
        <p:spPr/>
        <p:txBody>
          <a:bodyPr/>
          <a:lstStyle/>
          <a:p>
            <a:fld id="{C01AD4F9-4F97-4592-9B3C-762683481C3A}" type="slidenum">
              <a:rPr lang="en-US" smtClean="0"/>
              <a:t>6</a:t>
            </a:fld>
            <a:endParaRPr lang="en-US" dirty="0"/>
          </a:p>
        </p:txBody>
      </p:sp>
    </p:spTree>
    <p:extLst>
      <p:ext uri="{BB962C8B-B14F-4D97-AF65-F5344CB8AC3E}">
        <p14:creationId xmlns:p14="http://schemas.microsoft.com/office/powerpoint/2010/main" val="28144034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2100" dirty="0">
                <a:solidFill>
                  <a:srgbClr val="0070C0"/>
                </a:solidFill>
              </a:rPr>
              <a:t>Infrastructure - Elimination of Bias - Rule 10.20 – </a:t>
            </a:r>
          </a:p>
          <a:p>
            <a:endParaRPr lang="en-US" dirty="0"/>
          </a:p>
        </p:txBody>
      </p:sp>
      <p:sp>
        <p:nvSpPr>
          <p:cNvPr id="4" name="Slide Number Placeholder 3"/>
          <p:cNvSpPr>
            <a:spLocks noGrp="1"/>
          </p:cNvSpPr>
          <p:nvPr>
            <p:ph type="sldNum" sz="quarter" idx="5"/>
          </p:nvPr>
        </p:nvSpPr>
        <p:spPr/>
        <p:txBody>
          <a:bodyPr/>
          <a:lstStyle/>
          <a:p>
            <a:fld id="{C01AD4F9-4F97-4592-9B3C-762683481C3A}" type="slidenum">
              <a:rPr lang="en-US" smtClean="0"/>
              <a:t>7</a:t>
            </a:fld>
            <a:endParaRPr lang="en-US" dirty="0"/>
          </a:p>
        </p:txBody>
      </p:sp>
    </p:spTree>
    <p:extLst>
      <p:ext uri="{BB962C8B-B14F-4D97-AF65-F5344CB8AC3E}">
        <p14:creationId xmlns:p14="http://schemas.microsoft.com/office/powerpoint/2010/main" val="16028019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a:t>Update: 2018 Work Group</a:t>
            </a:r>
          </a:p>
        </p:txBody>
      </p:sp>
      <p:sp>
        <p:nvSpPr>
          <p:cNvPr id="4" name="Slide Number Placeholder 3"/>
          <p:cNvSpPr>
            <a:spLocks noGrp="1"/>
          </p:cNvSpPr>
          <p:nvPr>
            <p:ph type="sldNum" sz="quarter" idx="5"/>
          </p:nvPr>
        </p:nvSpPr>
        <p:spPr/>
        <p:txBody>
          <a:bodyPr/>
          <a:lstStyle/>
          <a:p>
            <a:fld id="{C01AD4F9-4F97-4592-9B3C-762683481C3A}" type="slidenum">
              <a:rPr lang="en-US" smtClean="0"/>
              <a:t>8</a:t>
            </a:fld>
            <a:endParaRPr lang="en-US" dirty="0"/>
          </a:p>
        </p:txBody>
      </p:sp>
    </p:spTree>
    <p:extLst>
      <p:ext uri="{BB962C8B-B14F-4D97-AF65-F5344CB8AC3E}">
        <p14:creationId xmlns:p14="http://schemas.microsoft.com/office/powerpoint/2010/main" val="8717929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900" dirty="0">
                <a:solidFill>
                  <a:srgbClr val="FF0000"/>
                </a:solidFill>
              </a:rPr>
              <a:t>Most important – Educate the bench</a:t>
            </a:r>
          </a:p>
          <a:p>
            <a:endParaRPr lang="en-US" sz="1900" dirty="0">
              <a:solidFill>
                <a:srgbClr val="FF0000"/>
              </a:solidFill>
            </a:endParaRPr>
          </a:p>
          <a:p>
            <a:r>
              <a:rPr lang="en-US" sz="1900" dirty="0">
                <a:solidFill>
                  <a:srgbClr val="FF0000"/>
                </a:solidFill>
              </a:rPr>
              <a:t>Education - Crucial conversations – inter-racial/Bystander Intervention/Anti-Hate</a:t>
            </a:r>
          </a:p>
          <a:p>
            <a:endParaRPr lang="en-US" sz="1900" dirty="0">
              <a:solidFill>
                <a:srgbClr val="FF0000"/>
              </a:solidFill>
            </a:endParaRPr>
          </a:p>
          <a:p>
            <a:r>
              <a:rPr lang="en-US" sz="1900" dirty="0">
                <a:solidFill>
                  <a:srgbClr val="FF0000"/>
                </a:solidFill>
              </a:rPr>
              <a:t>Supports Rule 10.20 – The basis of the rule is to educate on bias – The more we are aware of our biases the better judicial officers we will be</a:t>
            </a:r>
          </a:p>
          <a:p>
            <a:endParaRPr lang="en-US" dirty="0"/>
          </a:p>
        </p:txBody>
      </p:sp>
      <p:sp>
        <p:nvSpPr>
          <p:cNvPr id="4" name="Slide Number Placeholder 3"/>
          <p:cNvSpPr>
            <a:spLocks noGrp="1"/>
          </p:cNvSpPr>
          <p:nvPr>
            <p:ph type="sldNum" sz="quarter" idx="5"/>
          </p:nvPr>
        </p:nvSpPr>
        <p:spPr/>
        <p:txBody>
          <a:bodyPr/>
          <a:lstStyle/>
          <a:p>
            <a:fld id="{C01AD4F9-4F97-4592-9B3C-762683481C3A}" type="slidenum">
              <a:rPr lang="en-US" smtClean="0"/>
              <a:t>9</a:t>
            </a:fld>
            <a:endParaRPr lang="en-US" dirty="0"/>
          </a:p>
        </p:txBody>
      </p:sp>
    </p:spTree>
    <p:extLst>
      <p:ext uri="{BB962C8B-B14F-4D97-AF65-F5344CB8AC3E}">
        <p14:creationId xmlns:p14="http://schemas.microsoft.com/office/powerpoint/2010/main" val="22947843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D6DCA3-B8B3-48E8-A408-E601CC47FBA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4114A08-B7B0-4E15-A4C7-C8DA8FBCF2A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7E27F18-E8F7-47AD-B1E8-B9B64466F4B7}"/>
              </a:ext>
            </a:extLst>
          </p:cNvPr>
          <p:cNvSpPr>
            <a:spLocks noGrp="1"/>
          </p:cNvSpPr>
          <p:nvPr>
            <p:ph type="dt" sz="half" idx="10"/>
          </p:nvPr>
        </p:nvSpPr>
        <p:spPr/>
        <p:txBody>
          <a:bodyPr/>
          <a:lstStyle/>
          <a:p>
            <a:fld id="{870E7D5E-554A-4724-A159-DA0955F51126}" type="datetimeFigureOut">
              <a:rPr lang="en-US" smtClean="0"/>
              <a:t>4/25/2021</a:t>
            </a:fld>
            <a:endParaRPr lang="en-US" dirty="0"/>
          </a:p>
        </p:txBody>
      </p:sp>
      <p:sp>
        <p:nvSpPr>
          <p:cNvPr id="5" name="Footer Placeholder 4">
            <a:extLst>
              <a:ext uri="{FF2B5EF4-FFF2-40B4-BE49-F238E27FC236}">
                <a16:creationId xmlns:a16="http://schemas.microsoft.com/office/drawing/2014/main" id="{21D6E463-F8B9-437C-B849-4B926A6FD6F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CDDACF2-7A2A-41E5-A3E0-06BD35ACF701}"/>
              </a:ext>
            </a:extLst>
          </p:cNvPr>
          <p:cNvSpPr>
            <a:spLocks noGrp="1"/>
          </p:cNvSpPr>
          <p:nvPr>
            <p:ph type="sldNum" sz="quarter" idx="12"/>
          </p:nvPr>
        </p:nvSpPr>
        <p:spPr/>
        <p:txBody>
          <a:bodyPr/>
          <a:lstStyle/>
          <a:p>
            <a:fld id="{E00B0A95-F788-4C14-B5A5-69431003B89C}" type="slidenum">
              <a:rPr lang="en-US" smtClean="0"/>
              <a:t>‹#›</a:t>
            </a:fld>
            <a:endParaRPr lang="en-US" dirty="0"/>
          </a:p>
        </p:txBody>
      </p:sp>
    </p:spTree>
    <p:extLst>
      <p:ext uri="{BB962C8B-B14F-4D97-AF65-F5344CB8AC3E}">
        <p14:creationId xmlns:p14="http://schemas.microsoft.com/office/powerpoint/2010/main" val="33920264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34C15C-0F13-418C-89C5-FFDC23C1235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D824721-201F-4CB6-9591-E3B18E54ABE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8F901EF-8363-43E4-B8F8-D825B8B6AEB2}"/>
              </a:ext>
            </a:extLst>
          </p:cNvPr>
          <p:cNvSpPr>
            <a:spLocks noGrp="1"/>
          </p:cNvSpPr>
          <p:nvPr>
            <p:ph type="dt" sz="half" idx="10"/>
          </p:nvPr>
        </p:nvSpPr>
        <p:spPr/>
        <p:txBody>
          <a:bodyPr/>
          <a:lstStyle/>
          <a:p>
            <a:fld id="{870E7D5E-554A-4724-A159-DA0955F51126}" type="datetimeFigureOut">
              <a:rPr lang="en-US" smtClean="0"/>
              <a:t>4/25/2021</a:t>
            </a:fld>
            <a:endParaRPr lang="en-US" dirty="0"/>
          </a:p>
        </p:txBody>
      </p:sp>
      <p:sp>
        <p:nvSpPr>
          <p:cNvPr id="5" name="Footer Placeholder 4">
            <a:extLst>
              <a:ext uri="{FF2B5EF4-FFF2-40B4-BE49-F238E27FC236}">
                <a16:creationId xmlns:a16="http://schemas.microsoft.com/office/drawing/2014/main" id="{A57C62C3-70ED-4C0E-ABBE-9DCC79B6BAD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DFC3BCC-25B3-450F-8A09-C948428D151B}"/>
              </a:ext>
            </a:extLst>
          </p:cNvPr>
          <p:cNvSpPr>
            <a:spLocks noGrp="1"/>
          </p:cNvSpPr>
          <p:nvPr>
            <p:ph type="sldNum" sz="quarter" idx="12"/>
          </p:nvPr>
        </p:nvSpPr>
        <p:spPr/>
        <p:txBody>
          <a:bodyPr/>
          <a:lstStyle/>
          <a:p>
            <a:fld id="{E00B0A95-F788-4C14-B5A5-69431003B89C}" type="slidenum">
              <a:rPr lang="en-US" smtClean="0"/>
              <a:t>‹#›</a:t>
            </a:fld>
            <a:endParaRPr lang="en-US" dirty="0"/>
          </a:p>
        </p:txBody>
      </p:sp>
    </p:spTree>
    <p:extLst>
      <p:ext uri="{BB962C8B-B14F-4D97-AF65-F5344CB8AC3E}">
        <p14:creationId xmlns:p14="http://schemas.microsoft.com/office/powerpoint/2010/main" val="33483121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44BE048-A4C6-4C04-9A45-E7CB3ECDF4C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D5BF895-7F25-4704-8927-B719E00BF8D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4F07E1F-0A4B-4B94-B5F6-234E95F6F210}"/>
              </a:ext>
            </a:extLst>
          </p:cNvPr>
          <p:cNvSpPr>
            <a:spLocks noGrp="1"/>
          </p:cNvSpPr>
          <p:nvPr>
            <p:ph type="dt" sz="half" idx="10"/>
          </p:nvPr>
        </p:nvSpPr>
        <p:spPr/>
        <p:txBody>
          <a:bodyPr/>
          <a:lstStyle/>
          <a:p>
            <a:fld id="{870E7D5E-554A-4724-A159-DA0955F51126}" type="datetimeFigureOut">
              <a:rPr lang="en-US" smtClean="0"/>
              <a:t>4/25/2021</a:t>
            </a:fld>
            <a:endParaRPr lang="en-US" dirty="0"/>
          </a:p>
        </p:txBody>
      </p:sp>
      <p:sp>
        <p:nvSpPr>
          <p:cNvPr id="5" name="Footer Placeholder 4">
            <a:extLst>
              <a:ext uri="{FF2B5EF4-FFF2-40B4-BE49-F238E27FC236}">
                <a16:creationId xmlns:a16="http://schemas.microsoft.com/office/drawing/2014/main" id="{001C19AB-F7AD-45D8-8C25-A243300D52E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34DE9D8-7490-4B77-A6A9-5E0E60D4B3D4}"/>
              </a:ext>
            </a:extLst>
          </p:cNvPr>
          <p:cNvSpPr>
            <a:spLocks noGrp="1"/>
          </p:cNvSpPr>
          <p:nvPr>
            <p:ph type="sldNum" sz="quarter" idx="12"/>
          </p:nvPr>
        </p:nvSpPr>
        <p:spPr/>
        <p:txBody>
          <a:bodyPr/>
          <a:lstStyle/>
          <a:p>
            <a:fld id="{E00B0A95-F788-4C14-B5A5-69431003B89C}" type="slidenum">
              <a:rPr lang="en-US" smtClean="0"/>
              <a:t>‹#›</a:t>
            </a:fld>
            <a:endParaRPr lang="en-US" dirty="0"/>
          </a:p>
        </p:txBody>
      </p:sp>
    </p:spTree>
    <p:extLst>
      <p:ext uri="{BB962C8B-B14F-4D97-AF65-F5344CB8AC3E}">
        <p14:creationId xmlns:p14="http://schemas.microsoft.com/office/powerpoint/2010/main" val="13574531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8F4E6A-BD4B-417C-8E20-CE0510099DB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95D6CA8-2B94-44AE-9F6F-453524B2A4E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701E20E-C48E-4125-92A6-1692A83E4B16}"/>
              </a:ext>
            </a:extLst>
          </p:cNvPr>
          <p:cNvSpPr>
            <a:spLocks noGrp="1"/>
          </p:cNvSpPr>
          <p:nvPr>
            <p:ph type="dt" sz="half" idx="10"/>
          </p:nvPr>
        </p:nvSpPr>
        <p:spPr/>
        <p:txBody>
          <a:bodyPr/>
          <a:lstStyle/>
          <a:p>
            <a:fld id="{870E7D5E-554A-4724-A159-DA0955F51126}" type="datetimeFigureOut">
              <a:rPr lang="en-US" smtClean="0"/>
              <a:t>4/25/2021</a:t>
            </a:fld>
            <a:endParaRPr lang="en-US" dirty="0"/>
          </a:p>
        </p:txBody>
      </p:sp>
      <p:sp>
        <p:nvSpPr>
          <p:cNvPr id="5" name="Footer Placeholder 4">
            <a:extLst>
              <a:ext uri="{FF2B5EF4-FFF2-40B4-BE49-F238E27FC236}">
                <a16:creationId xmlns:a16="http://schemas.microsoft.com/office/drawing/2014/main" id="{C428934C-CB25-493A-89FF-5CBEA54BE84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BEBAC63-4244-4712-AD05-D87C8AFFE543}"/>
              </a:ext>
            </a:extLst>
          </p:cNvPr>
          <p:cNvSpPr>
            <a:spLocks noGrp="1"/>
          </p:cNvSpPr>
          <p:nvPr>
            <p:ph type="sldNum" sz="quarter" idx="12"/>
          </p:nvPr>
        </p:nvSpPr>
        <p:spPr/>
        <p:txBody>
          <a:bodyPr/>
          <a:lstStyle/>
          <a:p>
            <a:fld id="{E00B0A95-F788-4C14-B5A5-69431003B89C}" type="slidenum">
              <a:rPr lang="en-US" smtClean="0"/>
              <a:t>‹#›</a:t>
            </a:fld>
            <a:endParaRPr lang="en-US" dirty="0"/>
          </a:p>
        </p:txBody>
      </p:sp>
    </p:spTree>
    <p:extLst>
      <p:ext uri="{BB962C8B-B14F-4D97-AF65-F5344CB8AC3E}">
        <p14:creationId xmlns:p14="http://schemas.microsoft.com/office/powerpoint/2010/main" val="16090027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2B4011-7CE2-4E5C-AB35-7FAD1C1B55F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F0B057C-F038-4AF1-ADE1-FBD796CC6FC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4FEE8AF-9139-4FA2-B0B2-745F7C34EE34}"/>
              </a:ext>
            </a:extLst>
          </p:cNvPr>
          <p:cNvSpPr>
            <a:spLocks noGrp="1"/>
          </p:cNvSpPr>
          <p:nvPr>
            <p:ph type="dt" sz="half" idx="10"/>
          </p:nvPr>
        </p:nvSpPr>
        <p:spPr/>
        <p:txBody>
          <a:bodyPr/>
          <a:lstStyle/>
          <a:p>
            <a:fld id="{870E7D5E-554A-4724-A159-DA0955F51126}" type="datetimeFigureOut">
              <a:rPr lang="en-US" smtClean="0"/>
              <a:t>4/25/2021</a:t>
            </a:fld>
            <a:endParaRPr lang="en-US" dirty="0"/>
          </a:p>
        </p:txBody>
      </p:sp>
      <p:sp>
        <p:nvSpPr>
          <p:cNvPr id="5" name="Footer Placeholder 4">
            <a:extLst>
              <a:ext uri="{FF2B5EF4-FFF2-40B4-BE49-F238E27FC236}">
                <a16:creationId xmlns:a16="http://schemas.microsoft.com/office/drawing/2014/main" id="{38B3F343-39D8-4980-B8E6-3EC29227899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585D1F1-72F3-4B93-BF3F-E07AA82C7EEA}"/>
              </a:ext>
            </a:extLst>
          </p:cNvPr>
          <p:cNvSpPr>
            <a:spLocks noGrp="1"/>
          </p:cNvSpPr>
          <p:nvPr>
            <p:ph type="sldNum" sz="quarter" idx="12"/>
          </p:nvPr>
        </p:nvSpPr>
        <p:spPr/>
        <p:txBody>
          <a:bodyPr/>
          <a:lstStyle/>
          <a:p>
            <a:fld id="{E00B0A95-F788-4C14-B5A5-69431003B89C}" type="slidenum">
              <a:rPr lang="en-US" smtClean="0"/>
              <a:t>‹#›</a:t>
            </a:fld>
            <a:endParaRPr lang="en-US" dirty="0"/>
          </a:p>
        </p:txBody>
      </p:sp>
    </p:spTree>
    <p:extLst>
      <p:ext uri="{BB962C8B-B14F-4D97-AF65-F5344CB8AC3E}">
        <p14:creationId xmlns:p14="http://schemas.microsoft.com/office/powerpoint/2010/main" val="1881017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555DBC-7B3C-40F4-AEC5-AA71BF16AFC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F5BBCBF-FD2D-4F9E-959C-655CE8187CF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77BE057-E4C9-4404-84E8-E0B7DE8BB4F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6D84307-90DA-4543-8696-5C27B3B60449}"/>
              </a:ext>
            </a:extLst>
          </p:cNvPr>
          <p:cNvSpPr>
            <a:spLocks noGrp="1"/>
          </p:cNvSpPr>
          <p:nvPr>
            <p:ph type="dt" sz="half" idx="10"/>
          </p:nvPr>
        </p:nvSpPr>
        <p:spPr/>
        <p:txBody>
          <a:bodyPr/>
          <a:lstStyle/>
          <a:p>
            <a:fld id="{870E7D5E-554A-4724-A159-DA0955F51126}" type="datetimeFigureOut">
              <a:rPr lang="en-US" smtClean="0"/>
              <a:t>4/25/2021</a:t>
            </a:fld>
            <a:endParaRPr lang="en-US" dirty="0"/>
          </a:p>
        </p:txBody>
      </p:sp>
      <p:sp>
        <p:nvSpPr>
          <p:cNvPr id="6" name="Footer Placeholder 5">
            <a:extLst>
              <a:ext uri="{FF2B5EF4-FFF2-40B4-BE49-F238E27FC236}">
                <a16:creationId xmlns:a16="http://schemas.microsoft.com/office/drawing/2014/main" id="{7D87812C-90EC-4AAD-ADA9-5C28DD1584E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D06F8671-30CE-4B7A-B058-50CB8BB2109B}"/>
              </a:ext>
            </a:extLst>
          </p:cNvPr>
          <p:cNvSpPr>
            <a:spLocks noGrp="1"/>
          </p:cNvSpPr>
          <p:nvPr>
            <p:ph type="sldNum" sz="quarter" idx="12"/>
          </p:nvPr>
        </p:nvSpPr>
        <p:spPr/>
        <p:txBody>
          <a:bodyPr/>
          <a:lstStyle/>
          <a:p>
            <a:fld id="{E00B0A95-F788-4C14-B5A5-69431003B89C}" type="slidenum">
              <a:rPr lang="en-US" smtClean="0"/>
              <a:t>‹#›</a:t>
            </a:fld>
            <a:endParaRPr lang="en-US" dirty="0"/>
          </a:p>
        </p:txBody>
      </p:sp>
    </p:spTree>
    <p:extLst>
      <p:ext uri="{BB962C8B-B14F-4D97-AF65-F5344CB8AC3E}">
        <p14:creationId xmlns:p14="http://schemas.microsoft.com/office/powerpoint/2010/main" val="26706175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1682C9-F739-42A5-A57A-2DA337DA654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AB749B3-FCAC-4420-9328-152010AE5D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CB5F3D9-4592-46E3-89D7-6E1CA57A96E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9DC17F3-BF8C-43E0-B5C2-F2A31550520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CC143B1-4CC5-4709-99BC-591A07753D5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3109E07-9704-4530-AC76-7B3C787AAB65}"/>
              </a:ext>
            </a:extLst>
          </p:cNvPr>
          <p:cNvSpPr>
            <a:spLocks noGrp="1"/>
          </p:cNvSpPr>
          <p:nvPr>
            <p:ph type="dt" sz="half" idx="10"/>
          </p:nvPr>
        </p:nvSpPr>
        <p:spPr/>
        <p:txBody>
          <a:bodyPr/>
          <a:lstStyle/>
          <a:p>
            <a:fld id="{870E7D5E-554A-4724-A159-DA0955F51126}" type="datetimeFigureOut">
              <a:rPr lang="en-US" smtClean="0"/>
              <a:t>4/25/2021</a:t>
            </a:fld>
            <a:endParaRPr lang="en-US" dirty="0"/>
          </a:p>
        </p:txBody>
      </p:sp>
      <p:sp>
        <p:nvSpPr>
          <p:cNvPr id="8" name="Footer Placeholder 7">
            <a:extLst>
              <a:ext uri="{FF2B5EF4-FFF2-40B4-BE49-F238E27FC236}">
                <a16:creationId xmlns:a16="http://schemas.microsoft.com/office/drawing/2014/main" id="{C27A8DA5-8E51-47F7-8134-F0622A0ACBB5}"/>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A9976194-A2A9-48AE-818A-C287C8BA43F0}"/>
              </a:ext>
            </a:extLst>
          </p:cNvPr>
          <p:cNvSpPr>
            <a:spLocks noGrp="1"/>
          </p:cNvSpPr>
          <p:nvPr>
            <p:ph type="sldNum" sz="quarter" idx="12"/>
          </p:nvPr>
        </p:nvSpPr>
        <p:spPr/>
        <p:txBody>
          <a:bodyPr/>
          <a:lstStyle/>
          <a:p>
            <a:fld id="{E00B0A95-F788-4C14-B5A5-69431003B89C}" type="slidenum">
              <a:rPr lang="en-US" smtClean="0"/>
              <a:t>‹#›</a:t>
            </a:fld>
            <a:endParaRPr lang="en-US" dirty="0"/>
          </a:p>
        </p:txBody>
      </p:sp>
    </p:spTree>
    <p:extLst>
      <p:ext uri="{BB962C8B-B14F-4D97-AF65-F5344CB8AC3E}">
        <p14:creationId xmlns:p14="http://schemas.microsoft.com/office/powerpoint/2010/main" val="19463519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7B2496-E12B-4CF6-81BF-189F7B7B0FD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4F3F013-5D27-4897-BEB6-406D923EF424}"/>
              </a:ext>
            </a:extLst>
          </p:cNvPr>
          <p:cNvSpPr>
            <a:spLocks noGrp="1"/>
          </p:cNvSpPr>
          <p:nvPr>
            <p:ph type="dt" sz="half" idx="10"/>
          </p:nvPr>
        </p:nvSpPr>
        <p:spPr/>
        <p:txBody>
          <a:bodyPr/>
          <a:lstStyle/>
          <a:p>
            <a:fld id="{870E7D5E-554A-4724-A159-DA0955F51126}" type="datetimeFigureOut">
              <a:rPr lang="en-US" smtClean="0"/>
              <a:t>4/25/2021</a:t>
            </a:fld>
            <a:endParaRPr lang="en-US" dirty="0"/>
          </a:p>
        </p:txBody>
      </p:sp>
      <p:sp>
        <p:nvSpPr>
          <p:cNvPr id="4" name="Footer Placeholder 3">
            <a:extLst>
              <a:ext uri="{FF2B5EF4-FFF2-40B4-BE49-F238E27FC236}">
                <a16:creationId xmlns:a16="http://schemas.microsoft.com/office/drawing/2014/main" id="{168F1D92-253D-4064-8B65-5FD9442092F5}"/>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A64CCEB4-9734-43D0-960B-015F0CC2B42B}"/>
              </a:ext>
            </a:extLst>
          </p:cNvPr>
          <p:cNvSpPr>
            <a:spLocks noGrp="1"/>
          </p:cNvSpPr>
          <p:nvPr>
            <p:ph type="sldNum" sz="quarter" idx="12"/>
          </p:nvPr>
        </p:nvSpPr>
        <p:spPr/>
        <p:txBody>
          <a:bodyPr/>
          <a:lstStyle/>
          <a:p>
            <a:fld id="{E00B0A95-F788-4C14-B5A5-69431003B89C}" type="slidenum">
              <a:rPr lang="en-US" smtClean="0"/>
              <a:t>‹#›</a:t>
            </a:fld>
            <a:endParaRPr lang="en-US" dirty="0"/>
          </a:p>
        </p:txBody>
      </p:sp>
    </p:spTree>
    <p:extLst>
      <p:ext uri="{BB962C8B-B14F-4D97-AF65-F5344CB8AC3E}">
        <p14:creationId xmlns:p14="http://schemas.microsoft.com/office/powerpoint/2010/main" val="29614889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3D13209-FF9D-4457-AB77-6A7B0BF3A72A}"/>
              </a:ext>
            </a:extLst>
          </p:cNvPr>
          <p:cNvSpPr>
            <a:spLocks noGrp="1"/>
          </p:cNvSpPr>
          <p:nvPr>
            <p:ph type="dt" sz="half" idx="10"/>
          </p:nvPr>
        </p:nvSpPr>
        <p:spPr/>
        <p:txBody>
          <a:bodyPr/>
          <a:lstStyle/>
          <a:p>
            <a:fld id="{870E7D5E-554A-4724-A159-DA0955F51126}" type="datetimeFigureOut">
              <a:rPr lang="en-US" smtClean="0"/>
              <a:t>4/25/2021</a:t>
            </a:fld>
            <a:endParaRPr lang="en-US" dirty="0"/>
          </a:p>
        </p:txBody>
      </p:sp>
      <p:sp>
        <p:nvSpPr>
          <p:cNvPr id="3" name="Footer Placeholder 2">
            <a:extLst>
              <a:ext uri="{FF2B5EF4-FFF2-40B4-BE49-F238E27FC236}">
                <a16:creationId xmlns:a16="http://schemas.microsoft.com/office/drawing/2014/main" id="{DB841DC4-AFF5-4283-9226-54751BCE652C}"/>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EB5A7D02-F63E-4A08-A573-09C8D056458B}"/>
              </a:ext>
            </a:extLst>
          </p:cNvPr>
          <p:cNvSpPr>
            <a:spLocks noGrp="1"/>
          </p:cNvSpPr>
          <p:nvPr>
            <p:ph type="sldNum" sz="quarter" idx="12"/>
          </p:nvPr>
        </p:nvSpPr>
        <p:spPr/>
        <p:txBody>
          <a:bodyPr/>
          <a:lstStyle/>
          <a:p>
            <a:fld id="{E00B0A95-F788-4C14-B5A5-69431003B89C}" type="slidenum">
              <a:rPr lang="en-US" smtClean="0"/>
              <a:t>‹#›</a:t>
            </a:fld>
            <a:endParaRPr lang="en-US" dirty="0"/>
          </a:p>
        </p:txBody>
      </p:sp>
    </p:spTree>
    <p:extLst>
      <p:ext uri="{BB962C8B-B14F-4D97-AF65-F5344CB8AC3E}">
        <p14:creationId xmlns:p14="http://schemas.microsoft.com/office/powerpoint/2010/main" val="6183353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EDFEC-6F94-4682-A127-126E3C5BCE5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345C829-B55B-4E14-8B1F-134BC940B97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71A2D7F-0782-4E9B-B17B-77829938E6C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C7B72E2-D773-47FD-9ACD-C13C23058A3B}"/>
              </a:ext>
            </a:extLst>
          </p:cNvPr>
          <p:cNvSpPr>
            <a:spLocks noGrp="1"/>
          </p:cNvSpPr>
          <p:nvPr>
            <p:ph type="dt" sz="half" idx="10"/>
          </p:nvPr>
        </p:nvSpPr>
        <p:spPr/>
        <p:txBody>
          <a:bodyPr/>
          <a:lstStyle/>
          <a:p>
            <a:fld id="{870E7D5E-554A-4724-A159-DA0955F51126}" type="datetimeFigureOut">
              <a:rPr lang="en-US" smtClean="0"/>
              <a:t>4/25/2021</a:t>
            </a:fld>
            <a:endParaRPr lang="en-US" dirty="0"/>
          </a:p>
        </p:txBody>
      </p:sp>
      <p:sp>
        <p:nvSpPr>
          <p:cNvPr id="6" name="Footer Placeholder 5">
            <a:extLst>
              <a:ext uri="{FF2B5EF4-FFF2-40B4-BE49-F238E27FC236}">
                <a16:creationId xmlns:a16="http://schemas.microsoft.com/office/drawing/2014/main" id="{5A9911C4-6E7F-4B14-91C2-D361D7F0214F}"/>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A5C41968-5B11-4755-BB65-94F3A4E76E93}"/>
              </a:ext>
            </a:extLst>
          </p:cNvPr>
          <p:cNvSpPr>
            <a:spLocks noGrp="1"/>
          </p:cNvSpPr>
          <p:nvPr>
            <p:ph type="sldNum" sz="quarter" idx="12"/>
          </p:nvPr>
        </p:nvSpPr>
        <p:spPr/>
        <p:txBody>
          <a:bodyPr/>
          <a:lstStyle/>
          <a:p>
            <a:fld id="{E00B0A95-F788-4C14-B5A5-69431003B89C}" type="slidenum">
              <a:rPr lang="en-US" smtClean="0"/>
              <a:t>‹#›</a:t>
            </a:fld>
            <a:endParaRPr lang="en-US" dirty="0"/>
          </a:p>
        </p:txBody>
      </p:sp>
    </p:spTree>
    <p:extLst>
      <p:ext uri="{BB962C8B-B14F-4D97-AF65-F5344CB8AC3E}">
        <p14:creationId xmlns:p14="http://schemas.microsoft.com/office/powerpoint/2010/main" val="5813811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EFA095-F269-4745-A71C-AB92EB9A19F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D8F0404-F1DE-42B5-AF1C-8F896CA178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EED0217F-CBA0-4F67-8360-CC11114A4AA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6D488A8-83E3-4538-897F-9DDFB2FB0156}"/>
              </a:ext>
            </a:extLst>
          </p:cNvPr>
          <p:cNvSpPr>
            <a:spLocks noGrp="1"/>
          </p:cNvSpPr>
          <p:nvPr>
            <p:ph type="dt" sz="half" idx="10"/>
          </p:nvPr>
        </p:nvSpPr>
        <p:spPr/>
        <p:txBody>
          <a:bodyPr/>
          <a:lstStyle/>
          <a:p>
            <a:fld id="{870E7D5E-554A-4724-A159-DA0955F51126}" type="datetimeFigureOut">
              <a:rPr lang="en-US" smtClean="0"/>
              <a:t>4/25/2021</a:t>
            </a:fld>
            <a:endParaRPr lang="en-US" dirty="0"/>
          </a:p>
        </p:txBody>
      </p:sp>
      <p:sp>
        <p:nvSpPr>
          <p:cNvPr id="6" name="Footer Placeholder 5">
            <a:extLst>
              <a:ext uri="{FF2B5EF4-FFF2-40B4-BE49-F238E27FC236}">
                <a16:creationId xmlns:a16="http://schemas.microsoft.com/office/drawing/2014/main" id="{A8DB5999-E39C-46F6-BA78-FA462AF5569E}"/>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96A98A3E-B2C8-454C-9E25-23AF7CE6B8EE}"/>
              </a:ext>
            </a:extLst>
          </p:cNvPr>
          <p:cNvSpPr>
            <a:spLocks noGrp="1"/>
          </p:cNvSpPr>
          <p:nvPr>
            <p:ph type="sldNum" sz="quarter" idx="12"/>
          </p:nvPr>
        </p:nvSpPr>
        <p:spPr/>
        <p:txBody>
          <a:bodyPr/>
          <a:lstStyle/>
          <a:p>
            <a:fld id="{E00B0A95-F788-4C14-B5A5-69431003B89C}" type="slidenum">
              <a:rPr lang="en-US" smtClean="0"/>
              <a:t>‹#›</a:t>
            </a:fld>
            <a:endParaRPr lang="en-US" dirty="0"/>
          </a:p>
        </p:txBody>
      </p:sp>
    </p:spTree>
    <p:extLst>
      <p:ext uri="{BB962C8B-B14F-4D97-AF65-F5344CB8AC3E}">
        <p14:creationId xmlns:p14="http://schemas.microsoft.com/office/powerpoint/2010/main" val="31963892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D2C5999-7377-4784-8F6D-185E79175FE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2A0018D-2423-466D-A4C1-E8FBBB0837B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1434376-716E-4AAA-B674-E9476F47A58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0E7D5E-554A-4724-A159-DA0955F51126}" type="datetimeFigureOut">
              <a:rPr lang="en-US" smtClean="0"/>
              <a:t>4/25/2021</a:t>
            </a:fld>
            <a:endParaRPr lang="en-US" dirty="0"/>
          </a:p>
        </p:txBody>
      </p:sp>
      <p:sp>
        <p:nvSpPr>
          <p:cNvPr id="5" name="Footer Placeholder 4">
            <a:extLst>
              <a:ext uri="{FF2B5EF4-FFF2-40B4-BE49-F238E27FC236}">
                <a16:creationId xmlns:a16="http://schemas.microsoft.com/office/drawing/2014/main" id="{EE8FCE5F-9999-49B5-9C1E-C14C4629C48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7CC1E5D3-D397-4E57-B515-41896C9745B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0B0A95-F788-4C14-B5A5-69431003B89C}" type="slidenum">
              <a:rPr lang="en-US" smtClean="0"/>
              <a:t>‹#›</a:t>
            </a:fld>
            <a:endParaRPr lang="en-US" dirty="0"/>
          </a:p>
        </p:txBody>
      </p:sp>
    </p:spTree>
    <p:extLst>
      <p:ext uri="{BB962C8B-B14F-4D97-AF65-F5344CB8AC3E}">
        <p14:creationId xmlns:p14="http://schemas.microsoft.com/office/powerpoint/2010/main" val="4178177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svg"/></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0" name="Picture 4" descr="Front steps and columns of a majestic city building">
            <a:extLst>
              <a:ext uri="{FF2B5EF4-FFF2-40B4-BE49-F238E27FC236}">
                <a16:creationId xmlns:a16="http://schemas.microsoft.com/office/drawing/2014/main" id="{3ECD3E84-C1E4-41AB-A2B9-09C56F5C21A4}"/>
              </a:ext>
            </a:extLst>
          </p:cNvPr>
          <p:cNvPicPr>
            <a:picLocks noChangeAspect="1"/>
          </p:cNvPicPr>
          <p:nvPr/>
        </p:nvPicPr>
        <p:blipFill rotWithShape="1">
          <a:blip r:embed="rId3">
            <a:alphaModFix/>
          </a:blip>
          <a:srcRect t="3566" b="12164"/>
          <a:stretch/>
        </p:blipFill>
        <p:spPr>
          <a:xfrm>
            <a:off x="20" y="10"/>
            <a:ext cx="12191981" cy="6857990"/>
          </a:xfrm>
          <a:prstGeom prst="rect">
            <a:avLst/>
          </a:prstGeom>
        </p:spPr>
      </p:pic>
      <p:sp>
        <p:nvSpPr>
          <p:cNvPr id="64" name="Rectangle 46">
            <a:extLst>
              <a:ext uri="{FF2B5EF4-FFF2-40B4-BE49-F238E27FC236}">
                <a16:creationId xmlns:a16="http://schemas.microsoft.com/office/drawing/2014/main" id="{D38A241E-0395-41E5-8607-BAA2799A43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1" y="4892040"/>
            <a:ext cx="12191999" cy="1965960"/>
          </a:xfrm>
          <a:prstGeom prst="rect">
            <a:avLst/>
          </a:prstGeom>
          <a:solidFill>
            <a:schemeClr val="bg1">
              <a:alpha val="72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50168E7-0EB3-42AC-907F-2CAABC93BE4D}"/>
              </a:ext>
            </a:extLst>
          </p:cNvPr>
          <p:cNvSpPr>
            <a:spLocks noGrp="1"/>
          </p:cNvSpPr>
          <p:nvPr>
            <p:ph type="title"/>
          </p:nvPr>
        </p:nvSpPr>
        <p:spPr>
          <a:xfrm>
            <a:off x="969264" y="5154168"/>
            <a:ext cx="6973204" cy="1261872"/>
          </a:xfrm>
        </p:spPr>
        <p:txBody>
          <a:bodyPr vert="horz" lIns="91440" tIns="45720" rIns="91440" bIns="45720" rtlCol="0" anchor="ctr">
            <a:normAutofit/>
          </a:bodyPr>
          <a:lstStyle/>
          <a:p>
            <a:r>
              <a:rPr lang="en-US" sz="3400" dirty="0">
                <a:solidFill>
                  <a:schemeClr val="tx1">
                    <a:lumMod val="85000"/>
                    <a:lumOff val="15000"/>
                  </a:schemeClr>
                </a:solidFill>
              </a:rPr>
              <a:t>Santa Clara County Superior Court </a:t>
            </a:r>
            <a:br>
              <a:rPr lang="en-US" sz="3400" dirty="0">
                <a:solidFill>
                  <a:schemeClr val="tx1">
                    <a:lumMod val="85000"/>
                    <a:lumOff val="15000"/>
                  </a:schemeClr>
                </a:solidFill>
              </a:rPr>
            </a:br>
            <a:r>
              <a:rPr lang="en-US" sz="3400" dirty="0">
                <a:solidFill>
                  <a:schemeClr val="tx1">
                    <a:lumMod val="85000"/>
                    <a:lumOff val="15000"/>
                  </a:schemeClr>
                </a:solidFill>
              </a:rPr>
              <a:t>Equality and Social Justice Committee</a:t>
            </a:r>
          </a:p>
        </p:txBody>
      </p:sp>
      <p:cxnSp>
        <p:nvCxnSpPr>
          <p:cNvPr id="65" name="Straight Connector 48">
            <a:extLst>
              <a:ext uri="{FF2B5EF4-FFF2-40B4-BE49-F238E27FC236}">
                <a16:creationId xmlns:a16="http://schemas.microsoft.com/office/drawing/2014/main" id="{CE352288-84AD-4CA8-BCD5-76C29D34E1D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138160" y="5325066"/>
            <a:ext cx="0" cy="9144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04652557"/>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9047BDF-1A85-4B5D-A025-8056629B4882}"/>
              </a:ext>
            </a:extLst>
          </p:cNvPr>
          <p:cNvSpPr>
            <a:spLocks noGrp="1"/>
          </p:cNvSpPr>
          <p:nvPr>
            <p:ph type="title"/>
          </p:nvPr>
        </p:nvSpPr>
        <p:spPr>
          <a:xfrm>
            <a:off x="841248" y="548640"/>
            <a:ext cx="3600860" cy="5431536"/>
          </a:xfrm>
        </p:spPr>
        <p:txBody>
          <a:bodyPr>
            <a:normAutofit/>
          </a:bodyPr>
          <a:lstStyle/>
          <a:p>
            <a:r>
              <a:rPr lang="en-US" sz="5400" dirty="0"/>
              <a:t>Community Outreach</a:t>
            </a:r>
          </a:p>
        </p:txBody>
      </p:sp>
      <p:sp>
        <p:nvSpPr>
          <p:cNvPr id="17"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43983" y="3258715"/>
            <a:ext cx="4480560" cy="18288"/>
          </a:xfrm>
          <a:custGeom>
            <a:avLst/>
            <a:gdLst>
              <a:gd name="connsiteX0" fmla="*/ 0 w 4480560"/>
              <a:gd name="connsiteY0" fmla="*/ 0 h 18288"/>
              <a:gd name="connsiteX1" fmla="*/ 595274 w 4480560"/>
              <a:gd name="connsiteY1" fmla="*/ 0 h 18288"/>
              <a:gd name="connsiteX2" fmla="*/ 1100938 w 4480560"/>
              <a:gd name="connsiteY2" fmla="*/ 0 h 18288"/>
              <a:gd name="connsiteX3" fmla="*/ 1651406 w 4480560"/>
              <a:gd name="connsiteY3" fmla="*/ 0 h 18288"/>
              <a:gd name="connsiteX4" fmla="*/ 2336292 w 4480560"/>
              <a:gd name="connsiteY4" fmla="*/ 0 h 18288"/>
              <a:gd name="connsiteX5" fmla="*/ 2931566 w 4480560"/>
              <a:gd name="connsiteY5" fmla="*/ 0 h 18288"/>
              <a:gd name="connsiteX6" fmla="*/ 3482035 w 4480560"/>
              <a:gd name="connsiteY6" fmla="*/ 0 h 18288"/>
              <a:gd name="connsiteX7" fmla="*/ 4480560 w 4480560"/>
              <a:gd name="connsiteY7" fmla="*/ 0 h 18288"/>
              <a:gd name="connsiteX8" fmla="*/ 4480560 w 4480560"/>
              <a:gd name="connsiteY8" fmla="*/ 18288 h 18288"/>
              <a:gd name="connsiteX9" fmla="*/ 3840480 w 4480560"/>
              <a:gd name="connsiteY9" fmla="*/ 18288 h 18288"/>
              <a:gd name="connsiteX10" fmla="*/ 3290011 w 4480560"/>
              <a:gd name="connsiteY10" fmla="*/ 18288 h 18288"/>
              <a:gd name="connsiteX11" fmla="*/ 2560320 w 4480560"/>
              <a:gd name="connsiteY11" fmla="*/ 18288 h 18288"/>
              <a:gd name="connsiteX12" fmla="*/ 1965046 w 4480560"/>
              <a:gd name="connsiteY12" fmla="*/ 18288 h 18288"/>
              <a:gd name="connsiteX13" fmla="*/ 1459382 w 4480560"/>
              <a:gd name="connsiteY13" fmla="*/ 18288 h 18288"/>
              <a:gd name="connsiteX14" fmla="*/ 774497 w 4480560"/>
              <a:gd name="connsiteY14" fmla="*/ 18288 h 18288"/>
              <a:gd name="connsiteX15" fmla="*/ 0 w 4480560"/>
              <a:gd name="connsiteY15" fmla="*/ 18288 h 18288"/>
              <a:gd name="connsiteX16" fmla="*/ 0 w 448056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6077DB29-C063-45A9-BA41-AB0D7BCA4032}"/>
              </a:ext>
            </a:extLst>
          </p:cNvPr>
          <p:cNvSpPr>
            <a:spLocks noGrp="1"/>
          </p:cNvSpPr>
          <p:nvPr>
            <p:ph idx="1"/>
          </p:nvPr>
        </p:nvSpPr>
        <p:spPr>
          <a:xfrm>
            <a:off x="5126418" y="552091"/>
            <a:ext cx="6224335" cy="5431536"/>
          </a:xfrm>
        </p:spPr>
        <p:txBody>
          <a:bodyPr anchor="ctr">
            <a:normAutofit/>
          </a:bodyPr>
          <a:lstStyle/>
          <a:p>
            <a:pPr marL="0" indent="0">
              <a:buNone/>
            </a:pPr>
            <a:r>
              <a:rPr lang="en-US" sz="2200" dirty="0">
                <a:effectLst/>
                <a:latin typeface="Calibri" panose="020F0502020204030204" pitchFamily="34" charset="0"/>
                <a:ea typeface="Calibri" panose="020F0502020204030204" pitchFamily="34" charset="0"/>
              </a:rPr>
              <a:t>The purpose of the subcommittee is to engage and collaborate with local communities to identify and address inequalities.  This committee will host educational forums/conferences on topics relating to equality and social justice to strengthen ties with the community.</a:t>
            </a:r>
            <a:endParaRPr lang="en-US" sz="2200" dirty="0"/>
          </a:p>
        </p:txBody>
      </p:sp>
    </p:spTree>
    <p:extLst>
      <p:ext uri="{BB962C8B-B14F-4D97-AF65-F5344CB8AC3E}">
        <p14:creationId xmlns:p14="http://schemas.microsoft.com/office/powerpoint/2010/main" val="32085907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C05CBC3C-2E5A-4839-8B9B-2E5A6ADF0F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Freeform: Shape 23">
            <a:extLst>
              <a:ext uri="{FF2B5EF4-FFF2-40B4-BE49-F238E27FC236}">
                <a16:creationId xmlns:a16="http://schemas.microsoft.com/office/drawing/2014/main" id="{827FF362-FC97-4BF5-949B-D4ADFA26E4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8888549">
            <a:off x="-1059473" y="-1108988"/>
            <a:ext cx="7179830" cy="5226565"/>
          </a:xfrm>
          <a:custGeom>
            <a:avLst/>
            <a:gdLst>
              <a:gd name="connsiteX0" fmla="*/ 5217841 w 7179830"/>
              <a:gd name="connsiteY0" fmla="*/ 464824 h 5226565"/>
              <a:gd name="connsiteX1" fmla="*/ 5222490 w 7179830"/>
              <a:gd name="connsiteY1" fmla="*/ 464289 h 5226565"/>
              <a:gd name="connsiteX2" fmla="*/ 5216768 w 7179830"/>
              <a:gd name="connsiteY2" fmla="*/ 463394 h 5226565"/>
              <a:gd name="connsiteX3" fmla="*/ 5217841 w 7179830"/>
              <a:gd name="connsiteY3" fmla="*/ 464824 h 5226565"/>
              <a:gd name="connsiteX4" fmla="*/ 4945201 w 7179830"/>
              <a:gd name="connsiteY4" fmla="*/ 5226565 h 5226565"/>
              <a:gd name="connsiteX5" fmla="*/ 140449 w 7179830"/>
              <a:gd name="connsiteY5" fmla="*/ 2240811 h 5226565"/>
              <a:gd name="connsiteX6" fmla="*/ 232913 w 7179830"/>
              <a:gd name="connsiteY6" fmla="*/ 2052782 h 5226565"/>
              <a:gd name="connsiteX7" fmla="*/ 375714 w 7179830"/>
              <a:gd name="connsiteY7" fmla="*/ 1803205 h 5226565"/>
              <a:gd name="connsiteX8" fmla="*/ 1512756 w 7179830"/>
              <a:gd name="connsiteY8" fmla="*/ 638448 h 5226565"/>
              <a:gd name="connsiteX9" fmla="*/ 2902095 w 7179830"/>
              <a:gd name="connsiteY9" fmla="*/ 120440 h 5226565"/>
              <a:gd name="connsiteX10" fmla="*/ 2848453 w 7179830"/>
              <a:gd name="connsiteY10" fmla="*/ 125626 h 5226565"/>
              <a:gd name="connsiteX11" fmla="*/ 1837830 w 7179830"/>
              <a:gd name="connsiteY11" fmla="*/ 426203 h 5226565"/>
              <a:gd name="connsiteX12" fmla="*/ 214608 w 7179830"/>
              <a:gd name="connsiteY12" fmla="*/ 1882239 h 5226565"/>
              <a:gd name="connsiteX13" fmla="*/ 91317 w 7179830"/>
              <a:gd name="connsiteY13" fmla="*/ 2123701 h 5226565"/>
              <a:gd name="connsiteX14" fmla="*/ 64092 w 7179830"/>
              <a:gd name="connsiteY14" fmla="*/ 2193361 h 5226565"/>
              <a:gd name="connsiteX15" fmla="*/ 0 w 7179830"/>
              <a:gd name="connsiteY15" fmla="*/ 2153533 h 5226565"/>
              <a:gd name="connsiteX16" fmla="*/ 42834 w 7179830"/>
              <a:gd name="connsiteY16" fmla="*/ 2047277 h 5226565"/>
              <a:gd name="connsiteX17" fmla="*/ 923582 w 7179830"/>
              <a:gd name="connsiteY17" fmla="*/ 915600 h 5226565"/>
              <a:gd name="connsiteX18" fmla="*/ 2686989 w 7179830"/>
              <a:gd name="connsiteY18" fmla="*/ 73950 h 5226565"/>
              <a:gd name="connsiteX19" fmla="*/ 3059983 w 7179830"/>
              <a:gd name="connsiteY19" fmla="*/ 20308 h 5226565"/>
              <a:gd name="connsiteX20" fmla="*/ 3454435 w 7179830"/>
              <a:gd name="connsiteY20" fmla="*/ 1176 h 5226565"/>
              <a:gd name="connsiteX21" fmla="*/ 3923806 w 7179830"/>
              <a:gd name="connsiteY21" fmla="*/ 49990 h 5226565"/>
              <a:gd name="connsiteX22" fmla="*/ 5350874 w 7179830"/>
              <a:gd name="connsiteY22" fmla="*/ 426917 h 5226565"/>
              <a:gd name="connsiteX23" fmla="*/ 6607360 w 7179830"/>
              <a:gd name="connsiteY23" fmla="*/ 1075097 h 5226565"/>
              <a:gd name="connsiteX24" fmla="*/ 7110534 w 7179830"/>
              <a:gd name="connsiteY24" fmla="*/ 1541421 h 5226565"/>
              <a:gd name="connsiteX25" fmla="*/ 7179830 w 7179830"/>
              <a:gd name="connsiteY25" fmla="*/ 1630542 h 5226565"/>
              <a:gd name="connsiteX26" fmla="*/ 7136295 w 7179830"/>
              <a:gd name="connsiteY26" fmla="*/ 1700600 h 5226565"/>
              <a:gd name="connsiteX27" fmla="*/ 7131140 w 7179830"/>
              <a:gd name="connsiteY27" fmla="*/ 1693045 h 5226565"/>
              <a:gd name="connsiteX28" fmla="*/ 6577499 w 7179830"/>
              <a:gd name="connsiteY28" fmla="*/ 1148230 h 5226565"/>
              <a:gd name="connsiteX29" fmla="*/ 5494816 w 7179830"/>
              <a:gd name="connsiteY29" fmla="*/ 563527 h 5226565"/>
              <a:gd name="connsiteX30" fmla="*/ 5366967 w 7179830"/>
              <a:gd name="connsiteY30" fmla="*/ 514176 h 5226565"/>
              <a:gd name="connsiteX31" fmla="*/ 5244661 w 7179830"/>
              <a:gd name="connsiteY31" fmla="*/ 470725 h 5226565"/>
              <a:gd name="connsiteX32" fmla="*/ 5904822 w 7179830"/>
              <a:gd name="connsiteY32" fmla="*/ 815468 h 5226565"/>
              <a:gd name="connsiteX33" fmla="*/ 7015222 w 7179830"/>
              <a:gd name="connsiteY33" fmla="*/ 1815185 h 5226565"/>
              <a:gd name="connsiteX34" fmla="*/ 7040454 w 7179830"/>
              <a:gd name="connsiteY34" fmla="*/ 1854830 h 5226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7179830" h="5226565">
                <a:moveTo>
                  <a:pt x="5217841" y="464824"/>
                </a:moveTo>
                <a:lnTo>
                  <a:pt x="5222490" y="464289"/>
                </a:lnTo>
                <a:lnTo>
                  <a:pt x="5216768" y="463394"/>
                </a:lnTo>
                <a:cubicBezTo>
                  <a:pt x="5216768" y="463394"/>
                  <a:pt x="5216768" y="464646"/>
                  <a:pt x="5217841" y="464824"/>
                </a:cubicBezTo>
                <a:close/>
                <a:moveTo>
                  <a:pt x="4945201" y="5226565"/>
                </a:moveTo>
                <a:lnTo>
                  <a:pt x="140449" y="2240811"/>
                </a:lnTo>
                <a:lnTo>
                  <a:pt x="232913" y="2052782"/>
                </a:lnTo>
                <a:cubicBezTo>
                  <a:pt x="277693" y="1968290"/>
                  <a:pt x="325201" y="1885054"/>
                  <a:pt x="375714" y="1803205"/>
                </a:cubicBezTo>
                <a:cubicBezTo>
                  <a:pt x="667528" y="1329721"/>
                  <a:pt x="1039629" y="935091"/>
                  <a:pt x="1512756" y="638448"/>
                </a:cubicBezTo>
                <a:cubicBezTo>
                  <a:pt x="1939392" y="370950"/>
                  <a:pt x="2405724" y="210560"/>
                  <a:pt x="2902095" y="120440"/>
                </a:cubicBezTo>
                <a:cubicBezTo>
                  <a:pt x="2884054" y="118134"/>
                  <a:pt x="2865727" y="119904"/>
                  <a:pt x="2848453" y="125626"/>
                </a:cubicBezTo>
                <a:cubicBezTo>
                  <a:pt x="2498704" y="175943"/>
                  <a:pt x="2158217" y="277201"/>
                  <a:pt x="1837830" y="426203"/>
                </a:cubicBezTo>
                <a:cubicBezTo>
                  <a:pt x="1147094" y="744660"/>
                  <a:pt x="593502" y="1217071"/>
                  <a:pt x="214608" y="1882239"/>
                </a:cubicBezTo>
                <a:cubicBezTo>
                  <a:pt x="169441" y="1960776"/>
                  <a:pt x="128308" y="2041369"/>
                  <a:pt x="91317" y="2123701"/>
                </a:cubicBezTo>
                <a:lnTo>
                  <a:pt x="64092" y="2193361"/>
                </a:lnTo>
                <a:lnTo>
                  <a:pt x="0" y="2153533"/>
                </a:lnTo>
                <a:lnTo>
                  <a:pt x="42834" y="2047277"/>
                </a:lnTo>
                <a:cubicBezTo>
                  <a:pt x="241792" y="1615775"/>
                  <a:pt x="541268" y="1241591"/>
                  <a:pt x="923582" y="915600"/>
                </a:cubicBezTo>
                <a:cubicBezTo>
                  <a:pt x="1435331" y="478415"/>
                  <a:pt x="2028081" y="205375"/>
                  <a:pt x="2686989" y="73950"/>
                </a:cubicBezTo>
                <a:cubicBezTo>
                  <a:pt x="2810367" y="49274"/>
                  <a:pt x="2934818" y="32466"/>
                  <a:pt x="3059983" y="20308"/>
                </a:cubicBezTo>
                <a:cubicBezTo>
                  <a:pt x="3185149" y="8148"/>
                  <a:pt x="3308706" y="2963"/>
                  <a:pt x="3454435" y="1176"/>
                </a:cubicBezTo>
                <a:cubicBezTo>
                  <a:pt x="3599805" y="-5977"/>
                  <a:pt x="3761985" y="20665"/>
                  <a:pt x="3923806" y="49990"/>
                </a:cubicBezTo>
                <a:cubicBezTo>
                  <a:pt x="4409449" y="137964"/>
                  <a:pt x="4886867" y="257228"/>
                  <a:pt x="5350874" y="426917"/>
                </a:cubicBezTo>
                <a:cubicBezTo>
                  <a:pt x="5797001" y="589991"/>
                  <a:pt x="6223101" y="792223"/>
                  <a:pt x="6607360" y="1075097"/>
                </a:cubicBezTo>
                <a:cubicBezTo>
                  <a:pt x="6794438" y="1212779"/>
                  <a:pt x="6965102" y="1365689"/>
                  <a:pt x="7110534" y="1541421"/>
                </a:cubicBezTo>
                <a:lnTo>
                  <a:pt x="7179830" y="1630542"/>
                </a:lnTo>
                <a:lnTo>
                  <a:pt x="7136295" y="1700600"/>
                </a:lnTo>
                <a:lnTo>
                  <a:pt x="7131140" y="1693045"/>
                </a:lnTo>
                <a:cubicBezTo>
                  <a:pt x="6977874" y="1483026"/>
                  <a:pt x="6788448" y="1305671"/>
                  <a:pt x="6577499" y="1148230"/>
                </a:cubicBezTo>
                <a:cubicBezTo>
                  <a:pt x="6245452" y="900401"/>
                  <a:pt x="5878538" y="716408"/>
                  <a:pt x="5494816" y="563527"/>
                </a:cubicBezTo>
                <a:cubicBezTo>
                  <a:pt x="5452491" y="546487"/>
                  <a:pt x="5409881" y="530036"/>
                  <a:pt x="5366967" y="514176"/>
                </a:cubicBezTo>
                <a:cubicBezTo>
                  <a:pt x="5326377" y="499156"/>
                  <a:pt x="5285430" y="485210"/>
                  <a:pt x="5244661" y="470725"/>
                </a:cubicBezTo>
                <a:cubicBezTo>
                  <a:pt x="5471517" y="572127"/>
                  <a:pt x="5691970" y="687263"/>
                  <a:pt x="5904822" y="815468"/>
                </a:cubicBezTo>
                <a:cubicBezTo>
                  <a:pt x="6336645" y="1080104"/>
                  <a:pt x="6718758" y="1400351"/>
                  <a:pt x="7015222" y="1815185"/>
                </a:cubicBezTo>
                <a:lnTo>
                  <a:pt x="7040454" y="1854830"/>
                </a:lnTo>
                <a:close/>
              </a:path>
            </a:pathLst>
          </a:custGeom>
          <a:solidFill>
            <a:schemeClr val="accent2"/>
          </a:solidFill>
          <a:ln w="12700" cap="flat">
            <a:noFill/>
            <a:prstDash val="solid"/>
            <a:miter/>
          </a:ln>
        </p:spPr>
        <p:txBody>
          <a:bodyPr wrap="square" rtlCol="0" anchor="ctr">
            <a:noAutofit/>
          </a:bodyPr>
          <a:lstStyle/>
          <a:p>
            <a:endParaRPr lang="en-US" dirty="0"/>
          </a:p>
        </p:txBody>
      </p:sp>
      <p:sp>
        <p:nvSpPr>
          <p:cNvPr id="2" name="Title 1">
            <a:extLst>
              <a:ext uri="{FF2B5EF4-FFF2-40B4-BE49-F238E27FC236}">
                <a16:creationId xmlns:a16="http://schemas.microsoft.com/office/drawing/2014/main" id="{7DB31194-0DC5-45C3-B6AB-BDA97B8D0461}"/>
              </a:ext>
            </a:extLst>
          </p:cNvPr>
          <p:cNvSpPr>
            <a:spLocks noGrp="1"/>
          </p:cNvSpPr>
          <p:nvPr>
            <p:ph type="title"/>
          </p:nvPr>
        </p:nvSpPr>
        <p:spPr>
          <a:xfrm>
            <a:off x="841246" y="673770"/>
            <a:ext cx="3644489" cy="2414488"/>
          </a:xfrm>
        </p:spPr>
        <p:txBody>
          <a:bodyPr anchor="t">
            <a:normAutofit/>
          </a:bodyPr>
          <a:lstStyle/>
          <a:p>
            <a:r>
              <a:rPr lang="en-US" sz="5400" dirty="0">
                <a:solidFill>
                  <a:srgbClr val="FFFFFF"/>
                </a:solidFill>
              </a:rPr>
              <a:t>Legislation</a:t>
            </a:r>
          </a:p>
        </p:txBody>
      </p:sp>
      <p:sp>
        <p:nvSpPr>
          <p:cNvPr id="3" name="Content Placeholder 2">
            <a:extLst>
              <a:ext uri="{FF2B5EF4-FFF2-40B4-BE49-F238E27FC236}">
                <a16:creationId xmlns:a16="http://schemas.microsoft.com/office/drawing/2014/main" id="{10A6421E-3488-4D7C-941B-CDD67FFCAC31}"/>
              </a:ext>
            </a:extLst>
          </p:cNvPr>
          <p:cNvSpPr>
            <a:spLocks noGrp="1"/>
          </p:cNvSpPr>
          <p:nvPr>
            <p:ph idx="1"/>
          </p:nvPr>
        </p:nvSpPr>
        <p:spPr>
          <a:xfrm>
            <a:off x="6095999" y="882315"/>
            <a:ext cx="5254754" cy="5294647"/>
          </a:xfrm>
        </p:spPr>
        <p:txBody>
          <a:bodyPr>
            <a:normAutofit/>
          </a:bodyPr>
          <a:lstStyle/>
          <a:p>
            <a:pPr marL="914400" marR="0" lvl="2" indent="0">
              <a:spcBef>
                <a:spcPts val="0"/>
              </a:spcBef>
              <a:spcAft>
                <a:spcPts val="600"/>
              </a:spcAft>
              <a:buNone/>
            </a:pPr>
            <a:r>
              <a:rPr lang="en-US" sz="2200" dirty="0">
                <a:effectLst/>
                <a:latin typeface="Calibri" panose="020F0502020204030204" pitchFamily="34" charset="0"/>
                <a:ea typeface="Calibri" panose="020F0502020204030204" pitchFamily="34" charset="0"/>
                <a:cs typeface="Calibri" panose="020F0502020204030204" pitchFamily="34" charset="0"/>
              </a:rPr>
              <a:t>The purpose of this subcommittee is to identify, and Track information about legislation that affects the court system, including any justice reforms legislation.</a:t>
            </a:r>
          </a:p>
        </p:txBody>
      </p:sp>
    </p:spTree>
    <p:extLst>
      <p:ext uri="{BB962C8B-B14F-4D97-AF65-F5344CB8AC3E}">
        <p14:creationId xmlns:p14="http://schemas.microsoft.com/office/powerpoint/2010/main" val="40293615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6" name="Rectangle 55">
            <a:extLst>
              <a:ext uri="{FF2B5EF4-FFF2-40B4-BE49-F238E27FC236}">
                <a16:creationId xmlns:a16="http://schemas.microsoft.com/office/drawing/2014/main" id="{AC17DE74-01C9-4859-B65A-85CF999E8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Freeform: Shape 57">
            <a:extLst>
              <a:ext uri="{FF2B5EF4-FFF2-40B4-BE49-F238E27FC236}">
                <a16:creationId xmlns:a16="http://schemas.microsoft.com/office/drawing/2014/main" id="{068C0432-0E90-4CC1-8CD3-D44A90DF0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chemeClr val="accent2"/>
          </a:solidFill>
          <a:ln w="8199"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97BB396D-A461-4CD0-AD2A-BB1FA0D46280}"/>
              </a:ext>
            </a:extLst>
          </p:cNvPr>
          <p:cNvSpPr>
            <a:spLocks noGrp="1"/>
          </p:cNvSpPr>
          <p:nvPr>
            <p:ph type="title"/>
          </p:nvPr>
        </p:nvSpPr>
        <p:spPr>
          <a:xfrm>
            <a:off x="838200" y="401221"/>
            <a:ext cx="10515600" cy="1348065"/>
          </a:xfrm>
        </p:spPr>
        <p:txBody>
          <a:bodyPr>
            <a:normAutofit/>
          </a:bodyPr>
          <a:lstStyle/>
          <a:p>
            <a:r>
              <a:rPr lang="en-US" sz="5400" dirty="0">
                <a:solidFill>
                  <a:srgbClr val="FFFFFF"/>
                </a:solidFill>
              </a:rPr>
              <a:t>Leadership</a:t>
            </a:r>
          </a:p>
        </p:txBody>
      </p:sp>
      <p:sp>
        <p:nvSpPr>
          <p:cNvPr id="3" name="Content Placeholder 2">
            <a:extLst>
              <a:ext uri="{FF2B5EF4-FFF2-40B4-BE49-F238E27FC236}">
                <a16:creationId xmlns:a16="http://schemas.microsoft.com/office/drawing/2014/main" id="{E7A335D9-CBED-46C3-964A-6723DA0C4C02}"/>
              </a:ext>
            </a:extLst>
          </p:cNvPr>
          <p:cNvSpPr>
            <a:spLocks noGrp="1"/>
          </p:cNvSpPr>
          <p:nvPr>
            <p:ph idx="1"/>
          </p:nvPr>
        </p:nvSpPr>
        <p:spPr>
          <a:xfrm>
            <a:off x="838200" y="2586789"/>
            <a:ext cx="10515600" cy="3590174"/>
          </a:xfrm>
        </p:spPr>
        <p:txBody>
          <a:bodyPr>
            <a:normAutofit/>
          </a:bodyPr>
          <a:lstStyle/>
          <a:p>
            <a:pPr marL="914400" marR="0" lvl="2" indent="0">
              <a:spcBef>
                <a:spcPts val="0"/>
              </a:spcBef>
              <a:spcAft>
                <a:spcPts val="600"/>
              </a:spcAft>
              <a:buNone/>
            </a:pPr>
            <a:r>
              <a:rPr lang="en-US" sz="2200" dirty="0"/>
              <a:t>The purpose of this sub-committee is to promote diversity and inclusivity in the management of our court.  This committee will establish, develop and support a leadership program for diverse individuals who are interested in management and supervision. </a:t>
            </a:r>
            <a:endParaRPr lang="en-US" sz="2200"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2000140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18">
            <a:extLst>
              <a:ext uri="{FF2B5EF4-FFF2-40B4-BE49-F238E27FC236}">
                <a16:creationId xmlns:a16="http://schemas.microsoft.com/office/drawing/2014/main" id="{7C32DF3D-3F59-481D-A237-77C31AD492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B8457BD4-7B80-4B7F-94E2-C05529A81804}"/>
              </a:ext>
            </a:extLst>
          </p:cNvPr>
          <p:cNvSpPr>
            <a:spLocks noGrp="1"/>
          </p:cNvSpPr>
          <p:nvPr>
            <p:ph type="title"/>
          </p:nvPr>
        </p:nvSpPr>
        <p:spPr>
          <a:xfrm>
            <a:off x="841248" y="643467"/>
            <a:ext cx="3840480" cy="5571066"/>
          </a:xfrm>
        </p:spPr>
        <p:txBody>
          <a:bodyPr anchor="ctr">
            <a:normAutofit/>
          </a:bodyPr>
          <a:lstStyle/>
          <a:p>
            <a:r>
              <a:rPr lang="en-US" sz="5400" dirty="0"/>
              <a:t>Recruitment</a:t>
            </a:r>
          </a:p>
        </p:txBody>
      </p:sp>
      <p:sp>
        <p:nvSpPr>
          <p:cNvPr id="24" name="Freeform: Shape 20">
            <a:extLst>
              <a:ext uri="{FF2B5EF4-FFF2-40B4-BE49-F238E27FC236}">
                <a16:creationId xmlns:a16="http://schemas.microsoft.com/office/drawing/2014/main" id="{32F02326-30C4-4095-988F-932A425AE2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39686" y="0"/>
            <a:ext cx="7152315" cy="6858000"/>
          </a:xfrm>
          <a:custGeom>
            <a:avLst/>
            <a:gdLst>
              <a:gd name="connsiteX0" fmla="*/ 17101 w 7152315"/>
              <a:gd name="connsiteY0" fmla="*/ 0 h 6858000"/>
              <a:gd name="connsiteX1" fmla="*/ 7152315 w 7152315"/>
              <a:gd name="connsiteY1" fmla="*/ 0 h 6858000"/>
              <a:gd name="connsiteX2" fmla="*/ 7152315 w 7152315"/>
              <a:gd name="connsiteY2" fmla="*/ 6858000 h 6858000"/>
              <a:gd name="connsiteX3" fmla="*/ 15999 w 7152315"/>
              <a:gd name="connsiteY3" fmla="*/ 6858000 h 6858000"/>
              <a:gd name="connsiteX4" fmla="*/ 9729 w 7152315"/>
              <a:gd name="connsiteY4" fmla="*/ 6734157 h 6858000"/>
              <a:gd name="connsiteX5" fmla="*/ 15819 w 7152315"/>
              <a:gd name="connsiteY5" fmla="*/ 6122264 h 6858000"/>
              <a:gd name="connsiteX6" fmla="*/ 11379 w 7152315"/>
              <a:gd name="connsiteY6" fmla="*/ 5614784 h 6858000"/>
              <a:gd name="connsiteX7" fmla="*/ 20006 w 7152315"/>
              <a:gd name="connsiteY7" fmla="*/ 5204359 h 6858000"/>
              <a:gd name="connsiteX8" fmla="*/ 16962 w 7152315"/>
              <a:gd name="connsiteY8" fmla="*/ 4811696 h 6858000"/>
              <a:gd name="connsiteX9" fmla="*/ 13409 w 7152315"/>
              <a:gd name="connsiteY9" fmla="*/ 4358135 h 6858000"/>
              <a:gd name="connsiteX10" fmla="*/ 12774 w 7152315"/>
              <a:gd name="connsiteY10" fmla="*/ 4038423 h 6858000"/>
              <a:gd name="connsiteX11" fmla="*/ 10110 w 7152315"/>
              <a:gd name="connsiteY11" fmla="*/ 3630663 h 6858000"/>
              <a:gd name="connsiteX12" fmla="*/ 16581 w 7152315"/>
              <a:gd name="connsiteY12" fmla="*/ 3275427 h 6858000"/>
              <a:gd name="connsiteX13" fmla="*/ 27872 w 7152315"/>
              <a:gd name="connsiteY13" fmla="*/ 2871219 h 6858000"/>
              <a:gd name="connsiteX14" fmla="*/ 17596 w 7152315"/>
              <a:gd name="connsiteY14" fmla="*/ 2235600 h 6858000"/>
              <a:gd name="connsiteX15" fmla="*/ 14170 w 7152315"/>
              <a:gd name="connsiteY15" fmla="*/ 1894827 h 6858000"/>
              <a:gd name="connsiteX16" fmla="*/ 11632 w 7152315"/>
              <a:gd name="connsiteY16" fmla="*/ 1603026 h 6858000"/>
              <a:gd name="connsiteX17" fmla="*/ 14551 w 7152315"/>
              <a:gd name="connsiteY17" fmla="*/ 1307799 h 6858000"/>
              <a:gd name="connsiteX18" fmla="*/ 14551 w 7152315"/>
              <a:gd name="connsiteY18" fmla="*/ 887733 h 6858000"/>
              <a:gd name="connsiteX19" fmla="*/ 849 w 7152315"/>
              <a:gd name="connsiteY19" fmla="*/ 349169 h 6858000"/>
              <a:gd name="connsiteX20" fmla="*/ 1404 w 7152315"/>
              <a:gd name="connsiteY20" fmla="*/ 16059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7152315" h="6858000">
                <a:moveTo>
                  <a:pt x="17101" y="0"/>
                </a:moveTo>
                <a:lnTo>
                  <a:pt x="7152315" y="0"/>
                </a:lnTo>
                <a:lnTo>
                  <a:pt x="7152315" y="6858000"/>
                </a:lnTo>
                <a:lnTo>
                  <a:pt x="15999" y="6858000"/>
                </a:lnTo>
                <a:lnTo>
                  <a:pt x="9729" y="6734157"/>
                </a:lnTo>
                <a:cubicBezTo>
                  <a:pt x="5924" y="6530150"/>
                  <a:pt x="12521" y="6326271"/>
                  <a:pt x="15819" y="6122264"/>
                </a:cubicBezTo>
                <a:cubicBezTo>
                  <a:pt x="18484" y="5952766"/>
                  <a:pt x="-1689" y="5783013"/>
                  <a:pt x="11379" y="5614784"/>
                </a:cubicBezTo>
                <a:cubicBezTo>
                  <a:pt x="22112" y="5478259"/>
                  <a:pt x="24992" y="5341214"/>
                  <a:pt x="20006" y="5204359"/>
                </a:cubicBezTo>
                <a:cubicBezTo>
                  <a:pt x="14932" y="5073429"/>
                  <a:pt x="13917" y="4942537"/>
                  <a:pt x="16962" y="4811696"/>
                </a:cubicBezTo>
                <a:cubicBezTo>
                  <a:pt x="20640" y="4660467"/>
                  <a:pt x="16962" y="4509238"/>
                  <a:pt x="13409" y="4358135"/>
                </a:cubicBezTo>
                <a:cubicBezTo>
                  <a:pt x="10872" y="4251565"/>
                  <a:pt x="10998" y="4144994"/>
                  <a:pt x="12774" y="4038423"/>
                </a:cubicBezTo>
                <a:cubicBezTo>
                  <a:pt x="15185" y="3902545"/>
                  <a:pt x="19879" y="3766540"/>
                  <a:pt x="10110" y="3630663"/>
                </a:cubicBezTo>
                <a:cubicBezTo>
                  <a:pt x="1178" y="3512306"/>
                  <a:pt x="3347" y="3393378"/>
                  <a:pt x="16581" y="3275427"/>
                </a:cubicBezTo>
                <a:cubicBezTo>
                  <a:pt x="33403" y="3141377"/>
                  <a:pt x="37183" y="3006006"/>
                  <a:pt x="27872" y="2871219"/>
                </a:cubicBezTo>
                <a:cubicBezTo>
                  <a:pt x="11315" y="2659765"/>
                  <a:pt x="7890" y="2447486"/>
                  <a:pt x="17596" y="2235600"/>
                </a:cubicBezTo>
                <a:cubicBezTo>
                  <a:pt x="22797" y="2122038"/>
                  <a:pt x="21655" y="2008261"/>
                  <a:pt x="14170" y="1894827"/>
                </a:cubicBezTo>
                <a:cubicBezTo>
                  <a:pt x="8144" y="1797670"/>
                  <a:pt x="7294" y="1700272"/>
                  <a:pt x="11632" y="1603026"/>
                </a:cubicBezTo>
                <a:cubicBezTo>
                  <a:pt x="15566" y="1504575"/>
                  <a:pt x="17215" y="1406124"/>
                  <a:pt x="14551" y="1307799"/>
                </a:cubicBezTo>
                <a:cubicBezTo>
                  <a:pt x="10872" y="1168242"/>
                  <a:pt x="10110" y="1027798"/>
                  <a:pt x="14551" y="887733"/>
                </a:cubicBezTo>
                <a:cubicBezTo>
                  <a:pt x="20894" y="708085"/>
                  <a:pt x="3132" y="528817"/>
                  <a:pt x="849" y="349169"/>
                </a:cubicBezTo>
                <a:cubicBezTo>
                  <a:pt x="24" y="286241"/>
                  <a:pt x="-769" y="223346"/>
                  <a:pt x="1404" y="160593"/>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 name="Content Placeholder 2">
            <a:extLst>
              <a:ext uri="{FF2B5EF4-FFF2-40B4-BE49-F238E27FC236}">
                <a16:creationId xmlns:a16="http://schemas.microsoft.com/office/drawing/2014/main" id="{C9467241-B9B9-4A92-AF3F-F48754125CFE}"/>
              </a:ext>
            </a:extLst>
          </p:cNvPr>
          <p:cNvSpPr>
            <a:spLocks noGrp="1"/>
          </p:cNvSpPr>
          <p:nvPr>
            <p:ph idx="1"/>
          </p:nvPr>
        </p:nvSpPr>
        <p:spPr>
          <a:xfrm>
            <a:off x="5568696" y="643467"/>
            <a:ext cx="5788152" cy="5571066"/>
          </a:xfrm>
        </p:spPr>
        <p:txBody>
          <a:bodyPr anchor="ctr">
            <a:normAutofit/>
          </a:bodyPr>
          <a:lstStyle/>
          <a:p>
            <a:pPr marL="0" indent="0">
              <a:buNone/>
            </a:pPr>
            <a:r>
              <a:rPr lang="en-US" sz="2200" dirty="0">
                <a:solidFill>
                  <a:srgbClr val="FFFFFF"/>
                </a:solidFill>
                <a:effectLst/>
                <a:latin typeface="Calibri" panose="020F0502020204030204" pitchFamily="34" charset="0"/>
                <a:ea typeface="Calibri" panose="020F0502020204030204" pitchFamily="34" charset="0"/>
                <a:cs typeface="Calibri" panose="020F0502020204030204" pitchFamily="34" charset="0"/>
              </a:rPr>
              <a:t>The purpose of this subcommittees is to explore and provide avenues for bench officers to educate, inform and recruit diverse candidates to become judicial officers.   </a:t>
            </a:r>
          </a:p>
          <a:p>
            <a:endParaRPr lang="en-US" sz="2200" dirty="0">
              <a:solidFill>
                <a:srgbClr val="FFFFFF"/>
              </a:solidFill>
            </a:endParaRPr>
          </a:p>
        </p:txBody>
      </p:sp>
    </p:spTree>
    <p:extLst>
      <p:ext uri="{BB962C8B-B14F-4D97-AF65-F5344CB8AC3E}">
        <p14:creationId xmlns:p14="http://schemas.microsoft.com/office/powerpoint/2010/main" val="41579688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2C61293E-6EBE-43EF-A52C-9BEBFD7679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itle 3">
            <a:extLst>
              <a:ext uri="{FF2B5EF4-FFF2-40B4-BE49-F238E27FC236}">
                <a16:creationId xmlns:a16="http://schemas.microsoft.com/office/drawing/2014/main" id="{51867A50-F494-4252-8F0A-9D1920439753}"/>
              </a:ext>
            </a:extLst>
          </p:cNvPr>
          <p:cNvSpPr>
            <a:spLocks noGrp="1"/>
          </p:cNvSpPr>
          <p:nvPr>
            <p:ph type="title"/>
          </p:nvPr>
        </p:nvSpPr>
        <p:spPr>
          <a:xfrm>
            <a:off x="5297762" y="329184"/>
            <a:ext cx="6251110" cy="1783080"/>
          </a:xfrm>
        </p:spPr>
        <p:txBody>
          <a:bodyPr anchor="b">
            <a:normAutofit/>
          </a:bodyPr>
          <a:lstStyle/>
          <a:p>
            <a:r>
              <a:rPr lang="en-US" sz="5400" dirty="0"/>
              <a:t>Opposition</a:t>
            </a:r>
          </a:p>
        </p:txBody>
      </p:sp>
      <p:pic>
        <p:nvPicPr>
          <p:cNvPr id="7" name="Picture 6" descr="Checkmate in a chess game">
            <a:extLst>
              <a:ext uri="{FF2B5EF4-FFF2-40B4-BE49-F238E27FC236}">
                <a16:creationId xmlns:a16="http://schemas.microsoft.com/office/drawing/2014/main" id="{59F4B265-F32C-4FDE-8C84-B59F458948D1}"/>
              </a:ext>
            </a:extLst>
          </p:cNvPr>
          <p:cNvPicPr>
            <a:picLocks noChangeAspect="1"/>
          </p:cNvPicPr>
          <p:nvPr/>
        </p:nvPicPr>
        <p:blipFill rotWithShape="1">
          <a:blip r:embed="rId3"/>
          <a:srcRect l="22186" r="26372" b="2"/>
          <a:stretch/>
        </p:blipFill>
        <p:spPr>
          <a:xfrm>
            <a:off x="1" y="10"/>
            <a:ext cx="4657344" cy="6857990"/>
          </a:xfrm>
          <a:custGeom>
            <a:avLst/>
            <a:gdLst/>
            <a:ahLst/>
            <a:cxnLst/>
            <a:rect l="l" t="t" r="r" b="b"/>
            <a:pathLst>
              <a:path w="4657344" h="6858000">
                <a:moveTo>
                  <a:pt x="0" y="0"/>
                </a:moveTo>
                <a:lnTo>
                  <a:pt x="3429755" y="0"/>
                </a:lnTo>
                <a:lnTo>
                  <a:pt x="3526016" y="148742"/>
                </a:lnTo>
                <a:cubicBezTo>
                  <a:pt x="3657740" y="365513"/>
                  <a:pt x="3777402" y="589569"/>
                  <a:pt x="3886489" y="819975"/>
                </a:cubicBezTo>
                <a:cubicBezTo>
                  <a:pt x="3891856" y="833492"/>
                  <a:pt x="3900663" y="845393"/>
                  <a:pt x="3912049" y="854514"/>
                </a:cubicBezTo>
                <a:cubicBezTo>
                  <a:pt x="3897352" y="819849"/>
                  <a:pt x="3883037" y="784928"/>
                  <a:pt x="3868083" y="750263"/>
                </a:cubicBezTo>
                <a:cubicBezTo>
                  <a:pt x="3806989" y="608712"/>
                  <a:pt x="3742478" y="469145"/>
                  <a:pt x="3674155" y="331786"/>
                </a:cubicBezTo>
                <a:lnTo>
                  <a:pt x="3496656" y="0"/>
                </a:lnTo>
                <a:lnTo>
                  <a:pt x="3554371" y="0"/>
                </a:lnTo>
                <a:lnTo>
                  <a:pt x="3661621" y="196614"/>
                </a:lnTo>
                <a:cubicBezTo>
                  <a:pt x="3856899" y="573253"/>
                  <a:pt x="4021071" y="966066"/>
                  <a:pt x="4161279" y="1371196"/>
                </a:cubicBezTo>
                <a:cubicBezTo>
                  <a:pt x="4379525" y="2007265"/>
                  <a:pt x="4530141" y="2664286"/>
                  <a:pt x="4610660" y="3331516"/>
                </a:cubicBezTo>
                <a:cubicBezTo>
                  <a:pt x="4652837" y="3672965"/>
                  <a:pt x="4671625" y="4013908"/>
                  <a:pt x="4645040" y="4357388"/>
                </a:cubicBezTo>
                <a:cubicBezTo>
                  <a:pt x="4613599" y="4758899"/>
                  <a:pt x="4566181" y="5157998"/>
                  <a:pt x="4485789" y="5552906"/>
                </a:cubicBezTo>
                <a:cubicBezTo>
                  <a:pt x="4397121" y="5988893"/>
                  <a:pt x="4276748" y="6414594"/>
                  <a:pt x="4117769" y="6828295"/>
                </a:cubicBezTo>
                <a:lnTo>
                  <a:pt x="4105288" y="6858000"/>
                </a:lnTo>
                <a:lnTo>
                  <a:pt x="4052520" y="6858000"/>
                </a:lnTo>
                <a:lnTo>
                  <a:pt x="4059369" y="6841549"/>
                </a:lnTo>
                <a:cubicBezTo>
                  <a:pt x="4147276" y="6614016"/>
                  <a:pt x="4224193" y="6380817"/>
                  <a:pt x="4291518" y="6142729"/>
                </a:cubicBezTo>
                <a:cubicBezTo>
                  <a:pt x="4350055" y="5935370"/>
                  <a:pt x="4393256" y="5723695"/>
                  <a:pt x="4443357" y="5513923"/>
                </a:cubicBezTo>
                <a:cubicBezTo>
                  <a:pt x="4444541" y="5502788"/>
                  <a:pt x="4445137" y="5491601"/>
                  <a:pt x="4445146" y="5480401"/>
                </a:cubicBezTo>
                <a:cubicBezTo>
                  <a:pt x="4408465" y="5607635"/>
                  <a:pt x="4379196" y="5719759"/>
                  <a:pt x="4344559" y="5830359"/>
                </a:cubicBezTo>
                <a:cubicBezTo>
                  <a:pt x="4254261" y="6118381"/>
                  <a:pt x="4150112" y="6398531"/>
                  <a:pt x="4031702" y="6670527"/>
                </a:cubicBezTo>
                <a:lnTo>
                  <a:pt x="3943824" y="6858000"/>
                </a:lnTo>
                <a:lnTo>
                  <a:pt x="0" y="6858000"/>
                </a:lnTo>
                <a:close/>
              </a:path>
            </a:pathLst>
          </a:custGeom>
        </p:spPr>
      </p:pic>
      <p:sp>
        <p:nvSpPr>
          <p:cNvPr id="24" name="sketchy line">
            <a:extLst>
              <a:ext uri="{FF2B5EF4-FFF2-40B4-BE49-F238E27FC236}">
                <a16:creationId xmlns:a16="http://schemas.microsoft.com/office/drawing/2014/main" id="{21540236-BFD5-4A9D-8840-4703E7F768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97762" y="2374947"/>
            <a:ext cx="4243589" cy="18288"/>
          </a:xfrm>
          <a:custGeom>
            <a:avLst/>
            <a:gdLst>
              <a:gd name="connsiteX0" fmla="*/ 0 w 4243589"/>
              <a:gd name="connsiteY0" fmla="*/ 0 h 18288"/>
              <a:gd name="connsiteX1" fmla="*/ 478919 w 4243589"/>
              <a:gd name="connsiteY1" fmla="*/ 0 h 18288"/>
              <a:gd name="connsiteX2" fmla="*/ 957839 w 4243589"/>
              <a:gd name="connsiteY2" fmla="*/ 0 h 18288"/>
              <a:gd name="connsiteX3" fmla="*/ 1521630 w 4243589"/>
              <a:gd name="connsiteY3" fmla="*/ 0 h 18288"/>
              <a:gd name="connsiteX4" fmla="*/ 2212729 w 4243589"/>
              <a:gd name="connsiteY4" fmla="*/ 0 h 18288"/>
              <a:gd name="connsiteX5" fmla="*/ 2734084 w 4243589"/>
              <a:gd name="connsiteY5" fmla="*/ 0 h 18288"/>
              <a:gd name="connsiteX6" fmla="*/ 3255439 w 4243589"/>
              <a:gd name="connsiteY6" fmla="*/ 0 h 18288"/>
              <a:gd name="connsiteX7" fmla="*/ 4243589 w 4243589"/>
              <a:gd name="connsiteY7" fmla="*/ 0 h 18288"/>
              <a:gd name="connsiteX8" fmla="*/ 4243589 w 4243589"/>
              <a:gd name="connsiteY8" fmla="*/ 18288 h 18288"/>
              <a:gd name="connsiteX9" fmla="*/ 3594926 w 4243589"/>
              <a:gd name="connsiteY9" fmla="*/ 18288 h 18288"/>
              <a:gd name="connsiteX10" fmla="*/ 3073571 w 4243589"/>
              <a:gd name="connsiteY10" fmla="*/ 18288 h 18288"/>
              <a:gd name="connsiteX11" fmla="*/ 2552216 w 4243589"/>
              <a:gd name="connsiteY11" fmla="*/ 18288 h 18288"/>
              <a:gd name="connsiteX12" fmla="*/ 1903553 w 4243589"/>
              <a:gd name="connsiteY12" fmla="*/ 18288 h 18288"/>
              <a:gd name="connsiteX13" fmla="*/ 1212454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213395" y="-21006"/>
                  <a:pt x="307421" y="-18116"/>
                  <a:pt x="478919" y="0"/>
                </a:cubicBezTo>
                <a:cubicBezTo>
                  <a:pt x="650417" y="18116"/>
                  <a:pt x="831092" y="-21237"/>
                  <a:pt x="957839" y="0"/>
                </a:cubicBezTo>
                <a:cubicBezTo>
                  <a:pt x="1084586" y="21237"/>
                  <a:pt x="1301682" y="25124"/>
                  <a:pt x="1521630" y="0"/>
                </a:cubicBezTo>
                <a:cubicBezTo>
                  <a:pt x="1741578" y="-25124"/>
                  <a:pt x="1970269" y="-29139"/>
                  <a:pt x="2212729" y="0"/>
                </a:cubicBezTo>
                <a:cubicBezTo>
                  <a:pt x="2455189" y="29139"/>
                  <a:pt x="2558847" y="-4796"/>
                  <a:pt x="2734084" y="0"/>
                </a:cubicBezTo>
                <a:cubicBezTo>
                  <a:pt x="2909321" y="4796"/>
                  <a:pt x="3097217" y="-13409"/>
                  <a:pt x="3255439" y="0"/>
                </a:cubicBezTo>
                <a:cubicBezTo>
                  <a:pt x="3413662" y="13409"/>
                  <a:pt x="3979999" y="-10121"/>
                  <a:pt x="4243589" y="0"/>
                </a:cubicBezTo>
                <a:cubicBezTo>
                  <a:pt x="4244484" y="8974"/>
                  <a:pt x="4243043" y="9359"/>
                  <a:pt x="4243589" y="18288"/>
                </a:cubicBezTo>
                <a:cubicBezTo>
                  <a:pt x="4058777" y="31246"/>
                  <a:pt x="3910348" y="3158"/>
                  <a:pt x="3594926" y="18288"/>
                </a:cubicBezTo>
                <a:cubicBezTo>
                  <a:pt x="3279504" y="33418"/>
                  <a:pt x="3319955" y="-3977"/>
                  <a:pt x="3073571" y="18288"/>
                </a:cubicBezTo>
                <a:cubicBezTo>
                  <a:pt x="2827187" y="40553"/>
                  <a:pt x="2767387" y="1863"/>
                  <a:pt x="2552216" y="18288"/>
                </a:cubicBezTo>
                <a:cubicBezTo>
                  <a:pt x="2337046" y="34713"/>
                  <a:pt x="2181871" y="19527"/>
                  <a:pt x="1903553" y="18288"/>
                </a:cubicBezTo>
                <a:cubicBezTo>
                  <a:pt x="1625235" y="17049"/>
                  <a:pt x="1557672" y="24174"/>
                  <a:pt x="1212454" y="18288"/>
                </a:cubicBezTo>
                <a:cubicBezTo>
                  <a:pt x="867236" y="12402"/>
                  <a:pt x="874382" y="15627"/>
                  <a:pt x="733535" y="18288"/>
                </a:cubicBezTo>
                <a:cubicBezTo>
                  <a:pt x="592688" y="20949"/>
                  <a:pt x="183477" y="14753"/>
                  <a:pt x="0" y="18288"/>
                </a:cubicBezTo>
                <a:cubicBezTo>
                  <a:pt x="-229" y="14222"/>
                  <a:pt x="509" y="5816"/>
                  <a:pt x="0" y="0"/>
                </a:cubicBezTo>
                <a:close/>
              </a:path>
              <a:path w="4243589" h="18288" stroke="0" extrusionOk="0">
                <a:moveTo>
                  <a:pt x="0" y="0"/>
                </a:moveTo>
                <a:cubicBezTo>
                  <a:pt x="143690" y="16630"/>
                  <a:pt x="266667" y="14847"/>
                  <a:pt x="521355" y="0"/>
                </a:cubicBezTo>
                <a:cubicBezTo>
                  <a:pt x="776043" y="-14847"/>
                  <a:pt x="814491" y="-17363"/>
                  <a:pt x="1000275" y="0"/>
                </a:cubicBezTo>
                <a:cubicBezTo>
                  <a:pt x="1186059" y="17363"/>
                  <a:pt x="1352504" y="-23507"/>
                  <a:pt x="1521630" y="0"/>
                </a:cubicBezTo>
                <a:cubicBezTo>
                  <a:pt x="1690756" y="23507"/>
                  <a:pt x="1889525" y="5871"/>
                  <a:pt x="2127857" y="0"/>
                </a:cubicBezTo>
                <a:cubicBezTo>
                  <a:pt x="2366189" y="-5871"/>
                  <a:pt x="2620628" y="-27997"/>
                  <a:pt x="2776520" y="0"/>
                </a:cubicBezTo>
                <a:cubicBezTo>
                  <a:pt x="2932412" y="27997"/>
                  <a:pt x="3131683" y="-25073"/>
                  <a:pt x="3467618" y="0"/>
                </a:cubicBezTo>
                <a:cubicBezTo>
                  <a:pt x="3803553" y="25073"/>
                  <a:pt x="4017371" y="3071"/>
                  <a:pt x="4243589" y="0"/>
                </a:cubicBezTo>
                <a:cubicBezTo>
                  <a:pt x="4243134" y="6162"/>
                  <a:pt x="4243492" y="11775"/>
                  <a:pt x="4243589" y="18288"/>
                </a:cubicBezTo>
                <a:cubicBezTo>
                  <a:pt x="4017834" y="-5779"/>
                  <a:pt x="3834586" y="13376"/>
                  <a:pt x="3594926" y="18288"/>
                </a:cubicBezTo>
                <a:cubicBezTo>
                  <a:pt x="3355266" y="23200"/>
                  <a:pt x="3204179" y="2869"/>
                  <a:pt x="2903827" y="18288"/>
                </a:cubicBezTo>
                <a:cubicBezTo>
                  <a:pt x="2603475" y="33707"/>
                  <a:pt x="2526187" y="46187"/>
                  <a:pt x="2212729" y="18288"/>
                </a:cubicBezTo>
                <a:cubicBezTo>
                  <a:pt x="1899271" y="-9611"/>
                  <a:pt x="1966289" y="29692"/>
                  <a:pt x="1733809" y="18288"/>
                </a:cubicBezTo>
                <a:cubicBezTo>
                  <a:pt x="1501329" y="6884"/>
                  <a:pt x="1343612" y="12492"/>
                  <a:pt x="1085146" y="18288"/>
                </a:cubicBezTo>
                <a:cubicBezTo>
                  <a:pt x="826680" y="24084"/>
                  <a:pt x="778184" y="35607"/>
                  <a:pt x="521355" y="18288"/>
                </a:cubicBezTo>
                <a:cubicBezTo>
                  <a:pt x="264526" y="969"/>
                  <a:pt x="120277" y="4268"/>
                  <a:pt x="0" y="18288"/>
                </a:cubicBezTo>
                <a:cubicBezTo>
                  <a:pt x="766" y="10800"/>
                  <a:pt x="-457" y="8180"/>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Content Placeholder 4">
            <a:extLst>
              <a:ext uri="{FF2B5EF4-FFF2-40B4-BE49-F238E27FC236}">
                <a16:creationId xmlns:a16="http://schemas.microsoft.com/office/drawing/2014/main" id="{2676167E-2C65-48DB-BE76-B62E0276CFC3}"/>
              </a:ext>
            </a:extLst>
          </p:cNvPr>
          <p:cNvSpPr>
            <a:spLocks noGrp="1"/>
          </p:cNvSpPr>
          <p:nvPr>
            <p:ph idx="1"/>
          </p:nvPr>
        </p:nvSpPr>
        <p:spPr>
          <a:xfrm>
            <a:off x="5297762" y="2706624"/>
            <a:ext cx="6251110" cy="3483864"/>
          </a:xfrm>
        </p:spPr>
        <p:txBody>
          <a:bodyPr>
            <a:normAutofit/>
          </a:bodyPr>
          <a:lstStyle/>
          <a:p>
            <a:r>
              <a:rPr lang="en-US" sz="2200" dirty="0"/>
              <a:t>No overt opposition</a:t>
            </a:r>
          </a:p>
          <a:p>
            <a:r>
              <a:rPr lang="en-US" sz="2200" dirty="0"/>
              <a:t>Not everyone is on board</a:t>
            </a:r>
          </a:p>
          <a:p>
            <a:r>
              <a:rPr lang="en-US" sz="2200" dirty="0"/>
              <a:t>How to stay resilient</a:t>
            </a:r>
          </a:p>
          <a:p>
            <a:endParaRPr lang="en-US" sz="2200" dirty="0"/>
          </a:p>
          <a:p>
            <a:endParaRPr lang="en-US" sz="2200" dirty="0"/>
          </a:p>
        </p:txBody>
      </p:sp>
    </p:spTree>
    <p:extLst>
      <p:ext uri="{BB962C8B-B14F-4D97-AF65-F5344CB8AC3E}">
        <p14:creationId xmlns:p14="http://schemas.microsoft.com/office/powerpoint/2010/main" val="27436091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Effect transition="in" filter="barn(inVertical)">
                                      <p:cBhvr>
                                        <p:cTn id="14" dur="500"/>
                                        <p:tgtEl>
                                          <p:spTgt spid="5">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Effect transition="in" filter="fade">
                                      <p:cBhvr>
                                        <p:cTn id="19"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5" name="Rectangle 74">
            <a:extLst>
              <a:ext uri="{FF2B5EF4-FFF2-40B4-BE49-F238E27FC236}">
                <a16:creationId xmlns:a16="http://schemas.microsoft.com/office/drawing/2014/main" id="{1ACA2EA0-FFD3-42EC-9406-B595015ED9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77" name="Rectangle 76">
            <a:extLst>
              <a:ext uri="{FF2B5EF4-FFF2-40B4-BE49-F238E27FC236}">
                <a16:creationId xmlns:a16="http://schemas.microsoft.com/office/drawing/2014/main" id="{D5288BCE-665C-472A-8C43-664BCFA31E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8762" y="1247775"/>
            <a:ext cx="9144000" cy="3007447"/>
          </a:xfrm>
          <a:prstGeom prst="rect">
            <a:avLst/>
          </a:prstGeom>
          <a:solidFill>
            <a:schemeClr val="bg1"/>
          </a:solidFill>
          <a:ln w="12700">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latin typeface="Calibri" panose="020F0502020204030204"/>
            </a:endParaRPr>
          </a:p>
        </p:txBody>
      </p:sp>
      <p:sp>
        <p:nvSpPr>
          <p:cNvPr id="2" name="Title 1">
            <a:extLst>
              <a:ext uri="{FF2B5EF4-FFF2-40B4-BE49-F238E27FC236}">
                <a16:creationId xmlns:a16="http://schemas.microsoft.com/office/drawing/2014/main" id="{39EE1A70-CE57-4F78-98C2-72C5E43119C0}"/>
              </a:ext>
            </a:extLst>
          </p:cNvPr>
          <p:cNvSpPr>
            <a:spLocks noGrp="1"/>
          </p:cNvSpPr>
          <p:nvPr>
            <p:ph type="title"/>
          </p:nvPr>
        </p:nvSpPr>
        <p:spPr>
          <a:xfrm>
            <a:off x="1804988" y="1442172"/>
            <a:ext cx="8582025" cy="2177328"/>
          </a:xfrm>
        </p:spPr>
        <p:txBody>
          <a:bodyPr vert="horz" lIns="91440" tIns="45720" rIns="91440" bIns="45720" rtlCol="0" anchor="ctr">
            <a:normAutofit/>
          </a:bodyPr>
          <a:lstStyle/>
          <a:p>
            <a:pPr algn="ctr"/>
            <a:r>
              <a:rPr lang="en-US" sz="6600" kern="1200" dirty="0">
                <a:solidFill>
                  <a:schemeClr val="tx1"/>
                </a:solidFill>
                <a:latin typeface="+mj-lt"/>
                <a:ea typeface="+mj-ea"/>
                <a:cs typeface="+mj-cs"/>
              </a:rPr>
              <a:t>Closing Thoughts </a:t>
            </a:r>
          </a:p>
        </p:txBody>
      </p:sp>
      <p:sp>
        <p:nvSpPr>
          <p:cNvPr id="79" name="Rectangle: Rounded Corners 78">
            <a:extLst>
              <a:ext uri="{FF2B5EF4-FFF2-40B4-BE49-F238E27FC236}">
                <a16:creationId xmlns:a16="http://schemas.microsoft.com/office/drawing/2014/main" id="{46C57131-53A7-4C1A-BEA8-25F06A06AD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87872" y="3912322"/>
            <a:ext cx="7225780" cy="685800"/>
          </a:xfrm>
          <a:prstGeom prst="roundRect">
            <a:avLst>
              <a:gd name="adj" fmla="val 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7114333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A858E-A6DC-488E-9096-87BE81CD8FCC}"/>
              </a:ext>
            </a:extLst>
          </p:cNvPr>
          <p:cNvSpPr>
            <a:spLocks noGrp="1"/>
          </p:cNvSpPr>
          <p:nvPr>
            <p:ph type="title"/>
          </p:nvPr>
        </p:nvSpPr>
        <p:spPr>
          <a:xfrm>
            <a:off x="4654296" y="329184"/>
            <a:ext cx="6894576" cy="1783080"/>
          </a:xfrm>
        </p:spPr>
        <p:txBody>
          <a:bodyPr anchor="b">
            <a:normAutofit/>
          </a:bodyPr>
          <a:lstStyle/>
          <a:p>
            <a:r>
              <a:rPr lang="en-US" sz="5400" dirty="0"/>
              <a:t>How Did Our Committee Start?</a:t>
            </a:r>
          </a:p>
        </p:txBody>
      </p:sp>
      <p:pic>
        <p:nvPicPr>
          <p:cNvPr id="5" name="Picture 4" descr="One in a crowd">
            <a:extLst>
              <a:ext uri="{FF2B5EF4-FFF2-40B4-BE49-F238E27FC236}">
                <a16:creationId xmlns:a16="http://schemas.microsoft.com/office/drawing/2014/main" id="{2D075D94-1216-483E-AAC2-41EA528E8DC8}"/>
              </a:ext>
            </a:extLst>
          </p:cNvPr>
          <p:cNvPicPr>
            <a:picLocks noChangeAspect="1"/>
          </p:cNvPicPr>
          <p:nvPr/>
        </p:nvPicPr>
        <p:blipFill rotWithShape="1">
          <a:blip r:embed="rId3"/>
          <a:srcRect l="31936" r="23745"/>
          <a:stretch/>
        </p:blipFill>
        <p:spPr>
          <a:xfrm>
            <a:off x="20" y="1"/>
            <a:ext cx="4052522" cy="6858000"/>
          </a:xfrm>
          <a:custGeom>
            <a:avLst/>
            <a:gdLst/>
            <a:ahLst/>
            <a:cxnLst/>
            <a:rect l="l" t="t" r="r" b="b"/>
            <a:pathLst>
              <a:path w="4052542" h="6858000">
                <a:moveTo>
                  <a:pt x="0" y="0"/>
                </a:moveTo>
                <a:lnTo>
                  <a:pt x="4020923" y="0"/>
                </a:lnTo>
                <a:lnTo>
                  <a:pt x="4022656" y="14697"/>
                </a:lnTo>
                <a:cubicBezTo>
                  <a:pt x="4037606" y="98462"/>
                  <a:pt x="4035072" y="183369"/>
                  <a:pt x="4039126" y="267642"/>
                </a:cubicBezTo>
                <a:cubicBezTo>
                  <a:pt x="4043941" y="370699"/>
                  <a:pt x="4037860" y="474136"/>
                  <a:pt x="4035579" y="577446"/>
                </a:cubicBezTo>
                <a:cubicBezTo>
                  <a:pt x="4033805" y="665399"/>
                  <a:pt x="4025063" y="753226"/>
                  <a:pt x="4027724" y="841306"/>
                </a:cubicBezTo>
                <a:cubicBezTo>
                  <a:pt x="4027914" y="844352"/>
                  <a:pt x="4027914" y="847398"/>
                  <a:pt x="4027724" y="850444"/>
                </a:cubicBezTo>
                <a:cubicBezTo>
                  <a:pt x="4019615" y="947281"/>
                  <a:pt x="4019615" y="1044626"/>
                  <a:pt x="4027724" y="1141464"/>
                </a:cubicBezTo>
                <a:cubicBezTo>
                  <a:pt x="4030296" y="1181772"/>
                  <a:pt x="4029574" y="1222221"/>
                  <a:pt x="4025570" y="1262415"/>
                </a:cubicBezTo>
                <a:cubicBezTo>
                  <a:pt x="4021769" y="1313563"/>
                  <a:pt x="4009606" y="1365472"/>
                  <a:pt x="4018348" y="1416238"/>
                </a:cubicBezTo>
                <a:cubicBezTo>
                  <a:pt x="4024037" y="1458058"/>
                  <a:pt x="4027166" y="1500194"/>
                  <a:pt x="4027724" y="1542394"/>
                </a:cubicBezTo>
                <a:cubicBezTo>
                  <a:pt x="4032158" y="1636820"/>
                  <a:pt x="4027977" y="1731753"/>
                  <a:pt x="4026330" y="1826433"/>
                </a:cubicBezTo>
                <a:cubicBezTo>
                  <a:pt x="4024556" y="1936724"/>
                  <a:pt x="4027344" y="2047015"/>
                  <a:pt x="4018475" y="2157432"/>
                </a:cubicBezTo>
                <a:cubicBezTo>
                  <a:pt x="4013597" y="2246629"/>
                  <a:pt x="4013597" y="2336029"/>
                  <a:pt x="4018475" y="2425226"/>
                </a:cubicBezTo>
                <a:cubicBezTo>
                  <a:pt x="4020882" y="2506961"/>
                  <a:pt x="4033172" y="2587934"/>
                  <a:pt x="4031145" y="2670557"/>
                </a:cubicBezTo>
                <a:cubicBezTo>
                  <a:pt x="4028737" y="2766886"/>
                  <a:pt x="4017335" y="2862962"/>
                  <a:pt x="4020882" y="2959546"/>
                </a:cubicBezTo>
                <a:cubicBezTo>
                  <a:pt x="4022529" y="3005617"/>
                  <a:pt x="4022656" y="3051688"/>
                  <a:pt x="4023543" y="3097758"/>
                </a:cubicBezTo>
                <a:cubicBezTo>
                  <a:pt x="4024683" y="3153221"/>
                  <a:pt x="4034692" y="3208556"/>
                  <a:pt x="4029117" y="3263892"/>
                </a:cubicBezTo>
                <a:cubicBezTo>
                  <a:pt x="4019869" y="3356161"/>
                  <a:pt x="3995923" y="3446906"/>
                  <a:pt x="4010873" y="3541459"/>
                </a:cubicBezTo>
                <a:cubicBezTo>
                  <a:pt x="4019108" y="3593495"/>
                  <a:pt x="4028357" y="3645658"/>
                  <a:pt x="4033172" y="3698201"/>
                </a:cubicBezTo>
                <a:cubicBezTo>
                  <a:pt x="4037353" y="3745160"/>
                  <a:pt x="4047868" y="3792881"/>
                  <a:pt x="4039886" y="3839586"/>
                </a:cubicBezTo>
                <a:cubicBezTo>
                  <a:pt x="4033045" y="3879565"/>
                  <a:pt x="4036592" y="3919544"/>
                  <a:pt x="4031271" y="3959523"/>
                </a:cubicBezTo>
                <a:cubicBezTo>
                  <a:pt x="4024303" y="4011939"/>
                  <a:pt x="4020629" y="4065244"/>
                  <a:pt x="4015308" y="4118042"/>
                </a:cubicBezTo>
                <a:cubicBezTo>
                  <a:pt x="4010620" y="4165889"/>
                  <a:pt x="4006946" y="4213610"/>
                  <a:pt x="4019615" y="4258539"/>
                </a:cubicBezTo>
                <a:cubicBezTo>
                  <a:pt x="4050656" y="4371622"/>
                  <a:pt x="4033679" y="4484070"/>
                  <a:pt x="4022023" y="4596391"/>
                </a:cubicBezTo>
                <a:cubicBezTo>
                  <a:pt x="4016321" y="4650965"/>
                  <a:pt x="4007959" y="4708712"/>
                  <a:pt x="4020629" y="4758718"/>
                </a:cubicBezTo>
                <a:cubicBezTo>
                  <a:pt x="4043941" y="4847432"/>
                  <a:pt x="4025697" y="4931705"/>
                  <a:pt x="4015561" y="5016866"/>
                </a:cubicBezTo>
                <a:cubicBezTo>
                  <a:pt x="4003335" y="5100174"/>
                  <a:pt x="4005096" y="5184929"/>
                  <a:pt x="4020756" y="5267654"/>
                </a:cubicBezTo>
                <a:cubicBezTo>
                  <a:pt x="4033172" y="5326035"/>
                  <a:pt x="4033172" y="5385432"/>
                  <a:pt x="4034692" y="5444194"/>
                </a:cubicBezTo>
                <a:cubicBezTo>
                  <a:pt x="4035579" y="5481001"/>
                  <a:pt x="4022023" y="5518441"/>
                  <a:pt x="4013027" y="5555120"/>
                </a:cubicBezTo>
                <a:cubicBezTo>
                  <a:pt x="3996937" y="5621371"/>
                  <a:pt x="3991109" y="5688636"/>
                  <a:pt x="4013027" y="5753237"/>
                </a:cubicBezTo>
                <a:cubicBezTo>
                  <a:pt x="4043561" y="5842713"/>
                  <a:pt x="4061045" y="5932189"/>
                  <a:pt x="4048375" y="6026870"/>
                </a:cubicBezTo>
                <a:cubicBezTo>
                  <a:pt x="4041027" y="6085251"/>
                  <a:pt x="4039380" y="6144902"/>
                  <a:pt x="4028357" y="6202522"/>
                </a:cubicBezTo>
                <a:cubicBezTo>
                  <a:pt x="4010240" y="6298091"/>
                  <a:pt x="4016701" y="6393024"/>
                  <a:pt x="4031145" y="6487196"/>
                </a:cubicBezTo>
                <a:cubicBezTo>
                  <a:pt x="4041293" y="6565885"/>
                  <a:pt x="4042395" y="6645474"/>
                  <a:pt x="4034439" y="6724403"/>
                </a:cubicBezTo>
                <a:lnTo>
                  <a:pt x="4025206" y="6858000"/>
                </a:lnTo>
                <a:lnTo>
                  <a:pt x="0" y="6858000"/>
                </a:lnTo>
                <a:close/>
              </a:path>
            </a:pathLst>
          </a:custGeom>
        </p:spPr>
      </p:pic>
      <p:sp>
        <p:nvSpPr>
          <p:cNvPr id="3" name="Content Placeholder 2">
            <a:extLst>
              <a:ext uri="{FF2B5EF4-FFF2-40B4-BE49-F238E27FC236}">
                <a16:creationId xmlns:a16="http://schemas.microsoft.com/office/drawing/2014/main" id="{F6801148-8319-4E78-8E45-74E2E232744A}"/>
              </a:ext>
            </a:extLst>
          </p:cNvPr>
          <p:cNvSpPr>
            <a:spLocks noGrp="1"/>
          </p:cNvSpPr>
          <p:nvPr>
            <p:ph idx="1"/>
          </p:nvPr>
        </p:nvSpPr>
        <p:spPr>
          <a:xfrm>
            <a:off x="4654296" y="2706624"/>
            <a:ext cx="6894576" cy="3483864"/>
          </a:xfrm>
        </p:spPr>
        <p:txBody>
          <a:bodyPr>
            <a:normAutofit/>
          </a:bodyPr>
          <a:lstStyle/>
          <a:p>
            <a:r>
              <a:rPr lang="en-US" sz="2200" dirty="0"/>
              <a:t>Chief Justice delivered a powerful statement</a:t>
            </a:r>
          </a:p>
          <a:p>
            <a:r>
              <a:rPr lang="en-US" sz="2200" dirty="0"/>
              <a:t>Crucial Conversation </a:t>
            </a:r>
          </a:p>
          <a:p>
            <a:r>
              <a:rPr lang="en-US" sz="2200" dirty="0"/>
              <a:t>Powerful Discussion</a:t>
            </a:r>
          </a:p>
          <a:p>
            <a:r>
              <a:rPr lang="en-US" sz="2200" dirty="0"/>
              <a:t>Comprehensive Approach</a:t>
            </a:r>
          </a:p>
        </p:txBody>
      </p:sp>
    </p:spTree>
    <p:extLst>
      <p:ext uri="{BB962C8B-B14F-4D97-AF65-F5344CB8AC3E}">
        <p14:creationId xmlns:p14="http://schemas.microsoft.com/office/powerpoint/2010/main" val="867309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barn(inVertical)">
                                      <p:cBhvr>
                                        <p:cTn id="19" dur="500"/>
                                        <p:tgtEl>
                                          <p:spTgt spid="3">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barn(inVertical)">
                                      <p:cBhvr>
                                        <p:cTn id="24"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E442304-DDBD-4F7B-8017-36BCC863FB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A37CDF2B-1BC2-47BB-8D97-133A3FF83681}"/>
              </a:ext>
            </a:extLst>
          </p:cNvPr>
          <p:cNvSpPr>
            <a:spLocks noGrp="1"/>
          </p:cNvSpPr>
          <p:nvPr>
            <p:ph type="title"/>
          </p:nvPr>
        </p:nvSpPr>
        <p:spPr>
          <a:xfrm>
            <a:off x="635000" y="640823"/>
            <a:ext cx="3418659" cy="5583148"/>
          </a:xfrm>
        </p:spPr>
        <p:txBody>
          <a:bodyPr anchor="ctr">
            <a:normAutofit/>
          </a:bodyPr>
          <a:lstStyle/>
          <a:p>
            <a:r>
              <a:rPr lang="en-US" sz="4200" dirty="0"/>
              <a:t>ESJ Committee is Transformative</a:t>
            </a:r>
          </a:p>
        </p:txBody>
      </p:sp>
      <p:sp>
        <p:nvSpPr>
          <p:cNvPr id="11" name="sketch line">
            <a:extLst>
              <a:ext uri="{FF2B5EF4-FFF2-40B4-BE49-F238E27FC236}">
                <a16:creationId xmlns:a16="http://schemas.microsoft.com/office/drawing/2014/main" id="{5E107275-3853-46FD-A241-DE4355A426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627450" y="3462719"/>
            <a:ext cx="5410200" cy="18288"/>
          </a:xfrm>
          <a:custGeom>
            <a:avLst/>
            <a:gdLst>
              <a:gd name="connsiteX0" fmla="*/ 0 w 5410200"/>
              <a:gd name="connsiteY0" fmla="*/ 0 h 18288"/>
              <a:gd name="connsiteX1" fmla="*/ 568071 w 5410200"/>
              <a:gd name="connsiteY1" fmla="*/ 0 h 18288"/>
              <a:gd name="connsiteX2" fmla="*/ 1298448 w 5410200"/>
              <a:gd name="connsiteY2" fmla="*/ 0 h 18288"/>
              <a:gd name="connsiteX3" fmla="*/ 1920621 w 5410200"/>
              <a:gd name="connsiteY3" fmla="*/ 0 h 18288"/>
              <a:gd name="connsiteX4" fmla="*/ 2488692 w 5410200"/>
              <a:gd name="connsiteY4" fmla="*/ 0 h 18288"/>
              <a:gd name="connsiteX5" fmla="*/ 3219069 w 5410200"/>
              <a:gd name="connsiteY5" fmla="*/ 0 h 18288"/>
              <a:gd name="connsiteX6" fmla="*/ 3895344 w 5410200"/>
              <a:gd name="connsiteY6" fmla="*/ 0 h 18288"/>
              <a:gd name="connsiteX7" fmla="*/ 4571619 w 5410200"/>
              <a:gd name="connsiteY7" fmla="*/ 0 h 18288"/>
              <a:gd name="connsiteX8" fmla="*/ 5410200 w 5410200"/>
              <a:gd name="connsiteY8" fmla="*/ 0 h 18288"/>
              <a:gd name="connsiteX9" fmla="*/ 5410200 w 5410200"/>
              <a:gd name="connsiteY9" fmla="*/ 18288 h 18288"/>
              <a:gd name="connsiteX10" fmla="*/ 4842129 w 5410200"/>
              <a:gd name="connsiteY10" fmla="*/ 18288 h 18288"/>
              <a:gd name="connsiteX11" fmla="*/ 4328160 w 5410200"/>
              <a:gd name="connsiteY11" fmla="*/ 18288 h 18288"/>
              <a:gd name="connsiteX12" fmla="*/ 3597783 w 5410200"/>
              <a:gd name="connsiteY12" fmla="*/ 18288 h 18288"/>
              <a:gd name="connsiteX13" fmla="*/ 3029712 w 5410200"/>
              <a:gd name="connsiteY13" fmla="*/ 18288 h 18288"/>
              <a:gd name="connsiteX14" fmla="*/ 2299335 w 5410200"/>
              <a:gd name="connsiteY14" fmla="*/ 18288 h 18288"/>
              <a:gd name="connsiteX15" fmla="*/ 1514856 w 5410200"/>
              <a:gd name="connsiteY15" fmla="*/ 18288 h 18288"/>
              <a:gd name="connsiteX16" fmla="*/ 892683 w 5410200"/>
              <a:gd name="connsiteY16" fmla="*/ 18288 h 18288"/>
              <a:gd name="connsiteX17" fmla="*/ 0 w 5410200"/>
              <a:gd name="connsiteY17" fmla="*/ 18288 h 18288"/>
              <a:gd name="connsiteX18" fmla="*/ 0 w 5410200"/>
              <a:gd name="connsiteY18"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410200" h="18288" fill="none" extrusionOk="0">
                <a:moveTo>
                  <a:pt x="0" y="0"/>
                </a:moveTo>
                <a:cubicBezTo>
                  <a:pt x="163050" y="-18707"/>
                  <a:pt x="319321" y="-16364"/>
                  <a:pt x="568071" y="0"/>
                </a:cubicBezTo>
                <a:cubicBezTo>
                  <a:pt x="816821" y="16364"/>
                  <a:pt x="1013224" y="-7268"/>
                  <a:pt x="1298448" y="0"/>
                </a:cubicBezTo>
                <a:cubicBezTo>
                  <a:pt x="1583672" y="7268"/>
                  <a:pt x="1631711" y="-3367"/>
                  <a:pt x="1920621" y="0"/>
                </a:cubicBezTo>
                <a:cubicBezTo>
                  <a:pt x="2209531" y="3367"/>
                  <a:pt x="2364420" y="-19184"/>
                  <a:pt x="2488692" y="0"/>
                </a:cubicBezTo>
                <a:cubicBezTo>
                  <a:pt x="2612964" y="19184"/>
                  <a:pt x="3023298" y="-34627"/>
                  <a:pt x="3219069" y="0"/>
                </a:cubicBezTo>
                <a:cubicBezTo>
                  <a:pt x="3414840" y="34627"/>
                  <a:pt x="3656810" y="24043"/>
                  <a:pt x="3895344" y="0"/>
                </a:cubicBezTo>
                <a:cubicBezTo>
                  <a:pt x="4133879" y="-24043"/>
                  <a:pt x="4393984" y="-19577"/>
                  <a:pt x="4571619" y="0"/>
                </a:cubicBezTo>
                <a:cubicBezTo>
                  <a:pt x="4749255" y="19577"/>
                  <a:pt x="5179928" y="-6281"/>
                  <a:pt x="5410200" y="0"/>
                </a:cubicBezTo>
                <a:cubicBezTo>
                  <a:pt x="5410730" y="6954"/>
                  <a:pt x="5410934" y="12839"/>
                  <a:pt x="5410200" y="18288"/>
                </a:cubicBezTo>
                <a:cubicBezTo>
                  <a:pt x="5139060" y="6751"/>
                  <a:pt x="5121593" y="31035"/>
                  <a:pt x="4842129" y="18288"/>
                </a:cubicBezTo>
                <a:cubicBezTo>
                  <a:pt x="4562665" y="5541"/>
                  <a:pt x="4448273" y="9487"/>
                  <a:pt x="4328160" y="18288"/>
                </a:cubicBezTo>
                <a:cubicBezTo>
                  <a:pt x="4208047" y="27089"/>
                  <a:pt x="3760936" y="22567"/>
                  <a:pt x="3597783" y="18288"/>
                </a:cubicBezTo>
                <a:cubicBezTo>
                  <a:pt x="3434630" y="14009"/>
                  <a:pt x="3299718" y="33213"/>
                  <a:pt x="3029712" y="18288"/>
                </a:cubicBezTo>
                <a:cubicBezTo>
                  <a:pt x="2759706" y="3363"/>
                  <a:pt x="2640159" y="27394"/>
                  <a:pt x="2299335" y="18288"/>
                </a:cubicBezTo>
                <a:cubicBezTo>
                  <a:pt x="1958511" y="9182"/>
                  <a:pt x="1801186" y="28985"/>
                  <a:pt x="1514856" y="18288"/>
                </a:cubicBezTo>
                <a:cubicBezTo>
                  <a:pt x="1228526" y="7591"/>
                  <a:pt x="1063509" y="-5305"/>
                  <a:pt x="892683" y="18288"/>
                </a:cubicBezTo>
                <a:cubicBezTo>
                  <a:pt x="721857" y="41881"/>
                  <a:pt x="186945" y="-20897"/>
                  <a:pt x="0" y="18288"/>
                </a:cubicBezTo>
                <a:cubicBezTo>
                  <a:pt x="-570" y="9279"/>
                  <a:pt x="132" y="5100"/>
                  <a:pt x="0" y="0"/>
                </a:cubicBezTo>
                <a:close/>
              </a:path>
              <a:path w="5410200" h="18288" stroke="0" extrusionOk="0">
                <a:moveTo>
                  <a:pt x="0" y="0"/>
                </a:moveTo>
                <a:cubicBezTo>
                  <a:pt x="285096" y="-4925"/>
                  <a:pt x="376456" y="22268"/>
                  <a:pt x="622173" y="0"/>
                </a:cubicBezTo>
                <a:cubicBezTo>
                  <a:pt x="867890" y="-22268"/>
                  <a:pt x="1031392" y="7228"/>
                  <a:pt x="1136142" y="0"/>
                </a:cubicBezTo>
                <a:cubicBezTo>
                  <a:pt x="1240892" y="-7228"/>
                  <a:pt x="1561853" y="9877"/>
                  <a:pt x="1920621" y="0"/>
                </a:cubicBezTo>
                <a:cubicBezTo>
                  <a:pt x="2279389" y="-9877"/>
                  <a:pt x="2367255" y="19546"/>
                  <a:pt x="2542794" y="0"/>
                </a:cubicBezTo>
                <a:cubicBezTo>
                  <a:pt x="2718333" y="-19546"/>
                  <a:pt x="2866732" y="-22226"/>
                  <a:pt x="3164967" y="0"/>
                </a:cubicBezTo>
                <a:cubicBezTo>
                  <a:pt x="3463202" y="22226"/>
                  <a:pt x="3568055" y="-2765"/>
                  <a:pt x="3949446" y="0"/>
                </a:cubicBezTo>
                <a:cubicBezTo>
                  <a:pt x="4330837" y="2765"/>
                  <a:pt x="4287895" y="10557"/>
                  <a:pt x="4517517" y="0"/>
                </a:cubicBezTo>
                <a:cubicBezTo>
                  <a:pt x="4747139" y="-10557"/>
                  <a:pt x="5149588" y="8716"/>
                  <a:pt x="5410200" y="0"/>
                </a:cubicBezTo>
                <a:cubicBezTo>
                  <a:pt x="5409517" y="5414"/>
                  <a:pt x="5409480" y="12510"/>
                  <a:pt x="5410200" y="18288"/>
                </a:cubicBezTo>
                <a:cubicBezTo>
                  <a:pt x="5163327" y="41494"/>
                  <a:pt x="5008749" y="10693"/>
                  <a:pt x="4842129" y="18288"/>
                </a:cubicBezTo>
                <a:cubicBezTo>
                  <a:pt x="4675509" y="25883"/>
                  <a:pt x="4433401" y="-615"/>
                  <a:pt x="4165854" y="18288"/>
                </a:cubicBezTo>
                <a:cubicBezTo>
                  <a:pt x="3898308" y="37191"/>
                  <a:pt x="3809032" y="-8710"/>
                  <a:pt x="3543681" y="18288"/>
                </a:cubicBezTo>
                <a:cubicBezTo>
                  <a:pt x="3278330" y="45286"/>
                  <a:pt x="3073876" y="-15917"/>
                  <a:pt x="2759202" y="18288"/>
                </a:cubicBezTo>
                <a:cubicBezTo>
                  <a:pt x="2444528" y="52493"/>
                  <a:pt x="2204144" y="3372"/>
                  <a:pt x="1974723" y="18288"/>
                </a:cubicBezTo>
                <a:cubicBezTo>
                  <a:pt x="1745302" y="33204"/>
                  <a:pt x="1602335" y="31490"/>
                  <a:pt x="1406652" y="18288"/>
                </a:cubicBezTo>
                <a:cubicBezTo>
                  <a:pt x="1210969" y="5086"/>
                  <a:pt x="923948" y="3161"/>
                  <a:pt x="730377" y="18288"/>
                </a:cubicBezTo>
                <a:cubicBezTo>
                  <a:pt x="536806" y="33415"/>
                  <a:pt x="336496" y="-141"/>
                  <a:pt x="0" y="18288"/>
                </a:cubicBezTo>
                <a:cubicBezTo>
                  <a:pt x="-306" y="11061"/>
                  <a:pt x="-655" y="775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12" name="Content Placeholder 2">
            <a:extLst>
              <a:ext uri="{FF2B5EF4-FFF2-40B4-BE49-F238E27FC236}">
                <a16:creationId xmlns:a16="http://schemas.microsoft.com/office/drawing/2014/main" id="{55ABC2B1-3B10-4772-BC86-C931B56BFFA9}"/>
              </a:ext>
            </a:extLst>
          </p:cNvPr>
          <p:cNvGraphicFramePr>
            <a:graphicFrameLocks noGrp="1"/>
          </p:cNvGraphicFramePr>
          <p:nvPr>
            <p:ph idx="1"/>
            <p:extLst>
              <p:ext uri="{D42A27DB-BD31-4B8C-83A1-F6EECF244321}">
                <p14:modId xmlns:p14="http://schemas.microsoft.com/office/powerpoint/2010/main" val="1350444446"/>
              </p:ext>
            </p:extLst>
          </p:nvPr>
        </p:nvGraphicFramePr>
        <p:xfrm>
          <a:off x="4648018" y="640822"/>
          <a:ext cx="6900512" cy="553614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6761635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743AA782-23D1-4521-8CAD-47662984A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1E097C70-CA1D-49D1-9D19-FF44650355CC}"/>
              </a:ext>
            </a:extLst>
          </p:cNvPr>
          <p:cNvSpPr>
            <a:spLocks noGrp="1"/>
          </p:cNvSpPr>
          <p:nvPr>
            <p:ph type="title"/>
          </p:nvPr>
        </p:nvSpPr>
        <p:spPr>
          <a:xfrm>
            <a:off x="630936" y="640080"/>
            <a:ext cx="4818888" cy="1481328"/>
          </a:xfrm>
        </p:spPr>
        <p:txBody>
          <a:bodyPr anchor="b">
            <a:normAutofit/>
          </a:bodyPr>
          <a:lstStyle/>
          <a:p>
            <a:r>
              <a:rPr lang="en-US" sz="5400" dirty="0"/>
              <a:t>First Steps</a:t>
            </a:r>
          </a:p>
        </p:txBody>
      </p:sp>
      <p:sp>
        <p:nvSpPr>
          <p:cNvPr id="23" name="sketch line">
            <a:extLst>
              <a:ext uri="{FF2B5EF4-FFF2-40B4-BE49-F238E27FC236}">
                <a16:creationId xmlns:a16="http://schemas.microsoft.com/office/drawing/2014/main" id="{71877DBC-BB60-40F0-AC93-2ACDBAAE60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2372868"/>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1B6469B6-7798-4882-8DD0-53C4D299A1A3}"/>
              </a:ext>
            </a:extLst>
          </p:cNvPr>
          <p:cNvSpPr>
            <a:spLocks noGrp="1"/>
          </p:cNvSpPr>
          <p:nvPr>
            <p:ph idx="1"/>
          </p:nvPr>
        </p:nvSpPr>
        <p:spPr>
          <a:xfrm>
            <a:off x="630936" y="2660904"/>
            <a:ext cx="4818888" cy="3547872"/>
          </a:xfrm>
        </p:spPr>
        <p:txBody>
          <a:bodyPr anchor="t">
            <a:normAutofit/>
          </a:bodyPr>
          <a:lstStyle/>
          <a:p>
            <a:r>
              <a:rPr lang="en-US" sz="2200" dirty="0"/>
              <a:t>Personal Conviction</a:t>
            </a:r>
          </a:p>
          <a:p>
            <a:r>
              <a:rPr lang="en-US" sz="2200" dirty="0"/>
              <a:t>Hesitation</a:t>
            </a:r>
          </a:p>
          <a:p>
            <a:r>
              <a:rPr lang="en-US" sz="2200" dirty="0"/>
              <a:t>Firestarter</a:t>
            </a:r>
          </a:p>
          <a:p>
            <a:r>
              <a:rPr lang="en-US" sz="2200" dirty="0"/>
              <a:t>Support</a:t>
            </a:r>
          </a:p>
        </p:txBody>
      </p:sp>
      <p:pic>
        <p:nvPicPr>
          <p:cNvPr id="7" name="Graphic 6" descr="Handshake">
            <a:extLst>
              <a:ext uri="{FF2B5EF4-FFF2-40B4-BE49-F238E27FC236}">
                <a16:creationId xmlns:a16="http://schemas.microsoft.com/office/drawing/2014/main" id="{C00F39A0-A400-4EFE-861E-5E3A3FD9511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099048" y="699516"/>
            <a:ext cx="5458968" cy="5458968"/>
          </a:xfrm>
          <a:prstGeom prst="rect">
            <a:avLst/>
          </a:prstGeom>
        </p:spPr>
      </p:pic>
    </p:spTree>
    <p:extLst>
      <p:ext uri="{BB962C8B-B14F-4D97-AF65-F5344CB8AC3E}">
        <p14:creationId xmlns:p14="http://schemas.microsoft.com/office/powerpoint/2010/main" val="4023686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barn(inVertical)">
                                      <p:cBhvr>
                                        <p:cTn id="14" dur="500"/>
                                        <p:tgtEl>
                                          <p:spTgt spid="3">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wipe(down)">
                                      <p:cBhvr>
                                        <p:cTn id="19" dur="500"/>
                                        <p:tgtEl>
                                          <p:spTgt spid="3">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576152AB-DB4E-43E1-BE8B-9E2B5DE4CA1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22" name="Rectangle 21">
            <a:extLst>
              <a:ext uri="{FF2B5EF4-FFF2-40B4-BE49-F238E27FC236}">
                <a16:creationId xmlns:a16="http://schemas.microsoft.com/office/drawing/2014/main" id="{92544CF4-9B52-4A7B-A4B3-88C72729B7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743290"/>
          </a:xfrm>
          <a:prstGeom prst="rect">
            <a:avLst/>
          </a:prstGeom>
          <a:ln w="9525">
            <a:solidFill>
              <a:srgbClr val="DEDEDE"/>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useBgFill="1">
        <p:nvSpPr>
          <p:cNvPr id="24" name="Rectangle 23">
            <a:extLst>
              <a:ext uri="{FF2B5EF4-FFF2-40B4-BE49-F238E27FC236}">
                <a16:creationId xmlns:a16="http://schemas.microsoft.com/office/drawing/2014/main" id="{E75862C5-5C00-4421-BC7B-9B7B86DBC8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729038"/>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B657719-8DF7-4A99-8852-5F95FF103D32}"/>
              </a:ext>
            </a:extLst>
          </p:cNvPr>
          <p:cNvSpPr>
            <a:spLocks noGrp="1"/>
          </p:cNvSpPr>
          <p:nvPr>
            <p:ph type="title"/>
          </p:nvPr>
        </p:nvSpPr>
        <p:spPr>
          <a:xfrm>
            <a:off x="1115568" y="347730"/>
            <a:ext cx="10168128" cy="2052034"/>
          </a:xfrm>
        </p:spPr>
        <p:txBody>
          <a:bodyPr>
            <a:normAutofit/>
          </a:bodyPr>
          <a:lstStyle/>
          <a:p>
            <a:r>
              <a:rPr lang="en-US" sz="4800" dirty="0"/>
              <a:t>Membership</a:t>
            </a:r>
          </a:p>
        </p:txBody>
      </p:sp>
      <p:sp>
        <p:nvSpPr>
          <p:cNvPr id="26" name="Rectangle 25">
            <a:extLst>
              <a:ext uri="{FF2B5EF4-FFF2-40B4-BE49-F238E27FC236}">
                <a16:creationId xmlns:a16="http://schemas.microsoft.com/office/drawing/2014/main" id="{089440EF-9BE9-4AE9-8C28-00B02296CD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101050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latin typeface="Calibri" panose="020F0502020204030204"/>
            </a:endParaRPr>
          </a:p>
        </p:txBody>
      </p:sp>
      <p:graphicFrame>
        <p:nvGraphicFramePr>
          <p:cNvPr id="5" name="Content Placeholder 2">
            <a:extLst>
              <a:ext uri="{FF2B5EF4-FFF2-40B4-BE49-F238E27FC236}">
                <a16:creationId xmlns:a16="http://schemas.microsoft.com/office/drawing/2014/main" id="{60783051-86A8-4795-A2D3-7AAA9C03BECE}"/>
              </a:ext>
            </a:extLst>
          </p:cNvPr>
          <p:cNvGraphicFramePr>
            <a:graphicFrameLocks noGrp="1"/>
          </p:cNvGraphicFramePr>
          <p:nvPr>
            <p:ph idx="1"/>
            <p:extLst>
              <p:ext uri="{D42A27DB-BD31-4B8C-83A1-F6EECF244321}">
                <p14:modId xmlns:p14="http://schemas.microsoft.com/office/powerpoint/2010/main" val="1479072067"/>
              </p:ext>
            </p:extLst>
          </p:nvPr>
        </p:nvGraphicFramePr>
        <p:xfrm>
          <a:off x="1115568" y="3241582"/>
          <a:ext cx="10168128" cy="274301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8982428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A59F003-E00A-43F9-91DC-CC54E3B874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descr="Calendar on table">
            <a:extLst>
              <a:ext uri="{FF2B5EF4-FFF2-40B4-BE49-F238E27FC236}">
                <a16:creationId xmlns:a16="http://schemas.microsoft.com/office/drawing/2014/main" id="{496BCD76-BE14-447E-A815-A1A7887FAD16}"/>
              </a:ext>
            </a:extLst>
          </p:cNvPr>
          <p:cNvPicPr>
            <a:picLocks noChangeAspect="1"/>
          </p:cNvPicPr>
          <p:nvPr/>
        </p:nvPicPr>
        <p:blipFill rotWithShape="1">
          <a:blip r:embed="rId3"/>
          <a:srcRect t="15730"/>
          <a:stretch/>
        </p:blipFill>
        <p:spPr>
          <a:xfrm>
            <a:off x="20" y="10"/>
            <a:ext cx="12191981" cy="6857990"/>
          </a:xfrm>
          <a:prstGeom prst="rect">
            <a:avLst/>
          </a:prstGeom>
        </p:spPr>
      </p:pic>
      <p:sp>
        <p:nvSpPr>
          <p:cNvPr id="11" name="Rectangle 10">
            <a:extLst>
              <a:ext uri="{FF2B5EF4-FFF2-40B4-BE49-F238E27FC236}">
                <a16:creationId xmlns:a16="http://schemas.microsoft.com/office/drawing/2014/main" id="{D74A4382-E3AD-430A-9A1F-DFA3E0E77A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3799868" y="-1534136"/>
            <a:ext cx="4592270" cy="12192001"/>
          </a:xfrm>
          <a:prstGeom prst="rect">
            <a:avLst/>
          </a:prstGeom>
          <a:gradFill>
            <a:gsLst>
              <a:gs pos="35000">
                <a:schemeClr val="bg1">
                  <a:alpha val="46000"/>
                </a:schemeClr>
              </a:gs>
              <a:gs pos="21000">
                <a:schemeClr val="bg1">
                  <a:alpha val="30000"/>
                </a:schemeClr>
              </a:gs>
              <a:gs pos="0">
                <a:schemeClr val="bg1">
                  <a:alpha val="0"/>
                </a:schemeClr>
              </a:gs>
              <a:gs pos="100000">
                <a:schemeClr val="bg1">
                  <a:alpha val="90000"/>
                </a:schemeClr>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A3A36BFB-C6F1-42F1-A4A7-4581C266ED08}"/>
              </a:ext>
            </a:extLst>
          </p:cNvPr>
          <p:cNvSpPr>
            <a:spLocks noGrp="1"/>
          </p:cNvSpPr>
          <p:nvPr>
            <p:ph type="title"/>
          </p:nvPr>
        </p:nvSpPr>
        <p:spPr>
          <a:xfrm>
            <a:off x="404553" y="3091928"/>
            <a:ext cx="9078562" cy="2387600"/>
          </a:xfrm>
        </p:spPr>
        <p:txBody>
          <a:bodyPr vert="horz" lIns="91440" tIns="45720" rIns="91440" bIns="45720" rtlCol="0" anchor="b">
            <a:normAutofit/>
          </a:bodyPr>
          <a:lstStyle/>
          <a:p>
            <a:r>
              <a:rPr lang="en-US" sz="6600" dirty="0"/>
              <a:t>Establishing Sub-Committees</a:t>
            </a:r>
          </a:p>
        </p:txBody>
      </p:sp>
      <p:sp>
        <p:nvSpPr>
          <p:cNvPr id="13" name="Rectangle: Rounded Corners 12">
            <a:extLst>
              <a:ext uri="{FF2B5EF4-FFF2-40B4-BE49-F238E27FC236}">
                <a16:creationId xmlns:a16="http://schemas.microsoft.com/office/drawing/2014/main" id="{79F40191-0F44-4FD1-82CC-ACB507C14B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575039"/>
            <a:ext cx="9785897" cy="685800"/>
          </a:xfrm>
          <a:prstGeom prst="roundRect">
            <a:avLst>
              <a:gd name="adj" fmla="val 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7758E751-752E-4E91-89A2-DD038C4600C6}"/>
              </a:ext>
            </a:extLst>
          </p:cNvPr>
          <p:cNvSpPr>
            <a:spLocks noGrp="1"/>
          </p:cNvSpPr>
          <p:nvPr>
            <p:ph idx="1"/>
          </p:nvPr>
        </p:nvSpPr>
        <p:spPr>
          <a:xfrm>
            <a:off x="404553" y="5624945"/>
            <a:ext cx="9078562" cy="592975"/>
          </a:xfrm>
        </p:spPr>
        <p:txBody>
          <a:bodyPr vert="horz" lIns="91440" tIns="45720" rIns="91440" bIns="45720" rtlCol="0" anchor="ctr">
            <a:normAutofit/>
          </a:bodyPr>
          <a:lstStyle/>
          <a:p>
            <a:pPr marL="0" indent="0">
              <a:buNone/>
            </a:pPr>
            <a:r>
              <a:rPr lang="en-US" sz="2400" dirty="0"/>
              <a:t>Which Sub-Committees – Why?</a:t>
            </a:r>
          </a:p>
        </p:txBody>
      </p:sp>
    </p:spTree>
    <p:extLst>
      <p:ext uri="{BB962C8B-B14F-4D97-AF65-F5344CB8AC3E}">
        <p14:creationId xmlns:p14="http://schemas.microsoft.com/office/powerpoint/2010/main" val="2566124209"/>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27D73B4-9F5C-4A64-A179-51B9500CB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a:extLst>
              <a:ext uri="{FF2B5EF4-FFF2-40B4-BE49-F238E27FC236}">
                <a16:creationId xmlns:a16="http://schemas.microsoft.com/office/drawing/2014/main" id="{C1F06963-6374-4B48-844F-071A9BAAAE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9528" y="554152"/>
            <a:ext cx="5742189" cy="5742189"/>
          </a:xfrm>
          <a:prstGeom prst="ellipse">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EECEC8F-A103-412A-B288-81DC6559C010}"/>
              </a:ext>
            </a:extLst>
          </p:cNvPr>
          <p:cNvSpPr>
            <a:spLocks noGrp="1"/>
          </p:cNvSpPr>
          <p:nvPr>
            <p:ph type="title"/>
          </p:nvPr>
        </p:nvSpPr>
        <p:spPr>
          <a:xfrm>
            <a:off x="1245072" y="1289765"/>
            <a:ext cx="3651101" cy="4270963"/>
          </a:xfrm>
        </p:spPr>
        <p:txBody>
          <a:bodyPr anchor="ctr">
            <a:normAutofit/>
          </a:bodyPr>
          <a:lstStyle/>
          <a:p>
            <a:pPr algn="ctr"/>
            <a:r>
              <a:rPr lang="en-US" sz="4800" dirty="0">
                <a:solidFill>
                  <a:srgbClr val="FFFFFF"/>
                </a:solidFill>
              </a:rPr>
              <a:t>Infrastructure</a:t>
            </a:r>
          </a:p>
        </p:txBody>
      </p:sp>
      <p:sp>
        <p:nvSpPr>
          <p:cNvPr id="12"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3493" y="374394"/>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accent2"/>
          </a:solidFill>
          <a:ln w="776" cap="flat">
            <a:noFill/>
            <a:prstDash val="solid"/>
            <a:miter/>
          </a:ln>
        </p:spPr>
        <p:txBody>
          <a:bodyPr rtlCol="0" anchor="ctr"/>
          <a:lstStyle/>
          <a:p>
            <a:endParaRPr lang="en-US" dirty="0"/>
          </a:p>
        </p:txBody>
      </p:sp>
      <p:sp>
        <p:nvSpPr>
          <p:cNvPr id="14"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0109" y="1084507"/>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accent2"/>
          </a:solidFill>
          <a:ln w="751" cap="flat">
            <a:noFill/>
            <a:prstDash val="solid"/>
            <a:miter/>
          </a:ln>
        </p:spPr>
        <p:txBody>
          <a:bodyPr rtlCol="0" anchor="ctr"/>
          <a:lstStyle/>
          <a:p>
            <a:endParaRPr lang="en-US" dirty="0"/>
          </a:p>
        </p:txBody>
      </p:sp>
      <p:sp>
        <p:nvSpPr>
          <p:cNvPr id="3" name="Content Placeholder 2">
            <a:extLst>
              <a:ext uri="{FF2B5EF4-FFF2-40B4-BE49-F238E27FC236}">
                <a16:creationId xmlns:a16="http://schemas.microsoft.com/office/drawing/2014/main" id="{F5476670-83AA-489C-BE1A-7730D2258424}"/>
              </a:ext>
            </a:extLst>
          </p:cNvPr>
          <p:cNvSpPr>
            <a:spLocks noGrp="1"/>
          </p:cNvSpPr>
          <p:nvPr>
            <p:ph idx="1"/>
          </p:nvPr>
        </p:nvSpPr>
        <p:spPr>
          <a:xfrm>
            <a:off x="6297233" y="518400"/>
            <a:ext cx="4771607" cy="5837949"/>
          </a:xfrm>
        </p:spPr>
        <p:txBody>
          <a:bodyPr anchor="ctr">
            <a:normAutofit/>
          </a:bodyPr>
          <a:lstStyle/>
          <a:p>
            <a:pPr marL="914400" marR="0" lvl="2" indent="0">
              <a:spcBef>
                <a:spcPts val="0"/>
              </a:spcBef>
              <a:spcAft>
                <a:spcPts val="600"/>
              </a:spcAft>
              <a:buNone/>
            </a:pPr>
            <a:r>
              <a:rPr lang="en-US" dirty="0">
                <a:solidFill>
                  <a:schemeClr val="tx1">
                    <a:alpha val="80000"/>
                  </a:schemeClr>
                </a:solidFill>
                <a:effectLst/>
                <a:latin typeface="Calibri" panose="020F0502020204030204" pitchFamily="34" charset="0"/>
                <a:ea typeface="Calibri" panose="020F0502020204030204" pitchFamily="34" charset="0"/>
                <a:cs typeface="Calibri" panose="020F0502020204030204" pitchFamily="34" charset="0"/>
              </a:rPr>
              <a:t>The purpose of this subcommittee is to identify, develop and implement plans to address internal culture, policies and practices that support inequalities.</a:t>
            </a:r>
          </a:p>
        </p:txBody>
      </p:sp>
      <p:sp>
        <p:nvSpPr>
          <p:cNvPr id="16"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36547" y="5751820"/>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accent2"/>
          </a:solidFill>
          <a:ln w="516" cap="flat">
            <a:noFill/>
            <a:prstDash val="solid"/>
            <a:miter/>
          </a:ln>
        </p:spPr>
        <p:txBody>
          <a:bodyPr rtlCol="0" anchor="ctr"/>
          <a:lstStyle/>
          <a:p>
            <a:endParaRPr lang="en-US" dirty="0"/>
          </a:p>
        </p:txBody>
      </p:sp>
      <p:cxnSp>
        <p:nvCxnSpPr>
          <p:cNvPr id="18" name="Straight Connector 17">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341794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7">
            <a:extLst>
              <a:ext uri="{FF2B5EF4-FFF2-40B4-BE49-F238E27FC236}">
                <a16:creationId xmlns:a16="http://schemas.microsoft.com/office/drawing/2014/main" id="{4D24BFD5-D814-402B-B6C4-EEF6AE14B0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1B7E3BF3-2299-4C21-BECC-8CDECC0FA6C1}"/>
              </a:ext>
            </a:extLst>
          </p:cNvPr>
          <p:cNvSpPr>
            <a:spLocks noGrp="1"/>
          </p:cNvSpPr>
          <p:nvPr>
            <p:ph type="title"/>
          </p:nvPr>
        </p:nvSpPr>
        <p:spPr>
          <a:xfrm>
            <a:off x="838200" y="1122362"/>
            <a:ext cx="6281928" cy="4135437"/>
          </a:xfrm>
        </p:spPr>
        <p:txBody>
          <a:bodyPr vert="horz" lIns="91440" tIns="45720" rIns="91440" bIns="45720" rtlCol="0" anchor="b">
            <a:normAutofit/>
          </a:bodyPr>
          <a:lstStyle/>
          <a:p>
            <a:r>
              <a:rPr lang="en-US" sz="6600" kern="1200" dirty="0">
                <a:solidFill>
                  <a:schemeClr val="tx1"/>
                </a:solidFill>
                <a:latin typeface="+mj-lt"/>
                <a:ea typeface="+mj-ea"/>
                <a:cs typeface="+mj-cs"/>
              </a:rPr>
              <a:t>Rule 10.20 – Elimination of Bias </a:t>
            </a:r>
            <a:br>
              <a:rPr lang="en-US" sz="6600" kern="1200" dirty="0">
                <a:solidFill>
                  <a:schemeClr val="tx1"/>
                </a:solidFill>
                <a:latin typeface="+mj-lt"/>
                <a:ea typeface="+mj-ea"/>
                <a:cs typeface="+mj-cs"/>
              </a:rPr>
            </a:br>
            <a:endParaRPr lang="en-US" sz="6600" kern="1200" dirty="0">
              <a:solidFill>
                <a:schemeClr val="tx1"/>
              </a:solidFill>
              <a:latin typeface="+mj-lt"/>
              <a:ea typeface="+mj-ea"/>
              <a:cs typeface="+mj-cs"/>
            </a:endParaRPr>
          </a:p>
        </p:txBody>
      </p:sp>
      <p:sp>
        <p:nvSpPr>
          <p:cNvPr id="15" name="Rectangle 10">
            <a:extLst>
              <a:ext uri="{FF2B5EF4-FFF2-40B4-BE49-F238E27FC236}">
                <a16:creationId xmlns:a16="http://schemas.microsoft.com/office/drawing/2014/main" id="{36FED7E8-9A97-475F-9FA4-113410D443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06139" y="1031284"/>
            <a:ext cx="3647661" cy="4436126"/>
          </a:xfrm>
          <a:custGeom>
            <a:avLst/>
            <a:gdLst>
              <a:gd name="connsiteX0" fmla="*/ 0 w 3647661"/>
              <a:gd name="connsiteY0" fmla="*/ 0 h 4436126"/>
              <a:gd name="connsiteX1" fmla="*/ 498514 w 3647661"/>
              <a:gd name="connsiteY1" fmla="*/ 0 h 4436126"/>
              <a:gd name="connsiteX2" fmla="*/ 1069981 w 3647661"/>
              <a:gd name="connsiteY2" fmla="*/ 0 h 4436126"/>
              <a:gd name="connsiteX3" fmla="*/ 1714401 w 3647661"/>
              <a:gd name="connsiteY3" fmla="*/ 0 h 4436126"/>
              <a:gd name="connsiteX4" fmla="*/ 2285868 w 3647661"/>
              <a:gd name="connsiteY4" fmla="*/ 0 h 4436126"/>
              <a:gd name="connsiteX5" fmla="*/ 2784381 w 3647661"/>
              <a:gd name="connsiteY5" fmla="*/ 0 h 4436126"/>
              <a:gd name="connsiteX6" fmla="*/ 3647661 w 3647661"/>
              <a:gd name="connsiteY6" fmla="*/ 0 h 4436126"/>
              <a:gd name="connsiteX7" fmla="*/ 3647661 w 3647661"/>
              <a:gd name="connsiteY7" fmla="*/ 633732 h 4436126"/>
              <a:gd name="connsiteX8" fmla="*/ 3647661 w 3647661"/>
              <a:gd name="connsiteY8" fmla="*/ 1267465 h 4436126"/>
              <a:gd name="connsiteX9" fmla="*/ 3647661 w 3647661"/>
              <a:gd name="connsiteY9" fmla="*/ 1768113 h 4436126"/>
              <a:gd name="connsiteX10" fmla="*/ 3647661 w 3647661"/>
              <a:gd name="connsiteY10" fmla="*/ 2446207 h 4436126"/>
              <a:gd name="connsiteX11" fmla="*/ 3647661 w 3647661"/>
              <a:gd name="connsiteY11" fmla="*/ 2946855 h 4436126"/>
              <a:gd name="connsiteX12" fmla="*/ 3647661 w 3647661"/>
              <a:gd name="connsiteY12" fmla="*/ 3580587 h 4436126"/>
              <a:gd name="connsiteX13" fmla="*/ 3647661 w 3647661"/>
              <a:gd name="connsiteY13" fmla="*/ 4436126 h 4436126"/>
              <a:gd name="connsiteX14" fmla="*/ 3039718 w 3647661"/>
              <a:gd name="connsiteY14" fmla="*/ 4436126 h 4436126"/>
              <a:gd name="connsiteX15" fmla="*/ 2431774 w 3647661"/>
              <a:gd name="connsiteY15" fmla="*/ 4436126 h 4436126"/>
              <a:gd name="connsiteX16" fmla="*/ 1823831 w 3647661"/>
              <a:gd name="connsiteY16" fmla="*/ 4436126 h 4436126"/>
              <a:gd name="connsiteX17" fmla="*/ 1288840 w 3647661"/>
              <a:gd name="connsiteY17" fmla="*/ 4436126 h 4436126"/>
              <a:gd name="connsiteX18" fmla="*/ 607943 w 3647661"/>
              <a:gd name="connsiteY18" fmla="*/ 4436126 h 4436126"/>
              <a:gd name="connsiteX19" fmla="*/ 0 w 3647661"/>
              <a:gd name="connsiteY19" fmla="*/ 4436126 h 4436126"/>
              <a:gd name="connsiteX20" fmla="*/ 0 w 3647661"/>
              <a:gd name="connsiteY20" fmla="*/ 3758032 h 4436126"/>
              <a:gd name="connsiteX21" fmla="*/ 0 w 3647661"/>
              <a:gd name="connsiteY21" fmla="*/ 3035578 h 4436126"/>
              <a:gd name="connsiteX22" fmla="*/ 0 w 3647661"/>
              <a:gd name="connsiteY22" fmla="*/ 2401845 h 4436126"/>
              <a:gd name="connsiteX23" fmla="*/ 0 w 3647661"/>
              <a:gd name="connsiteY23" fmla="*/ 1768113 h 4436126"/>
              <a:gd name="connsiteX24" fmla="*/ 0 w 3647661"/>
              <a:gd name="connsiteY24" fmla="*/ 1178742 h 4436126"/>
              <a:gd name="connsiteX25" fmla="*/ 0 w 3647661"/>
              <a:gd name="connsiteY25" fmla="*/ 589371 h 4436126"/>
              <a:gd name="connsiteX26" fmla="*/ 0 w 3647661"/>
              <a:gd name="connsiteY26" fmla="*/ 0 h 44361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3647661" h="4436126" fill="none" extrusionOk="0">
                <a:moveTo>
                  <a:pt x="0" y="0"/>
                </a:moveTo>
                <a:cubicBezTo>
                  <a:pt x="116158" y="-16963"/>
                  <a:pt x="364681" y="-4006"/>
                  <a:pt x="498514" y="0"/>
                </a:cubicBezTo>
                <a:cubicBezTo>
                  <a:pt x="632347" y="4006"/>
                  <a:pt x="950865" y="15164"/>
                  <a:pt x="1069981" y="0"/>
                </a:cubicBezTo>
                <a:cubicBezTo>
                  <a:pt x="1189097" y="-15164"/>
                  <a:pt x="1556518" y="-23132"/>
                  <a:pt x="1714401" y="0"/>
                </a:cubicBezTo>
                <a:cubicBezTo>
                  <a:pt x="1872284" y="23132"/>
                  <a:pt x="2015985" y="9364"/>
                  <a:pt x="2285868" y="0"/>
                </a:cubicBezTo>
                <a:cubicBezTo>
                  <a:pt x="2555751" y="-9364"/>
                  <a:pt x="2555148" y="14141"/>
                  <a:pt x="2784381" y="0"/>
                </a:cubicBezTo>
                <a:cubicBezTo>
                  <a:pt x="3013614" y="-14141"/>
                  <a:pt x="3216105" y="-3763"/>
                  <a:pt x="3647661" y="0"/>
                </a:cubicBezTo>
                <a:cubicBezTo>
                  <a:pt x="3623206" y="221859"/>
                  <a:pt x="3622213" y="458853"/>
                  <a:pt x="3647661" y="633732"/>
                </a:cubicBezTo>
                <a:cubicBezTo>
                  <a:pt x="3673109" y="808611"/>
                  <a:pt x="3674779" y="1138417"/>
                  <a:pt x="3647661" y="1267465"/>
                </a:cubicBezTo>
                <a:cubicBezTo>
                  <a:pt x="3620543" y="1396513"/>
                  <a:pt x="3664792" y="1625185"/>
                  <a:pt x="3647661" y="1768113"/>
                </a:cubicBezTo>
                <a:cubicBezTo>
                  <a:pt x="3630530" y="1911041"/>
                  <a:pt x="3671056" y="2135008"/>
                  <a:pt x="3647661" y="2446207"/>
                </a:cubicBezTo>
                <a:cubicBezTo>
                  <a:pt x="3624266" y="2757406"/>
                  <a:pt x="3642702" y="2713342"/>
                  <a:pt x="3647661" y="2946855"/>
                </a:cubicBezTo>
                <a:cubicBezTo>
                  <a:pt x="3652620" y="3180368"/>
                  <a:pt x="3664319" y="3290221"/>
                  <a:pt x="3647661" y="3580587"/>
                </a:cubicBezTo>
                <a:cubicBezTo>
                  <a:pt x="3631003" y="3870953"/>
                  <a:pt x="3617531" y="4259425"/>
                  <a:pt x="3647661" y="4436126"/>
                </a:cubicBezTo>
                <a:cubicBezTo>
                  <a:pt x="3523929" y="4410412"/>
                  <a:pt x="3241413" y="4436068"/>
                  <a:pt x="3039718" y="4436126"/>
                </a:cubicBezTo>
                <a:cubicBezTo>
                  <a:pt x="2838023" y="4436184"/>
                  <a:pt x="2630387" y="4431142"/>
                  <a:pt x="2431774" y="4436126"/>
                </a:cubicBezTo>
                <a:cubicBezTo>
                  <a:pt x="2233161" y="4441110"/>
                  <a:pt x="2003296" y="4449826"/>
                  <a:pt x="1823831" y="4436126"/>
                </a:cubicBezTo>
                <a:cubicBezTo>
                  <a:pt x="1644366" y="4422426"/>
                  <a:pt x="1399453" y="4442442"/>
                  <a:pt x="1288840" y="4436126"/>
                </a:cubicBezTo>
                <a:cubicBezTo>
                  <a:pt x="1178227" y="4429810"/>
                  <a:pt x="793482" y="4411099"/>
                  <a:pt x="607943" y="4436126"/>
                </a:cubicBezTo>
                <a:cubicBezTo>
                  <a:pt x="422404" y="4461153"/>
                  <a:pt x="158703" y="4453091"/>
                  <a:pt x="0" y="4436126"/>
                </a:cubicBezTo>
                <a:cubicBezTo>
                  <a:pt x="8129" y="4099466"/>
                  <a:pt x="23502" y="4014012"/>
                  <a:pt x="0" y="3758032"/>
                </a:cubicBezTo>
                <a:cubicBezTo>
                  <a:pt x="-23502" y="3502052"/>
                  <a:pt x="8018" y="3295661"/>
                  <a:pt x="0" y="3035578"/>
                </a:cubicBezTo>
                <a:cubicBezTo>
                  <a:pt x="-8018" y="2775495"/>
                  <a:pt x="-8720" y="2595880"/>
                  <a:pt x="0" y="2401845"/>
                </a:cubicBezTo>
                <a:cubicBezTo>
                  <a:pt x="8720" y="2207810"/>
                  <a:pt x="9279" y="1982551"/>
                  <a:pt x="0" y="1768113"/>
                </a:cubicBezTo>
                <a:cubicBezTo>
                  <a:pt x="-9279" y="1553675"/>
                  <a:pt x="7090" y="1354447"/>
                  <a:pt x="0" y="1178742"/>
                </a:cubicBezTo>
                <a:cubicBezTo>
                  <a:pt x="-7090" y="1003037"/>
                  <a:pt x="-23786" y="768334"/>
                  <a:pt x="0" y="589371"/>
                </a:cubicBezTo>
                <a:cubicBezTo>
                  <a:pt x="23786" y="410408"/>
                  <a:pt x="-16955" y="242082"/>
                  <a:pt x="0" y="0"/>
                </a:cubicBezTo>
                <a:close/>
              </a:path>
              <a:path w="3647661" h="4436126" stroke="0" extrusionOk="0">
                <a:moveTo>
                  <a:pt x="0" y="0"/>
                </a:moveTo>
                <a:cubicBezTo>
                  <a:pt x="171149" y="-7244"/>
                  <a:pt x="374684" y="2591"/>
                  <a:pt x="534990" y="0"/>
                </a:cubicBezTo>
                <a:cubicBezTo>
                  <a:pt x="695296" y="-2591"/>
                  <a:pt x="907320" y="7483"/>
                  <a:pt x="1069981" y="0"/>
                </a:cubicBezTo>
                <a:cubicBezTo>
                  <a:pt x="1232642" y="-7483"/>
                  <a:pt x="1543604" y="-26203"/>
                  <a:pt x="1677924" y="0"/>
                </a:cubicBezTo>
                <a:cubicBezTo>
                  <a:pt x="1812244" y="26203"/>
                  <a:pt x="2140632" y="31361"/>
                  <a:pt x="2322344" y="0"/>
                </a:cubicBezTo>
                <a:cubicBezTo>
                  <a:pt x="2504056" y="-31361"/>
                  <a:pt x="2658834" y="3381"/>
                  <a:pt x="2893811" y="0"/>
                </a:cubicBezTo>
                <a:cubicBezTo>
                  <a:pt x="3128788" y="-3381"/>
                  <a:pt x="3338741" y="-10376"/>
                  <a:pt x="3647661" y="0"/>
                </a:cubicBezTo>
                <a:cubicBezTo>
                  <a:pt x="3628986" y="244498"/>
                  <a:pt x="3624774" y="362520"/>
                  <a:pt x="3647661" y="545010"/>
                </a:cubicBezTo>
                <a:cubicBezTo>
                  <a:pt x="3670549" y="727500"/>
                  <a:pt x="3619543" y="968439"/>
                  <a:pt x="3647661" y="1134381"/>
                </a:cubicBezTo>
                <a:cubicBezTo>
                  <a:pt x="3675779" y="1300323"/>
                  <a:pt x="3670065" y="1646297"/>
                  <a:pt x="3647661" y="1856836"/>
                </a:cubicBezTo>
                <a:cubicBezTo>
                  <a:pt x="3625257" y="2067375"/>
                  <a:pt x="3632904" y="2315399"/>
                  <a:pt x="3647661" y="2490568"/>
                </a:cubicBezTo>
                <a:cubicBezTo>
                  <a:pt x="3662418" y="2665737"/>
                  <a:pt x="3616073" y="2880164"/>
                  <a:pt x="3647661" y="3124300"/>
                </a:cubicBezTo>
                <a:cubicBezTo>
                  <a:pt x="3679249" y="3368436"/>
                  <a:pt x="3677361" y="3519722"/>
                  <a:pt x="3647661" y="3758032"/>
                </a:cubicBezTo>
                <a:cubicBezTo>
                  <a:pt x="3617961" y="3996342"/>
                  <a:pt x="3615180" y="4147465"/>
                  <a:pt x="3647661" y="4436126"/>
                </a:cubicBezTo>
                <a:cubicBezTo>
                  <a:pt x="3506685" y="4421969"/>
                  <a:pt x="3266652" y="4433618"/>
                  <a:pt x="3149147" y="4436126"/>
                </a:cubicBezTo>
                <a:cubicBezTo>
                  <a:pt x="3031642" y="4438634"/>
                  <a:pt x="2832267" y="4432536"/>
                  <a:pt x="2650634" y="4436126"/>
                </a:cubicBezTo>
                <a:cubicBezTo>
                  <a:pt x="2469001" y="4439716"/>
                  <a:pt x="2324677" y="4416284"/>
                  <a:pt x="2042690" y="4436126"/>
                </a:cubicBezTo>
                <a:cubicBezTo>
                  <a:pt x="1760703" y="4455968"/>
                  <a:pt x="1686949" y="4416099"/>
                  <a:pt x="1398270" y="4436126"/>
                </a:cubicBezTo>
                <a:cubicBezTo>
                  <a:pt x="1109591" y="4456153"/>
                  <a:pt x="1071585" y="4455485"/>
                  <a:pt x="899756" y="4436126"/>
                </a:cubicBezTo>
                <a:cubicBezTo>
                  <a:pt x="727927" y="4416767"/>
                  <a:pt x="344407" y="4430463"/>
                  <a:pt x="0" y="4436126"/>
                </a:cubicBezTo>
                <a:cubicBezTo>
                  <a:pt x="5440" y="4303018"/>
                  <a:pt x="91" y="4161914"/>
                  <a:pt x="0" y="3891116"/>
                </a:cubicBezTo>
                <a:cubicBezTo>
                  <a:pt x="-91" y="3620318"/>
                  <a:pt x="-11601" y="3462294"/>
                  <a:pt x="0" y="3301745"/>
                </a:cubicBezTo>
                <a:cubicBezTo>
                  <a:pt x="11601" y="3141196"/>
                  <a:pt x="22776" y="2916996"/>
                  <a:pt x="0" y="2756735"/>
                </a:cubicBezTo>
                <a:cubicBezTo>
                  <a:pt x="-22776" y="2596474"/>
                  <a:pt x="5257" y="2440491"/>
                  <a:pt x="0" y="2256087"/>
                </a:cubicBezTo>
                <a:cubicBezTo>
                  <a:pt x="-5257" y="2071683"/>
                  <a:pt x="20189" y="1902567"/>
                  <a:pt x="0" y="1666716"/>
                </a:cubicBezTo>
                <a:cubicBezTo>
                  <a:pt x="-20189" y="1430865"/>
                  <a:pt x="-21241" y="1161108"/>
                  <a:pt x="0" y="988622"/>
                </a:cubicBezTo>
                <a:cubicBezTo>
                  <a:pt x="21241" y="816136"/>
                  <a:pt x="17108" y="406740"/>
                  <a:pt x="0" y="0"/>
                </a:cubicBezTo>
                <a:close/>
              </a:path>
            </a:pathLst>
          </a:custGeom>
          <a:solidFill>
            <a:schemeClr val="accent2"/>
          </a:solidFill>
          <a:ln w="57150">
            <a:solidFill>
              <a:schemeClr val="accent2"/>
            </a:solidFill>
            <a:extLst>
              <a:ext uri="{C807C97D-BFC1-408E-A445-0C87EB9F89A2}">
                <ask:lineSketchStyleProps xmlns:ask="http://schemas.microsoft.com/office/drawing/2018/sketchyshapes" sd="68728339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sketch line">
            <a:extLst>
              <a:ext uri="{FF2B5EF4-FFF2-40B4-BE49-F238E27FC236}">
                <a16:creationId xmlns:a16="http://schemas.microsoft.com/office/drawing/2014/main" id="{2A39B854-4B6C-4F7F-A602-6F97770CED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8199" y="5439978"/>
            <a:ext cx="6281928" cy="18288"/>
          </a:xfrm>
          <a:custGeom>
            <a:avLst/>
            <a:gdLst>
              <a:gd name="connsiteX0" fmla="*/ 0 w 6281928"/>
              <a:gd name="connsiteY0" fmla="*/ 0 h 18288"/>
              <a:gd name="connsiteX1" fmla="*/ 572353 w 6281928"/>
              <a:gd name="connsiteY1" fmla="*/ 0 h 18288"/>
              <a:gd name="connsiteX2" fmla="*/ 1207526 w 6281928"/>
              <a:gd name="connsiteY2" fmla="*/ 0 h 18288"/>
              <a:gd name="connsiteX3" fmla="*/ 1779880 w 6281928"/>
              <a:gd name="connsiteY3" fmla="*/ 0 h 18288"/>
              <a:gd name="connsiteX4" fmla="*/ 2540691 w 6281928"/>
              <a:gd name="connsiteY4" fmla="*/ 0 h 18288"/>
              <a:gd name="connsiteX5" fmla="*/ 3238683 w 6281928"/>
              <a:gd name="connsiteY5" fmla="*/ 0 h 18288"/>
              <a:gd name="connsiteX6" fmla="*/ 3936675 w 6281928"/>
              <a:gd name="connsiteY6" fmla="*/ 0 h 18288"/>
              <a:gd name="connsiteX7" fmla="*/ 4760305 w 6281928"/>
              <a:gd name="connsiteY7" fmla="*/ 0 h 18288"/>
              <a:gd name="connsiteX8" fmla="*/ 5521117 w 6281928"/>
              <a:gd name="connsiteY8" fmla="*/ 0 h 18288"/>
              <a:gd name="connsiteX9" fmla="*/ 6281928 w 6281928"/>
              <a:gd name="connsiteY9" fmla="*/ 0 h 18288"/>
              <a:gd name="connsiteX10" fmla="*/ 6281928 w 6281928"/>
              <a:gd name="connsiteY10" fmla="*/ 18288 h 18288"/>
              <a:gd name="connsiteX11" fmla="*/ 5772394 w 6281928"/>
              <a:gd name="connsiteY11" fmla="*/ 18288 h 18288"/>
              <a:gd name="connsiteX12" fmla="*/ 5200040 w 6281928"/>
              <a:gd name="connsiteY12" fmla="*/ 18288 h 18288"/>
              <a:gd name="connsiteX13" fmla="*/ 4439229 w 6281928"/>
              <a:gd name="connsiteY13" fmla="*/ 18288 h 18288"/>
              <a:gd name="connsiteX14" fmla="*/ 3615599 w 6281928"/>
              <a:gd name="connsiteY14" fmla="*/ 18288 h 18288"/>
              <a:gd name="connsiteX15" fmla="*/ 2980426 w 6281928"/>
              <a:gd name="connsiteY15" fmla="*/ 18288 h 18288"/>
              <a:gd name="connsiteX16" fmla="*/ 2156795 w 6281928"/>
              <a:gd name="connsiteY16" fmla="*/ 18288 h 18288"/>
              <a:gd name="connsiteX17" fmla="*/ 1584442 w 6281928"/>
              <a:gd name="connsiteY17" fmla="*/ 18288 h 18288"/>
              <a:gd name="connsiteX18" fmla="*/ 1074908 w 6281928"/>
              <a:gd name="connsiteY18" fmla="*/ 18288 h 18288"/>
              <a:gd name="connsiteX19" fmla="*/ 0 w 6281928"/>
              <a:gd name="connsiteY19" fmla="*/ 18288 h 18288"/>
              <a:gd name="connsiteX20" fmla="*/ 0 w 6281928"/>
              <a:gd name="connsiteY20"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6281928" h="18288" fill="none" extrusionOk="0">
                <a:moveTo>
                  <a:pt x="0" y="0"/>
                </a:moveTo>
                <a:cubicBezTo>
                  <a:pt x="205960" y="24870"/>
                  <a:pt x="343550" y="5918"/>
                  <a:pt x="572353" y="0"/>
                </a:cubicBezTo>
                <a:cubicBezTo>
                  <a:pt x="801156" y="-5918"/>
                  <a:pt x="1015649" y="-11381"/>
                  <a:pt x="1207526" y="0"/>
                </a:cubicBezTo>
                <a:cubicBezTo>
                  <a:pt x="1399403" y="11381"/>
                  <a:pt x="1549725" y="7866"/>
                  <a:pt x="1779880" y="0"/>
                </a:cubicBezTo>
                <a:cubicBezTo>
                  <a:pt x="2010035" y="-7866"/>
                  <a:pt x="2190674" y="12826"/>
                  <a:pt x="2540691" y="0"/>
                </a:cubicBezTo>
                <a:cubicBezTo>
                  <a:pt x="2890708" y="-12826"/>
                  <a:pt x="3025718" y="-18534"/>
                  <a:pt x="3238683" y="0"/>
                </a:cubicBezTo>
                <a:cubicBezTo>
                  <a:pt x="3451648" y="18534"/>
                  <a:pt x="3603947" y="14884"/>
                  <a:pt x="3936675" y="0"/>
                </a:cubicBezTo>
                <a:cubicBezTo>
                  <a:pt x="4269403" y="-14884"/>
                  <a:pt x="4480718" y="-24607"/>
                  <a:pt x="4760305" y="0"/>
                </a:cubicBezTo>
                <a:cubicBezTo>
                  <a:pt x="5039892" y="24607"/>
                  <a:pt x="5359549" y="-31311"/>
                  <a:pt x="5521117" y="0"/>
                </a:cubicBezTo>
                <a:cubicBezTo>
                  <a:pt x="5682685" y="31311"/>
                  <a:pt x="5986067" y="-12593"/>
                  <a:pt x="6281928" y="0"/>
                </a:cubicBezTo>
                <a:cubicBezTo>
                  <a:pt x="6282307" y="7355"/>
                  <a:pt x="6282212" y="10249"/>
                  <a:pt x="6281928" y="18288"/>
                </a:cubicBezTo>
                <a:cubicBezTo>
                  <a:pt x="6078981" y="8428"/>
                  <a:pt x="5961061" y="2290"/>
                  <a:pt x="5772394" y="18288"/>
                </a:cubicBezTo>
                <a:cubicBezTo>
                  <a:pt x="5583727" y="34286"/>
                  <a:pt x="5329968" y="24208"/>
                  <a:pt x="5200040" y="18288"/>
                </a:cubicBezTo>
                <a:cubicBezTo>
                  <a:pt x="5070112" y="12368"/>
                  <a:pt x="4793288" y="21070"/>
                  <a:pt x="4439229" y="18288"/>
                </a:cubicBezTo>
                <a:cubicBezTo>
                  <a:pt x="4085170" y="15506"/>
                  <a:pt x="3813765" y="-16466"/>
                  <a:pt x="3615599" y="18288"/>
                </a:cubicBezTo>
                <a:cubicBezTo>
                  <a:pt x="3417433" y="53042"/>
                  <a:pt x="3133643" y="20727"/>
                  <a:pt x="2980426" y="18288"/>
                </a:cubicBezTo>
                <a:cubicBezTo>
                  <a:pt x="2827209" y="15849"/>
                  <a:pt x="2380685" y="51850"/>
                  <a:pt x="2156795" y="18288"/>
                </a:cubicBezTo>
                <a:cubicBezTo>
                  <a:pt x="1932905" y="-15274"/>
                  <a:pt x="1716744" y="-1398"/>
                  <a:pt x="1584442" y="18288"/>
                </a:cubicBezTo>
                <a:cubicBezTo>
                  <a:pt x="1452140" y="37974"/>
                  <a:pt x="1280887" y="12750"/>
                  <a:pt x="1074908" y="18288"/>
                </a:cubicBezTo>
                <a:cubicBezTo>
                  <a:pt x="868929" y="23826"/>
                  <a:pt x="318124" y="-17878"/>
                  <a:pt x="0" y="18288"/>
                </a:cubicBezTo>
                <a:cubicBezTo>
                  <a:pt x="-384" y="12702"/>
                  <a:pt x="-513" y="4636"/>
                  <a:pt x="0" y="0"/>
                </a:cubicBezTo>
                <a:close/>
              </a:path>
              <a:path w="6281928" h="18288" stroke="0" extrusionOk="0">
                <a:moveTo>
                  <a:pt x="0" y="0"/>
                </a:moveTo>
                <a:cubicBezTo>
                  <a:pt x="135290" y="27650"/>
                  <a:pt x="488372" y="4391"/>
                  <a:pt x="635173" y="0"/>
                </a:cubicBezTo>
                <a:cubicBezTo>
                  <a:pt x="781974" y="-4391"/>
                  <a:pt x="992816" y="14310"/>
                  <a:pt x="1144707" y="0"/>
                </a:cubicBezTo>
                <a:cubicBezTo>
                  <a:pt x="1296598" y="-14310"/>
                  <a:pt x="1796462" y="-1258"/>
                  <a:pt x="1968337" y="0"/>
                </a:cubicBezTo>
                <a:cubicBezTo>
                  <a:pt x="2140212" y="1258"/>
                  <a:pt x="2343376" y="-12852"/>
                  <a:pt x="2603510" y="0"/>
                </a:cubicBezTo>
                <a:cubicBezTo>
                  <a:pt x="2863644" y="12852"/>
                  <a:pt x="2935073" y="-10591"/>
                  <a:pt x="3238683" y="0"/>
                </a:cubicBezTo>
                <a:cubicBezTo>
                  <a:pt x="3542293" y="10591"/>
                  <a:pt x="3731676" y="3538"/>
                  <a:pt x="4062313" y="0"/>
                </a:cubicBezTo>
                <a:cubicBezTo>
                  <a:pt x="4392950" y="-3538"/>
                  <a:pt x="4440715" y="28126"/>
                  <a:pt x="4634667" y="0"/>
                </a:cubicBezTo>
                <a:cubicBezTo>
                  <a:pt x="4828619" y="-28126"/>
                  <a:pt x="5052661" y="8974"/>
                  <a:pt x="5458297" y="0"/>
                </a:cubicBezTo>
                <a:cubicBezTo>
                  <a:pt x="5863933" y="-8974"/>
                  <a:pt x="5906900" y="-24516"/>
                  <a:pt x="6281928" y="0"/>
                </a:cubicBezTo>
                <a:cubicBezTo>
                  <a:pt x="6282268" y="5688"/>
                  <a:pt x="6281759" y="13142"/>
                  <a:pt x="6281928" y="18288"/>
                </a:cubicBezTo>
                <a:cubicBezTo>
                  <a:pt x="6036108" y="15339"/>
                  <a:pt x="5743611" y="10415"/>
                  <a:pt x="5583936" y="18288"/>
                </a:cubicBezTo>
                <a:cubicBezTo>
                  <a:pt x="5424261" y="26161"/>
                  <a:pt x="5250533" y="-179"/>
                  <a:pt x="4948763" y="18288"/>
                </a:cubicBezTo>
                <a:cubicBezTo>
                  <a:pt x="4646993" y="36755"/>
                  <a:pt x="4354673" y="7565"/>
                  <a:pt x="4125133" y="18288"/>
                </a:cubicBezTo>
                <a:cubicBezTo>
                  <a:pt x="3895593" y="29012"/>
                  <a:pt x="3570246" y="29209"/>
                  <a:pt x="3301502" y="18288"/>
                </a:cubicBezTo>
                <a:cubicBezTo>
                  <a:pt x="3032758" y="7367"/>
                  <a:pt x="2955340" y="11905"/>
                  <a:pt x="2729149" y="18288"/>
                </a:cubicBezTo>
                <a:cubicBezTo>
                  <a:pt x="2502958" y="24671"/>
                  <a:pt x="2269423" y="3142"/>
                  <a:pt x="2031157" y="18288"/>
                </a:cubicBezTo>
                <a:cubicBezTo>
                  <a:pt x="1792891" y="33434"/>
                  <a:pt x="1484731" y="22122"/>
                  <a:pt x="1207526" y="18288"/>
                </a:cubicBezTo>
                <a:cubicBezTo>
                  <a:pt x="930321" y="14454"/>
                  <a:pt x="560231" y="-33402"/>
                  <a:pt x="0" y="18288"/>
                </a:cubicBezTo>
                <a:cubicBezTo>
                  <a:pt x="-478" y="10520"/>
                  <a:pt x="210" y="5044"/>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5835755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 name="Rectangle 29">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Freeform: Shape 31">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AE2BB7E9-6219-48B8-AF22-63A2733F3076}"/>
              </a:ext>
            </a:extLst>
          </p:cNvPr>
          <p:cNvSpPr>
            <a:spLocks noGrp="1"/>
          </p:cNvSpPr>
          <p:nvPr>
            <p:ph type="title"/>
          </p:nvPr>
        </p:nvSpPr>
        <p:spPr>
          <a:xfrm>
            <a:off x="686834" y="1153572"/>
            <a:ext cx="3200400" cy="4461163"/>
          </a:xfrm>
        </p:spPr>
        <p:txBody>
          <a:bodyPr>
            <a:normAutofit/>
          </a:bodyPr>
          <a:lstStyle/>
          <a:p>
            <a:r>
              <a:rPr lang="en-US" dirty="0">
                <a:solidFill>
                  <a:srgbClr val="FFFFFF"/>
                </a:solidFill>
              </a:rPr>
              <a:t>Education</a:t>
            </a:r>
          </a:p>
        </p:txBody>
      </p:sp>
      <p:sp>
        <p:nvSpPr>
          <p:cNvPr id="34" name="Arc 33">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0553C68A-B4E1-44CD-A6BE-F9EB4A8E183C}"/>
              </a:ext>
            </a:extLst>
          </p:cNvPr>
          <p:cNvSpPr>
            <a:spLocks noGrp="1"/>
          </p:cNvSpPr>
          <p:nvPr>
            <p:ph idx="1"/>
          </p:nvPr>
        </p:nvSpPr>
        <p:spPr>
          <a:xfrm>
            <a:off x="4447308" y="591344"/>
            <a:ext cx="6906491" cy="5585619"/>
          </a:xfrm>
        </p:spPr>
        <p:txBody>
          <a:bodyPr anchor="ctr">
            <a:normAutofit/>
          </a:bodyPr>
          <a:lstStyle/>
          <a:p>
            <a:pPr marL="0" indent="0">
              <a:buNone/>
            </a:pPr>
            <a:r>
              <a:rPr lang="en-US" dirty="0">
                <a:effectLst/>
                <a:latin typeface="Calibri" panose="020F0502020204030204" pitchFamily="34" charset="0"/>
                <a:ea typeface="Calibri" panose="020F0502020204030204" pitchFamily="34" charset="0"/>
              </a:rPr>
              <a:t>The purpose of this subcommittee is to raise awareness among judicial officers on issues of equality and social justice.  This committee will continue the Crucial Conversations series and others educational workshops and forums to accomplish this goal. </a:t>
            </a:r>
            <a:endParaRPr lang="en-US" dirty="0"/>
          </a:p>
        </p:txBody>
      </p:sp>
    </p:spTree>
    <p:extLst>
      <p:ext uri="{BB962C8B-B14F-4D97-AF65-F5344CB8AC3E}">
        <p14:creationId xmlns:p14="http://schemas.microsoft.com/office/powerpoint/2010/main" val="29011891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12731</TotalTime>
  <Words>724</Words>
  <Application>Microsoft Office PowerPoint</Application>
  <PresentationFormat>Widescreen</PresentationFormat>
  <Paragraphs>94</Paragraphs>
  <Slides>15</Slides>
  <Notes>15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Calibri Light</vt:lpstr>
      <vt:lpstr>Office Theme</vt:lpstr>
      <vt:lpstr>Santa Clara County Superior Court  Equality and Social Justice Committee</vt:lpstr>
      <vt:lpstr>How Did Our Committee Start?</vt:lpstr>
      <vt:lpstr>ESJ Committee is Transformative</vt:lpstr>
      <vt:lpstr>First Steps</vt:lpstr>
      <vt:lpstr>Membership</vt:lpstr>
      <vt:lpstr>Establishing Sub-Committees</vt:lpstr>
      <vt:lpstr>Infrastructure</vt:lpstr>
      <vt:lpstr>Rule 10.20 – Elimination of Bias  </vt:lpstr>
      <vt:lpstr>Education</vt:lpstr>
      <vt:lpstr>Community Outreach</vt:lpstr>
      <vt:lpstr>Legislation</vt:lpstr>
      <vt:lpstr>Leadership</vt:lpstr>
      <vt:lpstr>Recruitment</vt:lpstr>
      <vt:lpstr>Opposition</vt:lpstr>
      <vt:lpstr>Closing Thoughts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Did Our Committee Start?</dc:title>
  <dc:creator>Shelyna Brown</dc:creator>
  <cp:lastModifiedBy>Shelyna Brown</cp:lastModifiedBy>
  <cp:revision>35</cp:revision>
  <cp:lastPrinted>2021-03-30T22:07:10Z</cp:lastPrinted>
  <dcterms:created xsi:type="dcterms:W3CDTF">2021-03-27T17:07:14Z</dcterms:created>
  <dcterms:modified xsi:type="dcterms:W3CDTF">2021-05-04T04:03:14Z</dcterms:modified>
</cp:coreProperties>
</file>