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4"/>
  </p:notesMasterIdLst>
  <p:sldIdLst>
    <p:sldId id="383" r:id="rId2"/>
    <p:sldId id="385" r:id="rId3"/>
    <p:sldId id="317" r:id="rId4"/>
    <p:sldId id="374" r:id="rId5"/>
    <p:sldId id="373" r:id="rId6"/>
    <p:sldId id="384" r:id="rId7"/>
    <p:sldId id="320" r:id="rId8"/>
    <p:sldId id="261" r:id="rId9"/>
    <p:sldId id="260" r:id="rId10"/>
    <p:sldId id="409" r:id="rId11"/>
    <p:sldId id="368" r:id="rId12"/>
    <p:sldId id="318" r:id="rId13"/>
    <p:sldId id="278" r:id="rId14"/>
    <p:sldId id="372" r:id="rId15"/>
    <p:sldId id="406" r:id="rId16"/>
    <p:sldId id="370" r:id="rId17"/>
    <p:sldId id="321" r:id="rId18"/>
    <p:sldId id="369" r:id="rId19"/>
    <p:sldId id="308" r:id="rId20"/>
    <p:sldId id="343" r:id="rId21"/>
    <p:sldId id="287" r:id="rId22"/>
    <p:sldId id="407" r:id="rId23"/>
    <p:sldId id="375" r:id="rId24"/>
    <p:sldId id="345" r:id="rId25"/>
    <p:sldId id="346" r:id="rId26"/>
    <p:sldId id="376" r:id="rId27"/>
    <p:sldId id="408" r:id="rId28"/>
    <p:sldId id="355" r:id="rId29"/>
    <p:sldId id="377" r:id="rId30"/>
    <p:sldId id="352" r:id="rId31"/>
    <p:sldId id="351" r:id="rId32"/>
    <p:sldId id="353" r:id="rId33"/>
    <p:sldId id="354" r:id="rId34"/>
    <p:sldId id="289" r:id="rId35"/>
    <p:sldId id="274" r:id="rId36"/>
    <p:sldId id="315" r:id="rId37"/>
    <p:sldId id="387" r:id="rId38"/>
    <p:sldId id="382" r:id="rId39"/>
    <p:sldId id="314" r:id="rId40"/>
    <p:sldId id="305" r:id="rId41"/>
    <p:sldId id="363" r:id="rId42"/>
    <p:sldId id="329" r:id="rId43"/>
    <p:sldId id="292" r:id="rId44"/>
    <p:sldId id="293" r:id="rId45"/>
    <p:sldId id="294" r:id="rId46"/>
    <p:sldId id="404" r:id="rId47"/>
    <p:sldId id="295" r:id="rId48"/>
    <p:sldId id="304" r:id="rId49"/>
    <p:sldId id="381" r:id="rId50"/>
    <p:sldId id="393" r:id="rId51"/>
    <p:sldId id="392" r:id="rId52"/>
    <p:sldId id="405" r:id="rId53"/>
    <p:sldId id="378" r:id="rId54"/>
    <p:sldId id="362" r:id="rId55"/>
    <p:sldId id="379" r:id="rId56"/>
    <p:sldId id="380" r:id="rId57"/>
    <p:sldId id="390" r:id="rId58"/>
    <p:sldId id="367" r:id="rId59"/>
    <p:sldId id="388" r:id="rId60"/>
    <p:sldId id="389" r:id="rId61"/>
    <p:sldId id="391" r:id="rId62"/>
    <p:sldId id="366" r:id="rId6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745" autoAdjust="0"/>
    <p:restoredTop sz="96694" autoAdjust="0"/>
  </p:normalViewPr>
  <p:slideViewPr>
    <p:cSldViewPr>
      <p:cViewPr>
        <p:scale>
          <a:sx n="70" d="100"/>
          <a:sy n="70" d="100"/>
        </p:scale>
        <p:origin x="-379" y="-77"/>
      </p:cViewPr>
      <p:guideLst>
        <p:guide orient="horz" pos="2160"/>
        <p:guide pos="2880"/>
      </p:guideLst>
    </p:cSldViewPr>
  </p:slideViewPr>
  <p:outlineViewPr>
    <p:cViewPr>
      <p:scale>
        <a:sx n="33" d="100"/>
        <a:sy n="33" d="100"/>
      </p:scale>
      <p:origin x="0" y="169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0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fld id="{19163938-2BC4-4C7C-B7B9-159D3AE672E8}" type="datetimeFigureOut">
              <a:rPr lang="en-US" smtClean="0"/>
              <a:pPr/>
              <a:t>4/7/2014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D9F4C546-B584-4134-AC0F-491C1C580FC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Self-introduction by opening presenter (keep it short, name and</a:t>
            </a:r>
            <a:r>
              <a:rPr lang="en-US" baseline="0" dirty="0" smtClean="0"/>
              <a:t> title only)</a:t>
            </a:r>
            <a:endParaRPr lang="en-US" dirty="0" smtClean="0"/>
          </a:p>
          <a:p>
            <a:endParaRPr lang="en-US" dirty="0" smtClean="0"/>
          </a:p>
          <a:p>
            <a:r>
              <a:rPr lang="en-US" dirty="0" smtClean="0"/>
              <a:t>Introduce AOC</a:t>
            </a:r>
            <a:r>
              <a:rPr lang="en-US" baseline="0" dirty="0" smtClean="0"/>
              <a:t> and/or SCO Executive Sponsors for opening remarks.</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IAS audit objective</a:t>
            </a:r>
            <a:r>
              <a:rPr lang="en-US" baseline="0" dirty="0" smtClean="0"/>
              <a:t> different than SCO audit objective.</a:t>
            </a:r>
          </a:p>
          <a:p>
            <a:endParaRPr lang="en-US" baseline="0" dirty="0" smtClean="0"/>
          </a:p>
          <a:p>
            <a:r>
              <a:rPr lang="en-US" baseline="0" dirty="0" smtClean="0"/>
              <a:t>IAS = Identifying current period distribution issues to correct prospectively.</a:t>
            </a:r>
          </a:p>
          <a:p>
            <a:r>
              <a:rPr lang="en-US" baseline="0" dirty="0" smtClean="0"/>
              <a:t>SCO = Identifying prior years’ distribution issues to correct/adjust distributions.  Penalties may result if State monies under-remitted.</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SCO penalties</a:t>
            </a:r>
            <a:r>
              <a:rPr lang="en-US" baseline="0" dirty="0" smtClean="0"/>
              <a:t> may be large if distribution error causes large under-remittance to State.</a:t>
            </a:r>
          </a:p>
          <a:p>
            <a:endParaRPr lang="en-US" baseline="0" dirty="0" smtClean="0"/>
          </a:p>
          <a:p>
            <a:r>
              <a:rPr lang="en-US" baseline="0" dirty="0" smtClean="0"/>
              <a:t>Entities can be proactive and identify distribution issues by reviewing revenue distribution issues from published audit reports.</a:t>
            </a:r>
          </a:p>
          <a:p>
            <a:endParaRPr lang="en-US" baseline="0" dirty="0" smtClean="0"/>
          </a:p>
          <a:p>
            <a:r>
              <a:rPr lang="en-US" baseline="0" dirty="0" smtClean="0"/>
              <a:t>FIN Manual, Policy FIN 12.01, provides guidance on destruction of financial records. Generally, current year plus 4 years. However, must keep until SCO completes revenue audit.  Request SCO approval to destroy financial records after completion of revenue audit.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2% = For</a:t>
            </a:r>
            <a:r>
              <a:rPr lang="en-US" baseline="0" dirty="0" smtClean="0"/>
              <a:t> example, some courts did not distribute 2% from new $4 EMAT penalty. </a:t>
            </a:r>
          </a:p>
          <a:p>
            <a:endParaRPr lang="en-US" baseline="0" dirty="0" smtClean="0"/>
          </a:p>
          <a:p>
            <a:r>
              <a:rPr lang="en-US" baseline="0" dirty="0" smtClean="0"/>
              <a:t>30% = For example, 30% allocation does not apply to GC 76104.6 and 76104.7 DNA and GC 76000.5 EMS penalties. </a:t>
            </a:r>
          </a:p>
          <a:p>
            <a:endParaRPr lang="en-US" baseline="0" dirty="0" smtClean="0"/>
          </a:p>
          <a:p>
            <a:r>
              <a:rPr lang="en-US" baseline="0" dirty="0" smtClean="0"/>
              <a:t>RLTS/RRTS = Some distribute using PC rather than VC TS codes. CSTS = some distribute using TS 42007 distribution but TS distribution not applicable to CS. </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 waivers – completion of form.  Mix of community service/jail</a:t>
            </a:r>
            <a:r>
              <a:rPr lang="en-US" baseline="0" dirty="0" smtClean="0"/>
              <a:t> time with an assessment – how to value</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Fees do not apply above.  Fees can be retrospective but usually are not.</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ways to do this and we see inconsistency.  In breakout session we will provide example of one approach.</a:t>
            </a:r>
          </a:p>
          <a:p>
            <a:pPr>
              <a:buFont typeface="Arial" pitchFamily="34" charset="0"/>
              <a:buChar char="•"/>
            </a:pPr>
            <a:r>
              <a:rPr lang="en-US" baseline="0" dirty="0" smtClean="0"/>
              <a:t>  Judicial discretion -  Assessment of less than the mandatory statutory requirements and what then gets covered on </a:t>
            </a:r>
            <a:r>
              <a:rPr lang="en-US" baseline="0" dirty="0" err="1" smtClean="0"/>
              <a:t>collecions</a:t>
            </a:r>
            <a:r>
              <a:rPr lang="en-US" baseline="0" dirty="0" smtClean="0"/>
              <a:t> and then distribution</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fix.  Slides</a:t>
            </a:r>
            <a:r>
              <a:rPr lang="en-US" baseline="0" dirty="0" smtClean="0"/>
              <a:t> that follow do not track with contents of this slide.</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51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removing this slide as not really necessary since opening remarks speakers can be introduced at first slide.</a:t>
            </a:r>
          </a:p>
          <a:p>
            <a:endParaRPr lang="en-US" baseline="0" dirty="0" smtClean="0"/>
          </a:p>
          <a:p>
            <a:r>
              <a:rPr lang="en-US" baseline="0" dirty="0" smtClean="0"/>
              <a:t>Consider moving housekeeping slide here instead.</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moving</a:t>
            </a:r>
            <a:r>
              <a:rPr lang="en-US" baseline="0" dirty="0" smtClean="0"/>
              <a:t> up faculty slide to after agenda.</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Please include your name</a:t>
            </a:r>
            <a:r>
              <a:rPr lang="en-US" baseline="0" dirty="0" smtClean="0"/>
              <a:t> and organization when submitting written questions in case we need more information from you.  Be explicit with your questions when writing them down.  Use index cards and they will be picked up frequently.</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buNone/>
            </a:pPr>
            <a:r>
              <a:rPr lang="en-US" sz="5900" dirty="0" smtClean="0"/>
              <a:t>Consider removing details from slide and placing details in notes.</a:t>
            </a:r>
          </a:p>
          <a:p>
            <a:pPr>
              <a:buNone/>
            </a:pPr>
            <a:endParaRPr lang="en-US" sz="5900" dirty="0" smtClean="0"/>
          </a:p>
          <a:p>
            <a:pPr>
              <a:buNone/>
            </a:pPr>
            <a:r>
              <a:rPr lang="en-US" sz="5900" dirty="0" smtClean="0"/>
              <a:t>Notes:</a:t>
            </a:r>
          </a:p>
          <a:p>
            <a:pPr>
              <a:buNone/>
            </a:pPr>
            <a:endParaRPr lang="en-US" sz="5900" dirty="0" smtClean="0"/>
          </a:p>
          <a:p>
            <a:pPr>
              <a:buNone/>
            </a:pPr>
            <a:r>
              <a:rPr lang="en-US" sz="5900" dirty="0" smtClean="0"/>
              <a:t>Opening and Introduction:</a:t>
            </a:r>
          </a:p>
          <a:p>
            <a:pPr lvl="3"/>
            <a:r>
              <a:rPr lang="en-US" sz="4500" dirty="0" smtClean="0"/>
              <a:t>Housekeeping</a:t>
            </a:r>
          </a:p>
          <a:p>
            <a:pPr lvl="3"/>
            <a:r>
              <a:rPr lang="en-US" sz="4500" dirty="0" smtClean="0"/>
              <a:t>Training expectations and goals</a:t>
            </a:r>
          </a:p>
          <a:p>
            <a:pPr lvl="3"/>
            <a:r>
              <a:rPr lang="en-US" sz="4500" dirty="0" smtClean="0"/>
              <a:t>Faculty and contacts</a:t>
            </a:r>
          </a:p>
          <a:p>
            <a:pPr lvl="3"/>
            <a:r>
              <a:rPr lang="en-US" sz="4500" dirty="0" smtClean="0"/>
              <a:t>Court Ordered Debt Task Force</a:t>
            </a:r>
          </a:p>
          <a:p>
            <a:pPr>
              <a:buNone/>
            </a:pPr>
            <a:r>
              <a:rPr lang="en-US" sz="5900" dirty="0" smtClean="0"/>
              <a:t>Distribution Resources</a:t>
            </a:r>
          </a:p>
          <a:p>
            <a:pPr lvl="3"/>
            <a:r>
              <a:rPr lang="en-US" sz="4500" dirty="0" smtClean="0"/>
              <a:t>Judicial Council -  Uniform Bail and Penalty Schedule</a:t>
            </a:r>
          </a:p>
          <a:p>
            <a:pPr lvl="3"/>
            <a:r>
              <a:rPr lang="en-US" sz="4500" dirty="0" smtClean="0"/>
              <a:t>State Controller’s Office -  Appendix C</a:t>
            </a:r>
          </a:p>
        </p:txBody>
      </p:sp>
      <p:sp>
        <p:nvSpPr>
          <p:cNvPr id="4" name="Slide Number Placeholder 3"/>
          <p:cNvSpPr>
            <a:spLocks noGrp="1"/>
          </p:cNvSpPr>
          <p:nvPr>
            <p:ph type="sldNum" sz="quarter" idx="10"/>
          </p:nvPr>
        </p:nvSpPr>
        <p:spPr/>
        <p:txBody>
          <a:bodyPr/>
          <a:lstStyle/>
          <a:p>
            <a:fld id="{D9F4C546-B584-4134-AC0F-491C1C580FC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note as prior slide.</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responses.</a:t>
            </a:r>
          </a:p>
          <a:p>
            <a:r>
              <a:rPr lang="en-US" dirty="0" smtClean="0"/>
              <a:t>What</a:t>
            </a:r>
            <a:r>
              <a:rPr lang="en-US" baseline="0" dirty="0" smtClean="0"/>
              <a:t> do you want to get out of this instruction?</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FYI - Moved</a:t>
            </a:r>
            <a:r>
              <a:rPr lang="en-US" baseline="0" dirty="0" smtClean="0"/>
              <a:t> up California statutes.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2057400"/>
            <a:ext cx="7772400" cy="1143000"/>
          </a:xfrm>
        </p:spPr>
        <p:txBody>
          <a:bodyPr/>
          <a:lstStyle>
            <a:lvl1pPr algn="ctr">
              <a:defRPr sz="6000"/>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914400" y="3733800"/>
            <a:ext cx="7543800" cy="762000"/>
          </a:xfrm>
        </p:spPr>
        <p:txBody>
          <a:bodyPr/>
          <a:lstStyle>
            <a:lvl1pPr marL="0" indent="0" algn="ctr">
              <a:buFontTx/>
              <a:buNone/>
              <a:defRPr/>
            </a:lvl1pPr>
          </a:lstStyle>
          <a:p>
            <a:r>
              <a:rPr lang="en-US" smtClean="0"/>
              <a:t>Click to edit Master subtitle style</a:t>
            </a:r>
            <a:endParaRPr lang="en-US"/>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4FEB5F1E-65DB-4421-8C5C-7FE73A58E7A1}" type="datetime4">
              <a:rPr lang="en-US" smtClean="0"/>
              <a:pPr/>
              <a:t>April 7, 2014</a:t>
            </a:fld>
            <a:endParaRPr lang="en-US" dirty="0"/>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dirty="0" smtClean="0"/>
              <a:t>Revenue Distribution Training</a:t>
            </a:r>
            <a:endParaRPr lang="en-US" dirty="0"/>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EBE7665E-A054-426B-90B4-86C8DC2CDF0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48051F-CF3F-4790-B325-B2BC6689ADED}"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D1BE6F81-BAD1-41BA-BBBD-8CFBCFDE049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2484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AB3BF8-FC23-46C2-BE7C-2D3FDC839181}"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FC8186B7-7443-49FC-AFE9-CE7F7FCAC7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E9C659-4D5E-4C97-8782-5F2D40850729}"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CD02BB1F-1D6F-4064-ABB2-98B9D85B3A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DCE86DD-80ED-483C-9CC9-13042493BDEA}"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05684F8F-BF01-434D-9142-F5FAC89ECA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752850"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905000"/>
            <a:ext cx="37544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2272122-82F3-4067-94A8-2B230DDD3815}"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D91E92B5-5CA0-41D7-9D4B-DC49FD8416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0C8CC33-27F5-4001-BAFF-48536EE859EA}" type="datetime4">
              <a:rPr lang="en-US" smtClean="0"/>
              <a:pPr/>
              <a:t>April 7, 2014</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9" name="Slide Number Placeholder 8"/>
          <p:cNvSpPr>
            <a:spLocks noGrp="1"/>
          </p:cNvSpPr>
          <p:nvPr>
            <p:ph type="sldNum" sz="quarter" idx="12"/>
          </p:nvPr>
        </p:nvSpPr>
        <p:spPr/>
        <p:txBody>
          <a:bodyPr/>
          <a:lstStyle>
            <a:lvl1pPr>
              <a:defRPr/>
            </a:lvl1pPr>
          </a:lstStyle>
          <a:p>
            <a:fld id="{93BD6F6E-9C4E-4E8D-B6FB-4816A5151A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0558AA1-A988-4DEB-94D9-712C18D537A6}" type="datetime4">
              <a:rPr lang="en-US" smtClean="0"/>
              <a:pPr/>
              <a:t>April 7, 2014</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5" name="Slide Number Placeholder 4"/>
          <p:cNvSpPr>
            <a:spLocks noGrp="1"/>
          </p:cNvSpPr>
          <p:nvPr>
            <p:ph type="sldNum" sz="quarter" idx="12"/>
          </p:nvPr>
        </p:nvSpPr>
        <p:spPr/>
        <p:txBody>
          <a:bodyPr/>
          <a:lstStyle>
            <a:lvl1pPr>
              <a:defRPr/>
            </a:lvl1pPr>
          </a:lstStyle>
          <a:p>
            <a:fld id="{AA227681-1438-459A-AF32-8F280AA768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B29F24-20C3-499C-ABD4-9BF9BCB27D66}" type="datetime4">
              <a:rPr lang="en-US" smtClean="0"/>
              <a:pPr/>
              <a:t>April 7, 2014</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4" name="Slide Number Placeholder 3"/>
          <p:cNvSpPr>
            <a:spLocks noGrp="1"/>
          </p:cNvSpPr>
          <p:nvPr>
            <p:ph type="sldNum" sz="quarter" idx="12"/>
          </p:nvPr>
        </p:nvSpPr>
        <p:spPr/>
        <p:txBody>
          <a:bodyPr/>
          <a:lstStyle>
            <a:lvl1pPr>
              <a:defRPr/>
            </a:lvl1pPr>
          </a:lstStyle>
          <a:p>
            <a:fld id="{ABAB9E0B-D1FB-4339-B0F2-A9BEA2E7D0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0FF7FA4-906E-4F35-BFF0-E6362C3502E2}"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72E7AB9C-264E-4E9A-8A06-8B5C38F01CA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0B68DB-19C4-4507-B335-4BD3351FD3A8}"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37D98BA2-514F-4AB4-BE56-3CAEAE6D0A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457200" y="76200"/>
            <a:ext cx="85344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295400" y="1905000"/>
            <a:ext cx="7659688"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48766BEB-BBED-4B4D-B33C-C850BB6D4FD3}" type="datetime4">
              <a:rPr lang="en-US" smtClean="0"/>
              <a:pPr/>
              <a:t>April 7, 2014</a:t>
            </a:fld>
            <a:endParaRPr lang="en-US" dirty="0"/>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n-US" dirty="0" smtClean="0"/>
              <a:t>Revenue Distribution Training</a:t>
            </a:r>
            <a:endParaRPr lang="en-US" dirty="0"/>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E8B73E0-BCD8-44C3-9241-213B87F15063}"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rtl="0" eaLnBrk="1" fontAlgn="base" hangingPunct="1">
        <a:spcBef>
          <a:spcPct val="0"/>
        </a:spcBef>
        <a:spcAft>
          <a:spcPct val="0"/>
        </a:spcAft>
        <a:defRPr sz="5400" b="1">
          <a:solidFill>
            <a:schemeClr val="tx2"/>
          </a:solidFill>
          <a:latin typeface="+mj-lt"/>
          <a:ea typeface="+mj-ea"/>
          <a:cs typeface="+mj-cs"/>
        </a:defRPr>
      </a:lvl1pPr>
      <a:lvl2pPr algn="l" rtl="0" eaLnBrk="1" fontAlgn="base" hangingPunct="1">
        <a:spcBef>
          <a:spcPct val="0"/>
        </a:spcBef>
        <a:spcAft>
          <a:spcPct val="0"/>
        </a:spcAft>
        <a:defRPr sz="5400" b="1">
          <a:solidFill>
            <a:schemeClr val="tx2"/>
          </a:solidFill>
          <a:latin typeface="Tahoma" pitchFamily="34" charset="0"/>
        </a:defRPr>
      </a:lvl2pPr>
      <a:lvl3pPr algn="l" rtl="0" eaLnBrk="1" fontAlgn="base" hangingPunct="1">
        <a:spcBef>
          <a:spcPct val="0"/>
        </a:spcBef>
        <a:spcAft>
          <a:spcPct val="0"/>
        </a:spcAft>
        <a:defRPr sz="5400" b="1">
          <a:solidFill>
            <a:schemeClr val="tx2"/>
          </a:solidFill>
          <a:latin typeface="Tahoma" pitchFamily="34" charset="0"/>
        </a:defRPr>
      </a:lvl3pPr>
      <a:lvl4pPr algn="l" rtl="0" eaLnBrk="1" fontAlgn="base" hangingPunct="1">
        <a:spcBef>
          <a:spcPct val="0"/>
        </a:spcBef>
        <a:spcAft>
          <a:spcPct val="0"/>
        </a:spcAft>
        <a:defRPr sz="5400" b="1">
          <a:solidFill>
            <a:schemeClr val="tx2"/>
          </a:solidFill>
          <a:latin typeface="Tahoma" pitchFamily="34" charset="0"/>
        </a:defRPr>
      </a:lvl4pPr>
      <a:lvl5pPr algn="l" rtl="0" eaLnBrk="1" fontAlgn="base" hangingPunct="1">
        <a:spcBef>
          <a:spcPct val="0"/>
        </a:spcBef>
        <a:spcAft>
          <a:spcPct val="0"/>
        </a:spcAft>
        <a:defRPr sz="5400" b="1">
          <a:solidFill>
            <a:schemeClr val="tx2"/>
          </a:solidFill>
          <a:latin typeface="Tahoma" pitchFamily="34" charset="0"/>
        </a:defRPr>
      </a:lvl5pPr>
      <a:lvl6pPr marL="457200" algn="l" rtl="0" eaLnBrk="1" fontAlgn="base" hangingPunct="1">
        <a:spcBef>
          <a:spcPct val="0"/>
        </a:spcBef>
        <a:spcAft>
          <a:spcPct val="0"/>
        </a:spcAft>
        <a:defRPr sz="5400" b="1">
          <a:solidFill>
            <a:schemeClr val="tx2"/>
          </a:solidFill>
          <a:latin typeface="Tahoma" pitchFamily="34" charset="0"/>
        </a:defRPr>
      </a:lvl6pPr>
      <a:lvl7pPr marL="914400" algn="l" rtl="0" eaLnBrk="1" fontAlgn="base" hangingPunct="1">
        <a:spcBef>
          <a:spcPct val="0"/>
        </a:spcBef>
        <a:spcAft>
          <a:spcPct val="0"/>
        </a:spcAft>
        <a:defRPr sz="5400" b="1">
          <a:solidFill>
            <a:schemeClr val="tx2"/>
          </a:solidFill>
          <a:latin typeface="Tahoma" pitchFamily="34" charset="0"/>
        </a:defRPr>
      </a:lvl7pPr>
      <a:lvl8pPr marL="1371600" algn="l" rtl="0" eaLnBrk="1" fontAlgn="base" hangingPunct="1">
        <a:spcBef>
          <a:spcPct val="0"/>
        </a:spcBef>
        <a:spcAft>
          <a:spcPct val="0"/>
        </a:spcAft>
        <a:defRPr sz="5400" b="1">
          <a:solidFill>
            <a:schemeClr val="tx2"/>
          </a:solidFill>
          <a:latin typeface="Tahoma" pitchFamily="34" charset="0"/>
        </a:defRPr>
      </a:lvl8pPr>
      <a:lvl9pPr marL="1828800" algn="l" rtl="0" eaLnBrk="1" fontAlgn="base" hangingPunct="1">
        <a:spcBef>
          <a:spcPct val="0"/>
        </a:spcBef>
        <a:spcAft>
          <a:spcPct val="0"/>
        </a:spcAft>
        <a:defRPr sz="5400" b="1">
          <a:solidFill>
            <a:schemeClr val="tx2"/>
          </a:solidFill>
          <a:latin typeface="Tahoma" pitchFamily="34" charset="0"/>
        </a:defRPr>
      </a:lvl9pPr>
    </p:titleStyle>
    <p:bodyStyle>
      <a:lvl1pPr marL="342900" indent="-342900" algn="l" rtl="0" eaLnBrk="1" fontAlgn="base" hangingPunct="1">
        <a:spcBef>
          <a:spcPct val="40000"/>
        </a:spcBef>
        <a:spcAft>
          <a:spcPct val="0"/>
        </a:spcAft>
        <a:buClr>
          <a:schemeClr val="tx2"/>
        </a:buClr>
        <a:buSzPct val="85000"/>
        <a:buChar char="•"/>
        <a:defRPr sz="4000">
          <a:solidFill>
            <a:schemeClr val="tx1"/>
          </a:solidFill>
          <a:latin typeface="+mn-lt"/>
          <a:ea typeface="+mn-ea"/>
          <a:cs typeface="+mn-cs"/>
        </a:defRPr>
      </a:lvl1pPr>
      <a:lvl2pPr marL="742950" indent="-285750" algn="l" rtl="0" eaLnBrk="1" fontAlgn="base" hangingPunct="1">
        <a:spcBef>
          <a:spcPct val="40000"/>
        </a:spcBef>
        <a:spcAft>
          <a:spcPct val="0"/>
        </a:spcAft>
        <a:buClr>
          <a:schemeClr val="folHlink"/>
        </a:buClr>
        <a:buSzPct val="70000"/>
        <a:buChar char="•"/>
        <a:defRPr sz="3600">
          <a:solidFill>
            <a:schemeClr val="tx1"/>
          </a:solidFill>
          <a:latin typeface="+mn-lt"/>
        </a:defRPr>
      </a:lvl2pPr>
      <a:lvl3pPr marL="1143000" indent="-228600" algn="l" rtl="0" eaLnBrk="1" fontAlgn="base" hangingPunct="1">
        <a:spcBef>
          <a:spcPct val="40000"/>
        </a:spcBef>
        <a:spcAft>
          <a:spcPct val="0"/>
        </a:spcAft>
        <a:buClr>
          <a:schemeClr val="hlink"/>
        </a:buClr>
        <a:buSzPct val="85000"/>
        <a:buChar char="•"/>
        <a:defRPr sz="32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8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8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8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8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990600"/>
          </a:xfrm>
        </p:spPr>
        <p:txBody>
          <a:bodyPr/>
          <a:lstStyle/>
          <a:p>
            <a:r>
              <a:rPr lang="en-US" sz="3200" dirty="0" smtClean="0"/>
              <a:t>Revenue Distribution Training</a:t>
            </a:r>
            <a:br>
              <a:rPr lang="en-US" sz="3200" dirty="0" smtClean="0"/>
            </a:br>
            <a:r>
              <a:rPr lang="en-US" sz="3000" dirty="0" smtClean="0"/>
              <a:t>March 2013</a:t>
            </a:r>
            <a:endParaRPr lang="en-US" sz="3000" dirty="0"/>
          </a:p>
        </p:txBody>
      </p:sp>
      <p:sp>
        <p:nvSpPr>
          <p:cNvPr id="3" name="Subtitle 2"/>
          <p:cNvSpPr>
            <a:spLocks noGrp="1"/>
          </p:cNvSpPr>
          <p:nvPr>
            <p:ph type="subTitle" idx="1"/>
          </p:nvPr>
        </p:nvSpPr>
        <p:spPr>
          <a:xfrm>
            <a:off x="1371600" y="5486400"/>
            <a:ext cx="6400800" cy="1219200"/>
          </a:xfrm>
          <a:ln>
            <a:noFill/>
          </a:ln>
        </p:spPr>
        <p:txBody>
          <a:bodyPr>
            <a:noAutofit/>
          </a:bodyPr>
          <a:lstStyle/>
          <a:p>
            <a:pPr>
              <a:spcBef>
                <a:spcPts val="0"/>
              </a:spcBef>
            </a:pPr>
            <a:r>
              <a:rPr lang="en-US" sz="2000" dirty="0" smtClean="0">
                <a:solidFill>
                  <a:schemeClr val="accent1"/>
                </a:solidFill>
              </a:rPr>
              <a:t>Presented by the </a:t>
            </a:r>
          </a:p>
          <a:p>
            <a:pPr>
              <a:spcBef>
                <a:spcPts val="0"/>
              </a:spcBef>
            </a:pPr>
            <a:r>
              <a:rPr lang="en-US" sz="2000" dirty="0" smtClean="0">
                <a:solidFill>
                  <a:schemeClr val="accent1"/>
                </a:solidFill>
              </a:rPr>
              <a:t>State Controller’s Office</a:t>
            </a:r>
          </a:p>
          <a:p>
            <a:pPr>
              <a:spcBef>
                <a:spcPts val="0"/>
              </a:spcBef>
            </a:pPr>
            <a:r>
              <a:rPr lang="en-US" sz="2000" dirty="0" smtClean="0">
                <a:solidFill>
                  <a:schemeClr val="accent1"/>
                </a:solidFill>
              </a:rPr>
              <a:t> and the</a:t>
            </a:r>
          </a:p>
          <a:p>
            <a:pPr>
              <a:spcBef>
                <a:spcPts val="0"/>
              </a:spcBef>
            </a:pPr>
            <a:r>
              <a:rPr lang="en-US" sz="2000" dirty="0" smtClean="0">
                <a:solidFill>
                  <a:schemeClr val="accent1"/>
                </a:solidFill>
              </a:rPr>
              <a:t> Administrative Office of the Courts</a:t>
            </a:r>
            <a:endParaRPr lang="en-US" sz="2000" dirty="0">
              <a:solidFill>
                <a:schemeClr val="accent1"/>
              </a:solidFill>
            </a:endParaRPr>
          </a:p>
        </p:txBody>
      </p:sp>
      <p:pic>
        <p:nvPicPr>
          <p:cNvPr id="1032" name="Picture 8" descr="California, state seal - vector image"/>
          <p:cNvPicPr>
            <a:picLocks noChangeAspect="1" noChangeArrowheads="1"/>
          </p:cNvPicPr>
          <p:nvPr/>
        </p:nvPicPr>
        <p:blipFill>
          <a:blip r:embed="rId3" cstate="print"/>
          <a:srcRect/>
          <a:stretch>
            <a:fillRect/>
          </a:stretch>
        </p:blipFill>
        <p:spPr bwMode="auto">
          <a:xfrm>
            <a:off x="2133600" y="1143000"/>
            <a:ext cx="4969763" cy="4456447"/>
          </a:xfrm>
          <a:prstGeom prst="rect">
            <a:avLst/>
          </a:prstGeom>
          <a:noFill/>
          <a:effectLst>
            <a:innerShdw blurRad="114300">
              <a:prstClr val="black"/>
            </a:innerShdw>
          </a:effectLst>
        </p:spPr>
      </p:pic>
      <p:sp>
        <p:nvSpPr>
          <p:cNvPr id="5" name="Slide Number Placeholder 4"/>
          <p:cNvSpPr>
            <a:spLocks noGrp="1"/>
          </p:cNvSpPr>
          <p:nvPr>
            <p:ph type="sldNum" sz="quarter" idx="4"/>
          </p:nvPr>
        </p:nvSpPr>
        <p:spPr/>
        <p:txBody>
          <a:bodyPr/>
          <a:lstStyle/>
          <a:p>
            <a:fld id="{EBE7665E-A054-426B-90B4-86C8DC2CDF0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684F8F-BF01-434D-9142-F5FAC89ECAE6}" type="slidenum">
              <a:rPr lang="en-US" smtClean="0"/>
              <a:pPr/>
              <a:t>10</a:t>
            </a:fld>
            <a:endParaRPr lang="en-US" dirty="0"/>
          </a:p>
        </p:txBody>
      </p:sp>
      <p:graphicFrame>
        <p:nvGraphicFramePr>
          <p:cNvPr id="93193" name="Object 9"/>
          <p:cNvGraphicFramePr>
            <a:graphicFrameLocks noChangeAspect="1"/>
          </p:cNvGraphicFramePr>
          <p:nvPr/>
        </p:nvGraphicFramePr>
        <p:xfrm>
          <a:off x="152400" y="533400"/>
          <a:ext cx="8364538" cy="5815013"/>
        </p:xfrm>
        <a:graphic>
          <a:graphicData uri="http://schemas.openxmlformats.org/presentationml/2006/ole">
            <p:oleObj spid="_x0000_s129026" name="Worksheet" r:id="rId3" imgW="8953500" imgH="5400650" progId="Excel.Shee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2000"/>
                                        <p:tgtEl>
                                          <p:spTgt spid="9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n-US" sz="4800" b="1" dirty="0" smtClean="0">
                <a:solidFill>
                  <a:schemeClr val="accent1"/>
                </a:solidFill>
              </a:rPr>
              <a:t>Court-Ordered Debt</a:t>
            </a:r>
          </a:p>
          <a:p>
            <a:pPr algn="ctr"/>
            <a:r>
              <a:rPr lang="en-US" sz="4800" b="1" dirty="0" smtClean="0">
                <a:solidFill>
                  <a:schemeClr val="accent1"/>
                </a:solidFill>
              </a:rPr>
              <a:t> Task Force</a:t>
            </a:r>
            <a:endParaRPr lang="en-US" sz="4800" b="1" dirty="0">
              <a:solidFill>
                <a:schemeClr val="accent1"/>
              </a:solidFill>
            </a:endParaRPr>
          </a:p>
        </p:txBody>
      </p:sp>
      <p:sp>
        <p:nvSpPr>
          <p:cNvPr id="6" name="Slide Number Placeholder 5"/>
          <p:cNvSpPr>
            <a:spLocks noGrp="1"/>
          </p:cNvSpPr>
          <p:nvPr>
            <p:ph type="sldNum" sz="quarter" idx="12"/>
          </p:nvPr>
        </p:nvSpPr>
        <p:spPr/>
        <p:txBody>
          <a:bodyPr/>
          <a:lstStyle/>
          <a:p>
            <a:fld id="{05684F8F-BF01-434D-9142-F5FAC89ECAE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382000" cy="944562"/>
          </a:xfrm>
        </p:spPr>
        <p:txBody>
          <a:bodyPr>
            <a:noAutofit/>
          </a:bodyPr>
          <a:lstStyle/>
          <a:p>
            <a:pPr algn="ctr"/>
            <a:r>
              <a:rPr lang="en-US" sz="3600" dirty="0" smtClean="0"/>
              <a:t>Court-Ordered </a:t>
            </a:r>
            <a:r>
              <a:rPr lang="en-US" sz="3600" dirty="0"/>
              <a:t>Debt Task </a:t>
            </a:r>
            <a:r>
              <a:rPr lang="en-US" sz="3600" dirty="0" smtClean="0"/>
              <a:t>Force </a:t>
            </a:r>
            <a:r>
              <a:rPr lang="en-US" sz="3200" dirty="0" smtClean="0"/>
              <a:t>(CODTF)</a:t>
            </a:r>
            <a:endParaRPr lang="en-US" sz="36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endParaRPr lang="en-US" dirty="0" smtClean="0"/>
          </a:p>
          <a:p>
            <a:r>
              <a:rPr lang="en-US" dirty="0" smtClean="0"/>
              <a:t>Established by Penal Code 1463.02(b)</a:t>
            </a:r>
          </a:p>
          <a:p>
            <a:r>
              <a:rPr lang="en-US" dirty="0" smtClean="0"/>
              <a:t>Representatives from various</a:t>
            </a:r>
          </a:p>
          <a:p>
            <a:pPr lvl="1"/>
            <a:r>
              <a:rPr lang="en-US" dirty="0" smtClean="0"/>
              <a:t>State entities, agencies, and organizations</a:t>
            </a:r>
          </a:p>
          <a:p>
            <a:pPr lvl="1"/>
            <a:r>
              <a:rPr lang="en-US" dirty="0" smtClean="0"/>
              <a:t>Counties, cities, and other external organizations</a:t>
            </a:r>
          </a:p>
          <a:p>
            <a:endParaRPr lang="en-US" dirty="0" smtClean="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762000"/>
          </a:xfrm>
        </p:spPr>
        <p:txBody>
          <a:bodyPr/>
          <a:lstStyle/>
          <a:p>
            <a:pPr algn="ctr"/>
            <a:r>
              <a:rPr lang="en-US" sz="2800" dirty="0" smtClean="0"/>
              <a:t>CODTF PRIMARY GOALS  (PC 1463.02(b))</a:t>
            </a:r>
            <a:endParaRPr lang="en-US" sz="2800" dirty="0"/>
          </a:p>
        </p:txBody>
      </p:sp>
      <p:sp>
        <p:nvSpPr>
          <p:cNvPr id="3" name="Content Placeholder 2"/>
          <p:cNvSpPr>
            <a:spLocks noGrp="1"/>
          </p:cNvSpPr>
          <p:nvPr>
            <p:ph idx="1"/>
          </p:nvPr>
        </p:nvSpPr>
        <p:spPr>
          <a:xfrm>
            <a:off x="609600" y="990601"/>
            <a:ext cx="8345488" cy="5141914"/>
          </a:xfrm>
        </p:spPr>
        <p:txBody>
          <a:bodyPr>
            <a:normAutofit fontScale="92500" lnSpcReduction="20000"/>
          </a:bodyPr>
          <a:lstStyle/>
          <a:p>
            <a:pPr marL="514350" indent="-514350">
              <a:buAutoNum type="arabicPeriod"/>
            </a:pPr>
            <a:r>
              <a:rPr lang="en-US" sz="2400" dirty="0" smtClean="0"/>
              <a:t>Identify all criminal and traffic-related court-ordered fees, fines, forfeitures, penalties and assessments imposed under law.</a:t>
            </a:r>
          </a:p>
          <a:p>
            <a:pPr marL="514350" indent="-514350">
              <a:buAutoNum type="arabicPeriod"/>
            </a:pPr>
            <a:r>
              <a:rPr lang="en-US" sz="2400" dirty="0" smtClean="0"/>
              <a:t>Identify the distribution of revenue derived from those debts and the expenditures made by those entities that benefit from the revenues.</a:t>
            </a:r>
          </a:p>
          <a:p>
            <a:pPr marL="514350" indent="-514350">
              <a:buAutoNum type="arabicPeriod"/>
            </a:pPr>
            <a:r>
              <a:rPr lang="en-US" sz="2400" dirty="0" smtClean="0"/>
              <a:t>Consult with state and local entities that would be affected by a simplification and consolidation of criminal and traffic-related court-ordered debts.</a:t>
            </a:r>
          </a:p>
          <a:p>
            <a:pPr marL="514350" indent="-514350">
              <a:buAutoNum type="arabicPeriod"/>
            </a:pPr>
            <a:r>
              <a:rPr lang="en-US" sz="2400" dirty="0" smtClean="0"/>
              <a:t>Evaluate and make recommendations to the Judicial Council and the Legislature for consolidating and simplifying the imposition of criminal and traffic-related court-ordered debts </a:t>
            </a:r>
            <a:r>
              <a:rPr lang="en-US" sz="2400" dirty="0" smtClean="0">
                <a:solidFill>
                  <a:srgbClr val="FFFF99"/>
                </a:solidFill>
              </a:rPr>
              <a:t>and the distribution of the revenue </a:t>
            </a:r>
            <a:r>
              <a:rPr lang="en-US" sz="2400" dirty="0" smtClean="0"/>
              <a:t>derived from those debts with the goal of improving the process for those entities that benefit from the revenues, and recommendations, if any, for adjustment to the court-ordered debts.</a:t>
            </a:r>
            <a:endParaRPr lang="en-US" sz="2400" dirty="0"/>
          </a:p>
        </p:txBody>
      </p:sp>
      <p:sp>
        <p:nvSpPr>
          <p:cNvPr id="5" name="Slide Number Placeholder 4"/>
          <p:cNvSpPr>
            <a:spLocks noGrp="1"/>
          </p:cNvSpPr>
          <p:nvPr>
            <p:ph type="sldNum" sz="quarter" idx="12"/>
          </p:nvPr>
        </p:nvSpPr>
        <p:spPr/>
        <p:txBody>
          <a:bodyPr/>
          <a:lstStyle/>
          <a:p>
            <a:fld id="{CD02BB1F-1D6F-4064-ABB2-98B9D85B3A4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76608"/>
          </a:xfrm>
        </p:spPr>
        <p:txBody>
          <a:bodyPr/>
          <a:lstStyle/>
          <a:p>
            <a:pPr algn="ctr"/>
            <a:r>
              <a:rPr lang="en-US" sz="4800" dirty="0" smtClean="0"/>
              <a:t>CODTF ACTIVITIES</a:t>
            </a:r>
            <a:endParaRPr lang="en-US" sz="4800" dirty="0"/>
          </a:p>
        </p:txBody>
      </p:sp>
      <p:sp>
        <p:nvSpPr>
          <p:cNvPr id="3" name="Content Placeholder 2"/>
          <p:cNvSpPr>
            <a:spLocks noGrp="1"/>
          </p:cNvSpPr>
          <p:nvPr>
            <p:ph idx="1"/>
          </p:nvPr>
        </p:nvSpPr>
        <p:spPr>
          <a:xfrm>
            <a:off x="228600" y="1447800"/>
            <a:ext cx="8726488" cy="4227513"/>
          </a:xfrm>
        </p:spPr>
        <p:txBody>
          <a:bodyPr/>
          <a:lstStyle/>
          <a:p>
            <a:r>
              <a:rPr lang="en-US" dirty="0" smtClean="0"/>
              <a:t>Current activities of CODTF subgroups:</a:t>
            </a:r>
          </a:p>
          <a:p>
            <a:pPr lvl="1"/>
            <a:r>
              <a:rPr lang="en-US" sz="2400" dirty="0" smtClean="0"/>
              <a:t>Survey to determine revenue streams to state, counties, cities, etc., and associated financial information </a:t>
            </a:r>
          </a:p>
          <a:p>
            <a:pPr lvl="1"/>
            <a:r>
              <a:rPr lang="en-US" sz="2400" dirty="0" smtClean="0"/>
              <a:t>Evaluation of SCO Appendix C</a:t>
            </a:r>
          </a:p>
          <a:p>
            <a:pPr lvl="1"/>
            <a:r>
              <a:rPr lang="en-US" sz="2400" b="1" dirty="0" smtClean="0">
                <a:solidFill>
                  <a:srgbClr val="FFFF99"/>
                </a:solidFill>
              </a:rPr>
              <a:t>Sponsor training on revenue distribution</a:t>
            </a:r>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2873375"/>
          </a:xfrm>
        </p:spPr>
        <p:txBody>
          <a:bodyPr/>
          <a:lstStyle/>
          <a:p>
            <a:pPr algn="ctr"/>
            <a:r>
              <a:rPr lang="en-US" dirty="0" smtClean="0"/>
              <a:t>RESOURCES</a:t>
            </a:r>
            <a:endParaRPr lang="en-US" dirty="0"/>
          </a:p>
        </p:txBody>
      </p:sp>
      <p:sp>
        <p:nvSpPr>
          <p:cNvPr id="6" name="Slide Number Placeholder 5"/>
          <p:cNvSpPr>
            <a:spLocks noGrp="1"/>
          </p:cNvSpPr>
          <p:nvPr>
            <p:ph type="sldNum" sz="quarter" idx="12"/>
          </p:nvPr>
        </p:nvSpPr>
        <p:spPr/>
        <p:txBody>
          <a:bodyPr/>
          <a:lstStyle/>
          <a:p>
            <a:fld id="{05684F8F-BF01-434D-9142-F5FAC89ECAE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295400"/>
          </a:xfrm>
        </p:spPr>
        <p:txBody>
          <a:bodyPr/>
          <a:lstStyle/>
          <a:p>
            <a:pPr algn="ctr"/>
            <a:r>
              <a:rPr lang="en-US" sz="4000" dirty="0" smtClean="0"/>
              <a:t>Distribution Resource Interrelationships</a:t>
            </a:r>
            <a:endParaRPr lang="en-US" sz="4000" dirty="0"/>
          </a:p>
        </p:txBody>
      </p:sp>
      <p:sp>
        <p:nvSpPr>
          <p:cNvPr id="3" name="Content Placeholder 2"/>
          <p:cNvSpPr>
            <a:spLocks noGrp="1"/>
          </p:cNvSpPr>
          <p:nvPr>
            <p:ph idx="1"/>
          </p:nvPr>
        </p:nvSpPr>
        <p:spPr>
          <a:xfrm>
            <a:off x="381000" y="1716087"/>
            <a:ext cx="8574088" cy="4837113"/>
          </a:xfrm>
        </p:spPr>
        <p:txBody>
          <a:bodyPr>
            <a:normAutofit/>
          </a:bodyPr>
          <a:lstStyle/>
          <a:p>
            <a:pPr>
              <a:lnSpc>
                <a:spcPct val="110000"/>
              </a:lnSpc>
              <a:spcBef>
                <a:spcPts val="600"/>
              </a:spcBef>
            </a:pPr>
            <a:r>
              <a:rPr lang="en-US" sz="3600" dirty="0" smtClean="0"/>
              <a:t>Statutes</a:t>
            </a:r>
          </a:p>
          <a:p>
            <a:pPr>
              <a:lnSpc>
                <a:spcPct val="110000"/>
              </a:lnSpc>
              <a:spcBef>
                <a:spcPts val="600"/>
              </a:spcBef>
            </a:pPr>
            <a:r>
              <a:rPr lang="en-US" sz="3600" dirty="0" smtClean="0"/>
              <a:t>SCO Revenue Distribution Guidelines, Appendix C</a:t>
            </a:r>
          </a:p>
          <a:p>
            <a:pPr>
              <a:lnSpc>
                <a:spcPct val="110000"/>
              </a:lnSpc>
              <a:spcBef>
                <a:spcPts val="600"/>
              </a:spcBef>
            </a:pPr>
            <a:r>
              <a:rPr lang="en-US" sz="3600" dirty="0" smtClean="0"/>
              <a:t>Judicial Council Uniform Bail and Penalty Schedule</a:t>
            </a:r>
          </a:p>
          <a:p>
            <a:pPr>
              <a:lnSpc>
                <a:spcPct val="110000"/>
              </a:lnSpc>
              <a:spcBef>
                <a:spcPts val="600"/>
              </a:spcBef>
            </a:pPr>
            <a:r>
              <a:rPr lang="en-US" sz="3600" dirty="0" smtClean="0"/>
              <a:t>Revenue Distribution Audit Worksheets</a:t>
            </a:r>
            <a:endParaRPr lang="en-US" sz="36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sz="4000" dirty="0" smtClean="0"/>
              <a:t>Distribution Resource Sites</a:t>
            </a:r>
            <a:endParaRPr lang="en-US" sz="4000" dirty="0"/>
          </a:p>
        </p:txBody>
      </p:sp>
      <p:sp>
        <p:nvSpPr>
          <p:cNvPr id="3" name="Content Placeholder 2"/>
          <p:cNvSpPr>
            <a:spLocks noGrp="1"/>
          </p:cNvSpPr>
          <p:nvPr>
            <p:ph idx="1"/>
          </p:nvPr>
        </p:nvSpPr>
        <p:spPr>
          <a:xfrm>
            <a:off x="152400" y="1143000"/>
            <a:ext cx="8839200" cy="5257800"/>
          </a:xfrm>
        </p:spPr>
        <p:txBody>
          <a:bodyPr>
            <a:normAutofit fontScale="25000" lnSpcReduction="20000"/>
          </a:bodyPr>
          <a:lstStyle/>
          <a:p>
            <a:pPr>
              <a:buNone/>
            </a:pPr>
            <a:endParaRPr lang="en-US" sz="6000" dirty="0" smtClean="0">
              <a:solidFill>
                <a:srgbClr val="FF0000"/>
              </a:solidFill>
            </a:endParaRPr>
          </a:p>
          <a:p>
            <a:pPr>
              <a:buNone/>
            </a:pPr>
            <a:r>
              <a:rPr lang="en-US" sz="7400" b="1" dirty="0" smtClean="0"/>
              <a:t>California Statutes: </a:t>
            </a:r>
            <a:r>
              <a:rPr lang="en-US" sz="7400" dirty="0" smtClean="0">
                <a:solidFill>
                  <a:srgbClr val="FFFF99"/>
                </a:solidFill>
              </a:rPr>
              <a:t>leginfo.legislature.ca.gov/faces/</a:t>
            </a:r>
            <a:r>
              <a:rPr lang="en-US" sz="7400" dirty="0" err="1" smtClean="0">
                <a:solidFill>
                  <a:srgbClr val="FFFF99"/>
                </a:solidFill>
              </a:rPr>
              <a:t>codes.xhtml</a:t>
            </a:r>
            <a:endParaRPr lang="en-US" sz="7400" dirty="0" smtClean="0">
              <a:solidFill>
                <a:srgbClr val="FFFF99"/>
              </a:solidFill>
            </a:endParaRPr>
          </a:p>
          <a:p>
            <a:pPr>
              <a:buNone/>
            </a:pPr>
            <a:endParaRPr lang="en-US" sz="2800" b="1" dirty="0" smtClean="0"/>
          </a:p>
          <a:p>
            <a:pPr>
              <a:buNone/>
            </a:pPr>
            <a:r>
              <a:rPr lang="en-US" sz="7400" b="1" dirty="0" smtClean="0"/>
              <a:t>Distribution Resources/Guides:</a:t>
            </a:r>
          </a:p>
          <a:p>
            <a:pPr>
              <a:buNone/>
            </a:pPr>
            <a:r>
              <a:rPr lang="en-US" sz="6200" dirty="0" smtClean="0"/>
              <a:t>JC Uniform Bail and Penalty Schedules </a:t>
            </a:r>
            <a:r>
              <a:rPr lang="en-US" sz="6200" dirty="0" smtClean="0">
                <a:solidFill>
                  <a:srgbClr val="FFFF00"/>
                </a:solidFill>
              </a:rPr>
              <a:t> </a:t>
            </a:r>
            <a:r>
              <a:rPr lang="en-US" sz="7200" dirty="0" smtClean="0">
                <a:solidFill>
                  <a:srgbClr val="FFFF99"/>
                </a:solidFill>
              </a:rPr>
              <a:t>www.courts.ca.gov/documents/2013-JC-BAIL.pdf</a:t>
            </a:r>
          </a:p>
          <a:p>
            <a:pPr>
              <a:buNone/>
            </a:pPr>
            <a:endParaRPr lang="en-US" sz="2800" dirty="0" smtClean="0"/>
          </a:p>
          <a:p>
            <a:pPr>
              <a:buNone/>
            </a:pPr>
            <a:r>
              <a:rPr lang="en-US" sz="6200" dirty="0" smtClean="0"/>
              <a:t>Email Distribution Questions to AOC   </a:t>
            </a:r>
            <a:r>
              <a:rPr lang="en-US" sz="7200" dirty="0" smtClean="0">
                <a:solidFill>
                  <a:srgbClr val="FFFF99"/>
                </a:solidFill>
              </a:rPr>
              <a:t>DistributionQuestions@jud.ca.gov</a:t>
            </a:r>
          </a:p>
          <a:p>
            <a:pPr>
              <a:buNone/>
            </a:pPr>
            <a:endParaRPr lang="en-US" sz="2800" dirty="0" smtClean="0"/>
          </a:p>
          <a:p>
            <a:pPr>
              <a:buNone/>
            </a:pPr>
            <a:r>
              <a:rPr lang="en-US" sz="6400" dirty="0" smtClean="0"/>
              <a:t>SCO Appendix C Guidelines </a:t>
            </a:r>
            <a:r>
              <a:rPr lang="en-US" sz="7200" dirty="0" smtClean="0">
                <a:solidFill>
                  <a:srgbClr val="FFFF99"/>
                </a:solidFill>
              </a:rPr>
              <a:t>www.sco.ca.gov/ard_trialcourt_manual_guidelines.html</a:t>
            </a:r>
          </a:p>
          <a:p>
            <a:pPr>
              <a:buNone/>
            </a:pPr>
            <a:endParaRPr lang="en-US" sz="2800" dirty="0" smtClean="0"/>
          </a:p>
          <a:p>
            <a:pPr>
              <a:buNone/>
            </a:pPr>
            <a:r>
              <a:rPr lang="en-US" sz="6400" dirty="0" smtClean="0"/>
              <a:t>Distribution Training Materials </a:t>
            </a:r>
            <a:r>
              <a:rPr lang="en-US" sz="7200" dirty="0" smtClean="0">
                <a:solidFill>
                  <a:srgbClr val="FFFF99"/>
                </a:solidFill>
              </a:rPr>
              <a:t>www.sco.ca.gov/ard_trialcourt_manual_guidelines.html</a:t>
            </a:r>
          </a:p>
          <a:p>
            <a:pPr>
              <a:buNone/>
            </a:pPr>
            <a:endParaRPr lang="en-US" sz="2800" dirty="0" smtClean="0"/>
          </a:p>
          <a:p>
            <a:pPr>
              <a:buNone/>
            </a:pPr>
            <a:r>
              <a:rPr lang="en-US" sz="7600" b="1" dirty="0" smtClean="0"/>
              <a:t>Local Court Websites: </a:t>
            </a:r>
            <a:r>
              <a:rPr lang="en-US" sz="7200" dirty="0" smtClean="0">
                <a:solidFill>
                  <a:srgbClr val="FFFF66"/>
                </a:solidFill>
              </a:rPr>
              <a:t>www.courts.ca.gov/find-my-court.htm</a:t>
            </a:r>
          </a:p>
          <a:p>
            <a:pPr>
              <a:buNone/>
            </a:pPr>
            <a:endParaRPr lang="en-US" sz="2800" b="1" dirty="0" smtClean="0"/>
          </a:p>
          <a:p>
            <a:pPr>
              <a:buNone/>
            </a:pPr>
            <a:r>
              <a:rPr lang="en-US" sz="7600" b="1" dirty="0" smtClean="0"/>
              <a:t>County Websites: </a:t>
            </a:r>
            <a:r>
              <a:rPr lang="en-US" sz="7200" dirty="0" smtClean="0">
                <a:solidFill>
                  <a:srgbClr val="FFFF66"/>
                </a:solidFill>
              </a:rPr>
              <a:t>www.csac.counties.org/county-websites-profile-information</a:t>
            </a:r>
          </a:p>
          <a:p>
            <a:pPr>
              <a:buNone/>
            </a:pPr>
            <a:endParaRPr lang="en-US" sz="2800" b="1" dirty="0" smtClean="0"/>
          </a:p>
          <a:p>
            <a:pPr>
              <a:buNone/>
            </a:pPr>
            <a:r>
              <a:rPr lang="en-US" sz="7400" b="1" dirty="0" smtClean="0"/>
              <a:t>Audit Reports:</a:t>
            </a:r>
          </a:p>
          <a:p>
            <a:pPr>
              <a:buNone/>
            </a:pPr>
            <a:r>
              <a:rPr lang="en-US" sz="6400" dirty="0" smtClean="0"/>
              <a:t>State Controller’s </a:t>
            </a:r>
            <a:r>
              <a:rPr lang="en-US" sz="6000" dirty="0" smtClean="0"/>
              <a:t>		</a:t>
            </a:r>
            <a:r>
              <a:rPr lang="en-US" sz="7200" dirty="0" smtClean="0">
                <a:solidFill>
                  <a:srgbClr val="FFFF99"/>
                </a:solidFill>
              </a:rPr>
              <a:t>www.sco.ca.gov/aud_court_revenues.html</a:t>
            </a:r>
          </a:p>
          <a:p>
            <a:pPr>
              <a:buNone/>
            </a:pPr>
            <a:r>
              <a:rPr lang="en-US" sz="6400" dirty="0" smtClean="0"/>
              <a:t>AOC</a:t>
            </a:r>
            <a:r>
              <a:rPr lang="en-US" sz="7400" dirty="0" smtClean="0"/>
              <a:t>	</a:t>
            </a:r>
            <a:r>
              <a:rPr lang="en-US" sz="2800" dirty="0" smtClean="0"/>
              <a:t>		</a:t>
            </a:r>
            <a:r>
              <a:rPr lang="en-US" sz="7200" dirty="0" smtClean="0">
                <a:solidFill>
                  <a:srgbClr val="FFFF99"/>
                </a:solidFill>
              </a:rPr>
              <a:t>www.courts.ca.gov/12050.htm</a:t>
            </a:r>
          </a:p>
          <a:p>
            <a:pPr>
              <a:buNone/>
            </a:pPr>
            <a:endParaRPr lang="en-US" sz="7400" dirty="0" smtClean="0"/>
          </a:p>
        </p:txBody>
      </p:sp>
      <p:sp>
        <p:nvSpPr>
          <p:cNvPr id="6" name="Slide Number Placeholder 5"/>
          <p:cNvSpPr>
            <a:spLocks noGrp="1"/>
          </p:cNvSpPr>
          <p:nvPr>
            <p:ph type="sldNum" sz="quarter" idx="12"/>
          </p:nvPr>
        </p:nvSpPr>
        <p:spPr/>
        <p:txBody>
          <a:bodyPr/>
          <a:lstStyle/>
          <a:p>
            <a:fld id="{CD02BB1F-1D6F-4064-ABB2-98B9D85B3A4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4400" b="1" dirty="0" smtClean="0">
                <a:solidFill>
                  <a:schemeClr val="tx2"/>
                </a:solidFill>
              </a:rPr>
              <a:t>JUDICIAL COUNCIL</a:t>
            </a:r>
          </a:p>
          <a:p>
            <a:pPr algn="ctr"/>
            <a:endParaRPr lang="en-US" sz="4400" b="1" dirty="0"/>
          </a:p>
        </p:txBody>
      </p:sp>
      <p:sp>
        <p:nvSpPr>
          <p:cNvPr id="6" name="Slide Number Placeholder 5"/>
          <p:cNvSpPr>
            <a:spLocks noGrp="1"/>
          </p:cNvSpPr>
          <p:nvPr>
            <p:ph type="sldNum" sz="quarter" idx="12"/>
          </p:nvPr>
        </p:nvSpPr>
        <p:spPr/>
        <p:txBody>
          <a:bodyPr/>
          <a:lstStyle/>
          <a:p>
            <a:fld id="{05684F8F-BF01-434D-9142-F5FAC89ECAE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371600"/>
          </a:xfrm>
        </p:spPr>
        <p:txBody>
          <a:bodyPr>
            <a:normAutofit fontScale="90000"/>
          </a:bodyPr>
          <a:lstStyle/>
          <a:p>
            <a:pPr algn="ctr"/>
            <a:r>
              <a:rPr lang="en-US" sz="3600" dirty="0" smtClean="0"/>
              <a:t>Judicial Council </a:t>
            </a:r>
            <a:br>
              <a:rPr lang="en-US" sz="3600" dirty="0" smtClean="0"/>
            </a:br>
            <a:r>
              <a:rPr lang="en-US" sz="3600" dirty="0" smtClean="0"/>
              <a:t>Uniform Bail and Penalty Schedules </a:t>
            </a:r>
            <a:r>
              <a:rPr lang="en-US" sz="3600" b="1" dirty="0" smtClean="0">
                <a:solidFill>
                  <a:schemeClr val="accent1"/>
                </a:solidFill>
              </a:rPr>
              <a:t>(Rule 4.102)</a:t>
            </a:r>
            <a:endParaRPr lang="en-US" sz="3600" dirty="0">
              <a:solidFill>
                <a:schemeClr val="accent1"/>
              </a:solidFill>
            </a:endParaRPr>
          </a:p>
        </p:txBody>
      </p:sp>
      <p:sp>
        <p:nvSpPr>
          <p:cNvPr id="3" name="Content Placeholder 2"/>
          <p:cNvSpPr>
            <a:spLocks noGrp="1"/>
          </p:cNvSpPr>
          <p:nvPr>
            <p:ph idx="1"/>
          </p:nvPr>
        </p:nvSpPr>
        <p:spPr>
          <a:xfrm>
            <a:off x="304800" y="2020887"/>
            <a:ext cx="8574088" cy="4532313"/>
          </a:xfrm>
        </p:spPr>
        <p:txBody>
          <a:bodyPr>
            <a:noAutofit/>
          </a:bodyPr>
          <a:lstStyle/>
          <a:p>
            <a:r>
              <a:rPr lang="en-US" sz="2400" dirty="0" smtClean="0"/>
              <a:t>PC 1269b(c): requires that courts prepare, adopt, and annually revise a uniform countywide schedule of bail for all bailable felony offenses and for all misdemeanor and infraction offenses </a:t>
            </a:r>
            <a:r>
              <a:rPr lang="en-US" sz="2400" dirty="0" smtClean="0">
                <a:solidFill>
                  <a:srgbClr val="FFFF99"/>
                </a:solidFill>
              </a:rPr>
              <a:t>except Vehicle Code infractions.</a:t>
            </a:r>
          </a:p>
          <a:p>
            <a:pPr>
              <a:buNone/>
            </a:pPr>
            <a:r>
              <a:rPr lang="en-US" sz="2400" dirty="0" smtClean="0"/>
              <a:t>	</a:t>
            </a:r>
            <a:r>
              <a:rPr lang="en-US" sz="2400" dirty="0" smtClean="0">
                <a:solidFill>
                  <a:srgbClr val="FFFF99"/>
                </a:solidFill>
              </a:rPr>
              <a:t>The penalty schedule for infraction violations of the Vehicle Code </a:t>
            </a:r>
            <a:r>
              <a:rPr lang="en-US" sz="2400" dirty="0" smtClean="0"/>
              <a:t>shall be </a:t>
            </a:r>
            <a:r>
              <a:rPr lang="en-US" sz="2400" dirty="0" smtClean="0">
                <a:solidFill>
                  <a:srgbClr val="FFFF99"/>
                </a:solidFill>
              </a:rPr>
              <a:t>established by the Judicial Council</a:t>
            </a:r>
            <a:r>
              <a:rPr lang="en-US" sz="2400" dirty="0" smtClean="0"/>
              <a:t> in accordance with Section 40310 of the Vehicle Code.</a:t>
            </a:r>
          </a:p>
          <a:p>
            <a:r>
              <a:rPr lang="en-US" sz="2400" dirty="0" smtClean="0"/>
              <a:t>VC 40310: requires Judicial Council to annually adopt a uniform traffic penalty schedule for all non-parking Vehicle Code infractions.</a:t>
            </a:r>
          </a:p>
          <a:p>
            <a:endParaRPr lang="en-US" sz="2400" dirty="0" smtClean="0"/>
          </a:p>
        </p:txBody>
      </p:sp>
      <p:sp>
        <p:nvSpPr>
          <p:cNvPr id="6" name="Slide Number Placeholder 5"/>
          <p:cNvSpPr>
            <a:spLocks noGrp="1"/>
          </p:cNvSpPr>
          <p:nvPr>
            <p:ph type="sldNum" sz="quarter" idx="12"/>
          </p:nvPr>
        </p:nvSpPr>
        <p:spPr/>
        <p:txBody>
          <a:bodyPr/>
          <a:lstStyle/>
          <a:p>
            <a:fld id="{CD02BB1F-1D6F-4064-ABB2-98B9D85B3A4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143000"/>
          </a:xfrm>
        </p:spPr>
        <p:txBody>
          <a:bodyPr/>
          <a:lstStyle/>
          <a:p>
            <a:r>
              <a:rPr lang="en-US" dirty="0" smtClean="0"/>
              <a:t>INTRODUCTION</a:t>
            </a:r>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066800"/>
          </a:xfrm>
        </p:spPr>
        <p:txBody>
          <a:bodyPr>
            <a:noAutofit/>
          </a:bodyPr>
          <a:lstStyle/>
          <a:p>
            <a:pPr algn="ctr"/>
            <a:r>
              <a:rPr lang="en-US" sz="4400" dirty="0" smtClean="0"/>
              <a:t>Countywide Schedule of Bail</a:t>
            </a:r>
            <a:endParaRPr lang="en-US" sz="4400" dirty="0"/>
          </a:p>
        </p:txBody>
      </p:sp>
      <p:sp>
        <p:nvSpPr>
          <p:cNvPr id="3" name="Content Placeholder 2"/>
          <p:cNvSpPr>
            <a:spLocks noGrp="1"/>
          </p:cNvSpPr>
          <p:nvPr>
            <p:ph idx="1"/>
          </p:nvPr>
        </p:nvSpPr>
        <p:spPr>
          <a:xfrm>
            <a:off x="990600" y="1752600"/>
            <a:ext cx="7659688" cy="4227513"/>
          </a:xfrm>
        </p:spPr>
        <p:txBody>
          <a:bodyPr>
            <a:normAutofit fontScale="62500" lnSpcReduction="20000"/>
          </a:bodyPr>
          <a:lstStyle/>
          <a:p>
            <a:r>
              <a:rPr lang="en-US" dirty="0" smtClean="0"/>
              <a:t>The judges in each county adopt a countywide bail schedule that sets bail based on the requirements that apply to that jurisdiction.</a:t>
            </a:r>
          </a:p>
          <a:p>
            <a:endParaRPr lang="en-US" dirty="0" smtClean="0"/>
          </a:p>
          <a:p>
            <a:r>
              <a:rPr lang="en-US" dirty="0" smtClean="0"/>
              <a:t>Each countywide bail schedule may have bail amounts that are different from the council's bail amounts.</a:t>
            </a:r>
          </a:p>
          <a:p>
            <a:endParaRPr lang="en-US" dirty="0" smtClean="0"/>
          </a:p>
          <a:p>
            <a:r>
              <a:rPr lang="en-US" dirty="0" smtClean="0"/>
              <a:t>You must contact the court where a case is filed to get local bail information for that court. </a:t>
            </a:r>
          </a:p>
        </p:txBody>
      </p:sp>
      <p:sp>
        <p:nvSpPr>
          <p:cNvPr id="6" name="Slide Number Placeholder 5"/>
          <p:cNvSpPr>
            <a:spLocks noGrp="1"/>
          </p:cNvSpPr>
          <p:nvPr>
            <p:ph type="sldNum" sz="quarter" idx="12"/>
          </p:nvPr>
        </p:nvSpPr>
        <p:spPr/>
        <p:txBody>
          <a:bodyPr/>
          <a:lstStyle/>
          <a:p>
            <a:fld id="{CD02BB1F-1D6F-4064-ABB2-98B9D85B3A4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algn="ctr"/>
            <a:r>
              <a:rPr lang="en-US" sz="3600" dirty="0" smtClean="0"/>
              <a:t/>
            </a:r>
            <a:br>
              <a:rPr lang="en-US" sz="3600" dirty="0" smtClean="0"/>
            </a:br>
            <a:r>
              <a:rPr lang="en-US" sz="3600" dirty="0" smtClean="0"/>
              <a:t>JC Uniform Bail and Penalty Schedules</a:t>
            </a:r>
            <a:br>
              <a:rPr lang="en-US" sz="3600" dirty="0" smtClean="0"/>
            </a:br>
            <a:r>
              <a:rPr lang="en-US" sz="2400" b="0" dirty="0" smtClean="0">
                <a:solidFill>
                  <a:srgbClr val="FFFF99"/>
                </a:solidFill>
              </a:rPr>
              <a:t>www.courts.ca.gov/documents/2013-JC-BAIL.pdf</a:t>
            </a:r>
            <a:endParaRPr lang="en-US" sz="3600" b="0" dirty="0">
              <a:solidFill>
                <a:srgbClr val="FFFF99"/>
              </a:solidFill>
            </a:endParaRPr>
          </a:p>
        </p:txBody>
      </p:sp>
      <p:sp>
        <p:nvSpPr>
          <p:cNvPr id="3" name="Content Placeholder 2"/>
          <p:cNvSpPr>
            <a:spLocks noGrp="1"/>
          </p:cNvSpPr>
          <p:nvPr>
            <p:ph idx="1"/>
          </p:nvPr>
        </p:nvSpPr>
        <p:spPr>
          <a:xfrm>
            <a:off x="228600" y="1676400"/>
            <a:ext cx="8650288" cy="4379915"/>
          </a:xfrm>
        </p:spPr>
        <p:txBody>
          <a:bodyPr>
            <a:normAutofit/>
          </a:bodyPr>
          <a:lstStyle/>
          <a:p>
            <a:pPr>
              <a:buNone/>
            </a:pPr>
            <a:r>
              <a:rPr lang="en-US" sz="2400" dirty="0" smtClean="0"/>
              <a:t/>
            </a:r>
            <a:br>
              <a:rPr lang="en-US" sz="2400" dirty="0" smtClean="0"/>
            </a:br>
            <a:r>
              <a:rPr lang="en-US" sz="2800" dirty="0" smtClean="0"/>
              <a:t>The Uniform Bail and Penalty Schedules are revised to conform to recent legislation. The Judicial Council adopted the proposed 2013 Uniform Bail and Penalty Schedules at the December 2012 council meeting.</a:t>
            </a:r>
            <a:endParaRPr lang="en-US" sz="2400" dirty="0" smtClean="0"/>
          </a:p>
          <a:p>
            <a:pPr>
              <a:buNone/>
            </a:pPr>
            <a:r>
              <a:rPr lang="en-US" sz="2400" dirty="0" smtClean="0"/>
              <a:t>	</a:t>
            </a:r>
          </a:p>
        </p:txBody>
      </p:sp>
      <p:sp>
        <p:nvSpPr>
          <p:cNvPr id="5" name="Slide Number Placeholder 4"/>
          <p:cNvSpPr>
            <a:spLocks noGrp="1"/>
          </p:cNvSpPr>
          <p:nvPr>
            <p:ph type="sldNum" sz="quarter" idx="12"/>
          </p:nvPr>
        </p:nvSpPr>
        <p:spPr/>
        <p:txBody>
          <a:bodyPr/>
          <a:lstStyle/>
          <a:p>
            <a:fld id="{CD02BB1F-1D6F-4064-ABB2-98B9D85B3A4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66800"/>
          </a:xfrm>
        </p:spPr>
        <p:txBody>
          <a:bodyPr/>
          <a:lstStyle/>
          <a:p>
            <a:r>
              <a:rPr lang="en-US" sz="3200" dirty="0" smtClean="0"/>
              <a:t>JC Uniform Bail and Penalty Schedules</a:t>
            </a:r>
            <a:endParaRPr lang="en-US" sz="3200" dirty="0"/>
          </a:p>
        </p:txBody>
      </p:sp>
      <p:sp>
        <p:nvSpPr>
          <p:cNvPr id="3" name="Content Placeholder 2"/>
          <p:cNvSpPr>
            <a:spLocks noGrp="1"/>
          </p:cNvSpPr>
          <p:nvPr>
            <p:ph idx="1"/>
          </p:nvPr>
        </p:nvSpPr>
        <p:spPr>
          <a:xfrm>
            <a:off x="304800" y="1524000"/>
            <a:ext cx="8650288" cy="4227513"/>
          </a:xfrm>
        </p:spPr>
        <p:txBody>
          <a:bodyPr/>
          <a:lstStyle/>
          <a:p>
            <a:pPr>
              <a:buNone/>
            </a:pPr>
            <a:r>
              <a:rPr lang="en-US" sz="2400" b="1" dirty="0" smtClean="0"/>
              <a:t>Purpose of schedules: </a:t>
            </a:r>
          </a:p>
          <a:p>
            <a:pPr marL="457200" indent="-457200">
              <a:buAutoNum type="arabicPeriod"/>
            </a:pPr>
            <a:r>
              <a:rPr lang="en-US" sz="2400" dirty="0" smtClean="0">
                <a:solidFill>
                  <a:srgbClr val="FFFF99"/>
                </a:solidFill>
              </a:rPr>
              <a:t>To provide the standard bail amount</a:t>
            </a:r>
            <a:r>
              <a:rPr lang="en-US" sz="2400" dirty="0" smtClean="0"/>
              <a:t>, which for Vehicle Code offenses is the amount that may be used for a bail forfeiture instead of further proceedings.</a:t>
            </a:r>
          </a:p>
          <a:p>
            <a:pPr marL="457200" indent="-457200">
              <a:buAutoNum type="arabicPeriod"/>
            </a:pPr>
            <a:r>
              <a:rPr lang="en-US" sz="2400" dirty="0" smtClean="0">
                <a:solidFill>
                  <a:srgbClr val="FFFF99"/>
                </a:solidFill>
              </a:rPr>
              <a:t>Serve as a guideline for the imposition of a fine </a:t>
            </a:r>
            <a:r>
              <a:rPr lang="en-US" sz="2400" dirty="0" smtClean="0"/>
              <a:t>as all or a portion of the penalty for a first conviction of a listed offense where a fine is used as all or a portion of the penalty for such offense. </a:t>
            </a:r>
            <a:endParaRPr lang="en-US" sz="2400" dirty="0" smtClean="0">
              <a:solidFill>
                <a:srgbClr val="FF0000"/>
              </a:solidFill>
            </a:endParaRPr>
          </a:p>
          <a:p>
            <a:pPr>
              <a:buNone/>
            </a:pPr>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02BB1F-1D6F-4064-ABB2-98B9D85B3A42}" type="slidenum">
              <a:rPr lang="en-US" smtClean="0"/>
              <a:pPr/>
              <a:t>23</a:t>
            </a:fld>
            <a:endParaRPr lang="en-US" dirty="0"/>
          </a:p>
        </p:txBody>
      </p:sp>
      <p:pic>
        <p:nvPicPr>
          <p:cNvPr id="94212" name="Picture 4"/>
          <p:cNvPicPr>
            <a:picLocks noChangeAspect="1" noChangeArrowheads="1"/>
          </p:cNvPicPr>
          <p:nvPr/>
        </p:nvPicPr>
        <p:blipFill>
          <a:blip r:embed="rId2" cstate="print"/>
          <a:srcRect/>
          <a:stretch>
            <a:fillRect/>
          </a:stretch>
        </p:blipFill>
        <p:spPr bwMode="auto">
          <a:xfrm>
            <a:off x="533400" y="533400"/>
            <a:ext cx="8001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24</a:t>
            </a:fld>
            <a:endParaRPr lang="en-US" dirty="0"/>
          </a:p>
        </p:txBody>
      </p:sp>
      <p:pic>
        <p:nvPicPr>
          <p:cNvPr id="3074" name="Picture 2"/>
          <p:cNvPicPr>
            <a:picLocks noChangeAspect="1" noChangeArrowheads="1"/>
          </p:cNvPicPr>
          <p:nvPr/>
        </p:nvPicPr>
        <p:blipFill>
          <a:blip r:embed="rId2" cstate="print"/>
          <a:srcRect l="9375" t="16406" r="10625" b="7813"/>
          <a:stretch>
            <a:fillRect/>
          </a:stretch>
        </p:blipFill>
        <p:spPr bwMode="auto">
          <a:xfrm>
            <a:off x="0" y="0"/>
            <a:ext cx="97536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25</a:t>
            </a:fld>
            <a:endParaRPr lang="en-US" dirty="0"/>
          </a:p>
        </p:txBody>
      </p:sp>
      <p:pic>
        <p:nvPicPr>
          <p:cNvPr id="4098" name="Picture 2"/>
          <p:cNvPicPr>
            <a:picLocks noChangeAspect="1" noChangeArrowheads="1"/>
          </p:cNvPicPr>
          <p:nvPr/>
        </p:nvPicPr>
        <p:blipFill>
          <a:blip r:embed="rId2" cstate="print"/>
          <a:srcRect l="9375" t="16406" r="10625" b="13282"/>
          <a:stretch>
            <a:fillRect/>
          </a:stretch>
        </p:blipFill>
        <p:spPr bwMode="auto">
          <a:xfrm>
            <a:off x="0" y="0"/>
            <a:ext cx="975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26</a:t>
            </a:fld>
            <a:endParaRPr lang="en-US" dirty="0"/>
          </a:p>
        </p:txBody>
      </p:sp>
      <p:pic>
        <p:nvPicPr>
          <p:cNvPr id="95234" name="Picture 2"/>
          <p:cNvPicPr>
            <a:picLocks noChangeAspect="1" noChangeArrowheads="1"/>
          </p:cNvPicPr>
          <p:nvPr/>
        </p:nvPicPr>
        <p:blipFill>
          <a:blip r:embed="rId2" cstate="print"/>
          <a:srcRect/>
          <a:stretch>
            <a:fillRect/>
          </a:stretch>
        </p:blipFill>
        <p:spPr bwMode="auto">
          <a:xfrm>
            <a:off x="304800" y="304800"/>
            <a:ext cx="8614317"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p:spPr>
        <p:txBody>
          <a:bodyPr>
            <a:normAutofit/>
          </a:bodyPr>
          <a:lstStyle/>
          <a:p>
            <a:r>
              <a:rPr lang="en-US" sz="4800" dirty="0" smtClean="0"/>
              <a:t>Questions?</a:t>
            </a:r>
            <a:endParaRPr lang="en-US" sz="4800" dirty="0"/>
          </a:p>
        </p:txBody>
      </p:sp>
      <p:sp>
        <p:nvSpPr>
          <p:cNvPr id="5" name="Slide Number Placeholder 4"/>
          <p:cNvSpPr>
            <a:spLocks noGrp="1"/>
          </p:cNvSpPr>
          <p:nvPr>
            <p:ph type="sldNum" sz="quarter" idx="4"/>
          </p:nvPr>
        </p:nvSpPr>
        <p:spPr/>
        <p:txBody>
          <a:bodyPr/>
          <a:lstStyle/>
          <a:p>
            <a:fld id="{EBE7665E-A054-426B-90B4-86C8DC2CDF0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p:spPr>
        <p:txBody>
          <a:bodyPr>
            <a:normAutofit fontScale="90000"/>
          </a:bodyPr>
          <a:lstStyle/>
          <a:p>
            <a:r>
              <a:rPr lang="en-US" sz="4800" dirty="0" smtClean="0"/>
              <a:t>Placeholder for State Controller’s Office Slides</a:t>
            </a:r>
            <a:endParaRPr lang="en-US" sz="4800" dirty="0"/>
          </a:p>
        </p:txBody>
      </p:sp>
      <p:sp>
        <p:nvSpPr>
          <p:cNvPr id="5" name="Slide Number Placeholder 4"/>
          <p:cNvSpPr>
            <a:spLocks noGrp="1"/>
          </p:cNvSpPr>
          <p:nvPr>
            <p:ph type="sldNum" sz="quarter" idx="4"/>
          </p:nvPr>
        </p:nvSpPr>
        <p:spPr/>
        <p:txBody>
          <a:bodyPr/>
          <a:lstStyle/>
          <a:p>
            <a:fld id="{EBE7665E-A054-426B-90B4-86C8DC2CDF0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Morning Break</a:t>
            </a:r>
            <a:endParaRPr lang="en-US" dirty="0"/>
          </a:p>
        </p:txBody>
      </p:sp>
      <p:sp>
        <p:nvSpPr>
          <p:cNvPr id="6" name="Subtitle 5"/>
          <p:cNvSpPr>
            <a:spLocks noGrp="1"/>
          </p:cNvSpPr>
          <p:nvPr>
            <p:ph type="subTitle" idx="1"/>
          </p:nvPr>
        </p:nvSpPr>
        <p:spPr/>
        <p:txBody>
          <a:bodyPr/>
          <a:lstStyle/>
          <a:p>
            <a:r>
              <a:rPr lang="en-US" dirty="0" smtClean="0"/>
              <a:t>(15 Minutes, please)</a:t>
            </a:r>
            <a:endParaRPr lang="en-US" dirty="0"/>
          </a:p>
        </p:txBody>
      </p:sp>
      <p:sp>
        <p:nvSpPr>
          <p:cNvPr id="4" name="Slide Number Placeholder 3"/>
          <p:cNvSpPr>
            <a:spLocks noGrp="1"/>
          </p:cNvSpPr>
          <p:nvPr>
            <p:ph type="sldNum" sz="quarter" idx="4"/>
          </p:nvPr>
        </p:nvSpPr>
        <p:spPr/>
        <p:txBody>
          <a:bodyPr/>
          <a:lstStyle/>
          <a:p>
            <a:fld id="{ABAB9E0B-D1FB-4339-B0F2-A9BEA2E7D030}"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Faculty and Contacts</a:t>
            </a:r>
            <a:endParaRPr lang="en-US" dirty="0"/>
          </a:p>
        </p:txBody>
      </p:sp>
      <p:sp>
        <p:nvSpPr>
          <p:cNvPr id="3" name="Content Placeholder 2"/>
          <p:cNvSpPr>
            <a:spLocks noGrp="1"/>
          </p:cNvSpPr>
          <p:nvPr>
            <p:ph sz="half" idx="1"/>
          </p:nvPr>
        </p:nvSpPr>
        <p:spPr>
          <a:xfrm>
            <a:off x="457200" y="1600200"/>
            <a:ext cx="4648200" cy="4525963"/>
          </a:xfrm>
        </p:spPr>
        <p:txBody>
          <a:bodyPr>
            <a:normAutofit fontScale="92500"/>
          </a:bodyPr>
          <a:lstStyle/>
          <a:p>
            <a:pPr>
              <a:buNone/>
            </a:pPr>
            <a:r>
              <a:rPr lang="en-US" sz="2400" dirty="0" smtClean="0"/>
              <a:t>State Controller’s Office:</a:t>
            </a:r>
          </a:p>
          <a:p>
            <a:r>
              <a:rPr lang="en-US" sz="2400" dirty="0" smtClean="0"/>
              <a:t>Jim Reisinger </a:t>
            </a:r>
          </a:p>
          <a:p>
            <a:r>
              <a:rPr lang="en-US" sz="2400" dirty="0" smtClean="0"/>
              <a:t>Darryl Mar</a:t>
            </a:r>
          </a:p>
          <a:p>
            <a:r>
              <a:rPr lang="en-US" sz="2400" dirty="0" smtClean="0"/>
              <a:t>Sandeep Singh</a:t>
            </a:r>
          </a:p>
          <a:p>
            <a:pPr>
              <a:buNone/>
            </a:pPr>
            <a:endParaRPr lang="en-US" sz="2400" dirty="0" smtClean="0"/>
          </a:p>
          <a:p>
            <a:pPr>
              <a:buNone/>
            </a:pPr>
            <a:r>
              <a:rPr lang="en-US" sz="2400" dirty="0" smtClean="0"/>
              <a:t>Administrative Office of the Courts:</a:t>
            </a:r>
          </a:p>
          <a:p>
            <a:r>
              <a:rPr lang="en-US" sz="2400" dirty="0" smtClean="0"/>
              <a:t>John Judnick</a:t>
            </a:r>
          </a:p>
          <a:p>
            <a:r>
              <a:rPr lang="en-US" sz="2400" dirty="0" smtClean="0"/>
              <a:t>Robert Cabral</a:t>
            </a:r>
          </a:p>
          <a:p>
            <a:r>
              <a:rPr lang="en-US" sz="2400" dirty="0" smtClean="0"/>
              <a:t>Ryan Mendoza</a:t>
            </a:r>
          </a:p>
        </p:txBody>
      </p:sp>
      <p:sp>
        <p:nvSpPr>
          <p:cNvPr id="4" name="Content Placeholder 3"/>
          <p:cNvSpPr>
            <a:spLocks noGrp="1"/>
          </p:cNvSpPr>
          <p:nvPr>
            <p:ph sz="half" idx="2"/>
          </p:nvPr>
        </p:nvSpPr>
        <p:spPr>
          <a:xfrm>
            <a:off x="5200650" y="2133600"/>
            <a:ext cx="3754438" cy="3998913"/>
          </a:xfrm>
        </p:spPr>
        <p:txBody>
          <a:bodyPr>
            <a:normAutofit fontScale="92500"/>
          </a:bodyPr>
          <a:lstStyle/>
          <a:p>
            <a:pPr>
              <a:buNone/>
            </a:pPr>
            <a:r>
              <a:rPr lang="en-US" sz="2400" dirty="0" smtClean="0">
                <a:solidFill>
                  <a:schemeClr val="accent1"/>
                </a:solidFill>
              </a:rPr>
              <a:t>jreisinger@sco.ca.gov</a:t>
            </a:r>
          </a:p>
          <a:p>
            <a:pPr>
              <a:buNone/>
            </a:pPr>
            <a:r>
              <a:rPr lang="en-US" sz="2400" dirty="0" smtClean="0">
                <a:solidFill>
                  <a:schemeClr val="accent1"/>
                </a:solidFill>
              </a:rPr>
              <a:t>dmar@sco.ca.gov</a:t>
            </a:r>
          </a:p>
          <a:p>
            <a:pPr>
              <a:buNone/>
            </a:pPr>
            <a:r>
              <a:rPr lang="en-US" sz="2400" dirty="0" smtClean="0">
                <a:solidFill>
                  <a:schemeClr val="accent1"/>
                </a:solidFill>
              </a:rPr>
              <a:t>sxsingh@sco.ca.gov</a:t>
            </a:r>
          </a:p>
          <a:p>
            <a:pPr>
              <a:buNone/>
            </a:pPr>
            <a:endParaRPr lang="en-US" sz="2400" dirty="0" smtClean="0">
              <a:solidFill>
                <a:schemeClr val="accent1"/>
              </a:solidFill>
            </a:endParaRPr>
          </a:p>
          <a:p>
            <a:pPr>
              <a:buNone/>
            </a:pPr>
            <a:endParaRPr lang="en-US" sz="2400" dirty="0" smtClean="0">
              <a:solidFill>
                <a:schemeClr val="accent1"/>
              </a:solidFill>
            </a:endParaRPr>
          </a:p>
          <a:p>
            <a:pPr>
              <a:buNone/>
            </a:pPr>
            <a:r>
              <a:rPr lang="en-US" sz="2400" dirty="0" smtClean="0">
                <a:solidFill>
                  <a:schemeClr val="accent1"/>
                </a:solidFill>
              </a:rPr>
              <a:t>john.judnick@jud.ca.gov</a:t>
            </a:r>
          </a:p>
          <a:p>
            <a:pPr>
              <a:buNone/>
            </a:pPr>
            <a:r>
              <a:rPr lang="en-US" sz="2400" dirty="0" smtClean="0">
                <a:solidFill>
                  <a:schemeClr val="accent1"/>
                </a:solidFill>
              </a:rPr>
              <a:t>robert.cabral@jud.ca.gov</a:t>
            </a:r>
          </a:p>
          <a:p>
            <a:pPr>
              <a:buNone/>
            </a:pPr>
            <a:r>
              <a:rPr lang="en-US" sz="2400" dirty="0" smtClean="0">
                <a:solidFill>
                  <a:schemeClr val="accent1"/>
                </a:solidFill>
              </a:rPr>
              <a:t>ryan.mendoza@jud.ca.gov</a:t>
            </a:r>
          </a:p>
          <a:p>
            <a:pPr>
              <a:buNone/>
            </a:pPr>
            <a:endParaRPr lang="en-US" sz="2400" dirty="0" smtClean="0">
              <a:solidFill>
                <a:srgbClr val="FFFF00"/>
              </a:solidFill>
            </a:endParaRPr>
          </a:p>
        </p:txBody>
      </p:sp>
      <p:sp>
        <p:nvSpPr>
          <p:cNvPr id="7" name="Slide Number Placeholder 6"/>
          <p:cNvSpPr>
            <a:spLocks noGrp="1"/>
          </p:cNvSpPr>
          <p:nvPr>
            <p:ph type="sldNum" sz="quarter" idx="12"/>
          </p:nvPr>
        </p:nvSpPr>
        <p:spPr/>
        <p:txBody>
          <a:bodyPr/>
          <a:lstStyle/>
          <a:p>
            <a:fld id="{D91E92B5-5CA0-41D7-9D4B-DC49FD84167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AOC Internal Audit Services Audits</a:t>
            </a:r>
            <a:endParaRPr lang="en-US" sz="4400" dirty="0"/>
          </a:p>
        </p:txBody>
      </p:sp>
      <p:sp>
        <p:nvSpPr>
          <p:cNvPr id="3" name="Subtitle 2"/>
          <p:cNvSpPr>
            <a:spLocks noGrp="1"/>
          </p:cNvSpPr>
          <p:nvPr>
            <p:ph type="subTitle" idx="1"/>
          </p:nvPr>
        </p:nvSpPr>
        <p:spPr/>
        <p:txBody>
          <a:bodyPr/>
          <a:lstStyle/>
          <a:p>
            <a:r>
              <a:rPr lang="en-US" sz="2800" dirty="0" smtClean="0">
                <a:solidFill>
                  <a:srgbClr val="FFFF99"/>
                </a:solidFill>
              </a:rPr>
              <a:t>www.courts.ca.gov/12050.htm</a:t>
            </a:r>
            <a:endParaRPr lang="en-US" sz="2800" dirty="0">
              <a:solidFill>
                <a:srgbClr val="FFFF99"/>
              </a:solidFill>
            </a:endParaRPr>
          </a:p>
        </p:txBody>
      </p:sp>
      <p:sp>
        <p:nvSpPr>
          <p:cNvPr id="5" name="Slide Number Placeholder 4"/>
          <p:cNvSpPr>
            <a:spLocks noGrp="1"/>
          </p:cNvSpPr>
          <p:nvPr>
            <p:ph type="sldNum" sz="quarter" idx="4"/>
          </p:nvPr>
        </p:nvSpPr>
        <p:spPr/>
        <p:txBody>
          <a:bodyPr/>
          <a:lstStyle/>
          <a:p>
            <a:fld id="{EBE7665E-A054-426B-90B4-86C8DC2CDF0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14400"/>
          </a:xfrm>
        </p:spPr>
        <p:txBody>
          <a:bodyPr/>
          <a:lstStyle/>
          <a:p>
            <a:pPr algn="ctr"/>
            <a:r>
              <a:rPr lang="en-US" sz="4800" dirty="0" smtClean="0"/>
              <a:t>Audit Comments</a:t>
            </a:r>
            <a:endParaRPr lang="en-US" sz="4800" dirty="0"/>
          </a:p>
        </p:txBody>
      </p:sp>
      <p:sp>
        <p:nvSpPr>
          <p:cNvPr id="3" name="Content Placeholder 2"/>
          <p:cNvSpPr>
            <a:spLocks noGrp="1"/>
          </p:cNvSpPr>
          <p:nvPr>
            <p:ph idx="1"/>
          </p:nvPr>
        </p:nvSpPr>
        <p:spPr>
          <a:xfrm>
            <a:off x="533400" y="1600199"/>
            <a:ext cx="8421688" cy="4532315"/>
          </a:xfrm>
        </p:spPr>
        <p:txBody>
          <a:bodyPr/>
          <a:lstStyle/>
          <a:p>
            <a:r>
              <a:rPr lang="en-US" sz="3000" dirty="0" smtClean="0"/>
              <a:t>Minimize Under-Remittance Penalties</a:t>
            </a:r>
          </a:p>
          <a:p>
            <a:pPr lvl="1"/>
            <a:r>
              <a:rPr lang="en-US" sz="2000" dirty="0" smtClean="0"/>
              <a:t>Penalties for Under-Remittance to the State </a:t>
            </a:r>
          </a:p>
          <a:p>
            <a:r>
              <a:rPr lang="en-US" sz="3000" dirty="0" smtClean="0"/>
              <a:t>Destruction of Records Between Audits        </a:t>
            </a:r>
            <a:r>
              <a:rPr lang="en-US" sz="1800" dirty="0" smtClean="0">
                <a:solidFill>
                  <a:srgbClr val="FFFF66"/>
                </a:solidFill>
              </a:rPr>
              <a:t>(FIN Manual - Record Retention, Policy FIN 12.01, 6.1)</a:t>
            </a:r>
          </a:p>
          <a:p>
            <a:pPr lvl="1"/>
            <a:r>
              <a:rPr lang="en-US" sz="2000" dirty="0" smtClean="0"/>
              <a:t>Records: Receipts for Fines, Fees, Penalties Collected and other collection receipts</a:t>
            </a:r>
          </a:p>
          <a:p>
            <a:pPr lvl="1"/>
            <a:r>
              <a:rPr lang="en-US" sz="2000" dirty="0" smtClean="0"/>
              <a:t>Retention: Current year plus four additional years (or from the close date of the State Controller’s Office audit, whichever is longer) </a:t>
            </a:r>
          </a:p>
          <a:p>
            <a:pPr lvl="1"/>
            <a:r>
              <a:rPr lang="en-US" sz="2000" dirty="0" smtClean="0"/>
              <a:t>Suggestion: Confirm with SCO before destroying records</a:t>
            </a:r>
          </a:p>
        </p:txBody>
      </p:sp>
      <p:sp>
        <p:nvSpPr>
          <p:cNvPr id="5" name="Slide Number Placeholder 4"/>
          <p:cNvSpPr>
            <a:spLocks noGrp="1"/>
          </p:cNvSpPr>
          <p:nvPr>
            <p:ph type="sldNum" sz="quarter" idx="12"/>
          </p:nvPr>
        </p:nvSpPr>
        <p:spPr/>
        <p:txBody>
          <a:bodyPr/>
          <a:lstStyle/>
          <a:p>
            <a:fld id="{CD02BB1F-1D6F-4064-ABB2-98B9D85B3A42}"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32</a:t>
            </a:fld>
            <a:endParaRPr lang="en-US" dirty="0"/>
          </a:p>
        </p:txBody>
      </p:sp>
      <p:pic>
        <p:nvPicPr>
          <p:cNvPr id="83970" name="Picture 2"/>
          <p:cNvPicPr>
            <a:picLocks noChangeAspect="1" noChangeArrowheads="1"/>
          </p:cNvPicPr>
          <p:nvPr/>
        </p:nvPicPr>
        <p:blipFill>
          <a:blip r:embed="rId2" cstate="print"/>
          <a:srcRect l="11875" t="19531" r="8750" b="390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Audit Report Issues</a:t>
            </a:r>
            <a:endParaRPr lang="en-US" dirty="0"/>
          </a:p>
        </p:txBody>
      </p:sp>
      <p:sp>
        <p:nvSpPr>
          <p:cNvPr id="3" name="Content Placeholder 2"/>
          <p:cNvSpPr>
            <a:spLocks noGrp="1"/>
          </p:cNvSpPr>
          <p:nvPr>
            <p:ph idx="1"/>
          </p:nvPr>
        </p:nvSpPr>
        <p:spPr>
          <a:xfrm>
            <a:off x="457200" y="1905001"/>
            <a:ext cx="8497888" cy="4227513"/>
          </a:xfrm>
        </p:spPr>
        <p:txBody>
          <a:bodyPr>
            <a:normAutofit fontScale="55000" lnSpcReduction="20000"/>
          </a:bodyPr>
          <a:lstStyle/>
          <a:p>
            <a:pPr>
              <a:buNone/>
            </a:pPr>
            <a:r>
              <a:rPr lang="en-US" dirty="0" smtClean="0"/>
              <a:t>Some of the more common Revenue Distribution issues reported:</a:t>
            </a:r>
          </a:p>
          <a:p>
            <a:pPr>
              <a:buNone/>
            </a:pPr>
            <a:endParaRPr lang="en-US" dirty="0" smtClean="0"/>
          </a:p>
          <a:p>
            <a:r>
              <a:rPr lang="en-US" dirty="0" smtClean="0"/>
              <a:t>2% State Court Automation is not calculated from all applicable fines and penalties.</a:t>
            </a:r>
          </a:p>
          <a:p>
            <a:endParaRPr lang="en-US" dirty="0" smtClean="0"/>
          </a:p>
          <a:p>
            <a:r>
              <a:rPr lang="en-US" dirty="0" smtClean="0"/>
              <a:t>30% Red Light/Railroad Allocations are not from correct fines and penalties (exclude DNA and EMS, except traffic school).</a:t>
            </a:r>
          </a:p>
          <a:p>
            <a:endParaRPr lang="en-US" dirty="0" smtClean="0"/>
          </a:p>
          <a:p>
            <a:r>
              <a:rPr lang="en-US" dirty="0" smtClean="0"/>
              <a:t>Red Light, Railroad, Child Seat traffic school distributions do not follow applicable statutes.</a:t>
            </a:r>
          </a:p>
          <a:p>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CD02BB1F-1D6F-4064-ABB2-98B9D85B3A4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California Statutes</a:t>
            </a:r>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sz="4000" dirty="0" smtClean="0"/>
              <a:t>New Statutory Changes</a:t>
            </a:r>
            <a:endParaRPr lang="en-US" sz="4000" dirty="0"/>
          </a:p>
        </p:txBody>
      </p:sp>
      <p:sp>
        <p:nvSpPr>
          <p:cNvPr id="3" name="Content Placeholder 2"/>
          <p:cNvSpPr>
            <a:spLocks noGrp="1"/>
          </p:cNvSpPr>
          <p:nvPr>
            <p:ph idx="1"/>
          </p:nvPr>
        </p:nvSpPr>
        <p:spPr>
          <a:xfrm>
            <a:off x="457200" y="990601"/>
            <a:ext cx="8497888" cy="5141914"/>
          </a:xfrm>
        </p:spPr>
        <p:txBody>
          <a:bodyPr>
            <a:normAutofit fontScale="85000" lnSpcReduction="10000"/>
          </a:bodyPr>
          <a:lstStyle/>
          <a:p>
            <a:r>
              <a:rPr lang="en-US" sz="3200" dirty="0" smtClean="0"/>
              <a:t>Governor signs legislation that will effect distributions.  Some keys to be aware of:</a:t>
            </a:r>
          </a:p>
          <a:p>
            <a:pPr lvl="1">
              <a:buClr>
                <a:schemeClr val="accent1"/>
              </a:buClr>
            </a:pPr>
            <a:r>
              <a:rPr lang="en-US" dirty="0" smtClean="0"/>
              <a:t>Chapter date</a:t>
            </a:r>
          </a:p>
          <a:p>
            <a:pPr lvl="1">
              <a:buClr>
                <a:schemeClr val="accent1"/>
              </a:buClr>
            </a:pPr>
            <a:r>
              <a:rPr lang="en-US" dirty="0" smtClean="0"/>
              <a:t>Effective date</a:t>
            </a:r>
          </a:p>
          <a:p>
            <a:pPr lvl="1">
              <a:buClr>
                <a:schemeClr val="accent1"/>
              </a:buClr>
            </a:pPr>
            <a:r>
              <a:rPr lang="en-US" dirty="0" smtClean="0"/>
              <a:t>Urgency legislation</a:t>
            </a:r>
          </a:p>
          <a:p>
            <a:pPr>
              <a:buNone/>
            </a:pPr>
            <a:r>
              <a:rPr lang="en-US" sz="3200" dirty="0" smtClean="0">
                <a:solidFill>
                  <a:srgbClr val="FFFF99"/>
                </a:solidFill>
              </a:rPr>
              <a:t>Example:</a:t>
            </a:r>
          </a:p>
          <a:p>
            <a:r>
              <a:rPr lang="en-US" sz="3200" dirty="0" smtClean="0"/>
              <a:t>AB 2094, effective 01/01/13, increases the domestic violence fee from a minimum of $400 to a minimum of $500, and requires the court to state a reason on the record if it reduces or waives the minimum fee. </a:t>
            </a:r>
            <a:endParaRPr lang="en-US" sz="3200" dirty="0"/>
          </a:p>
        </p:txBody>
      </p:sp>
      <p:sp>
        <p:nvSpPr>
          <p:cNvPr id="5" name="Slide Number Placeholder 4"/>
          <p:cNvSpPr>
            <a:spLocks noGrp="1"/>
          </p:cNvSpPr>
          <p:nvPr>
            <p:ph type="sldNum" sz="quarter" idx="12"/>
          </p:nvPr>
        </p:nvSpPr>
        <p:spPr/>
        <p:txBody>
          <a:bodyPr/>
          <a:lstStyle/>
          <a:p>
            <a:fld id="{CD02BB1F-1D6F-4064-ABB2-98B9D85B3A4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14400"/>
          </a:xfrm>
        </p:spPr>
        <p:txBody>
          <a:bodyPr/>
          <a:lstStyle/>
          <a:p>
            <a:pPr algn="ctr"/>
            <a:r>
              <a:rPr lang="en-US" sz="4400" dirty="0" smtClean="0"/>
              <a:t>BASIC RULES</a:t>
            </a:r>
            <a:endParaRPr lang="en-US" sz="4400" dirty="0"/>
          </a:p>
        </p:txBody>
      </p:sp>
      <p:sp>
        <p:nvSpPr>
          <p:cNvPr id="3" name="Content Placeholder 2"/>
          <p:cNvSpPr>
            <a:spLocks noGrp="1"/>
          </p:cNvSpPr>
          <p:nvPr>
            <p:ph idx="1"/>
          </p:nvPr>
        </p:nvSpPr>
        <p:spPr>
          <a:xfrm>
            <a:off x="381000" y="1219201"/>
            <a:ext cx="8574088" cy="4913314"/>
          </a:xfrm>
        </p:spPr>
        <p:txBody>
          <a:bodyPr>
            <a:normAutofit fontScale="92500"/>
          </a:bodyPr>
          <a:lstStyle/>
          <a:p>
            <a:r>
              <a:rPr lang="en-US" dirty="0" smtClean="0"/>
              <a:t>7 of 10 “or portion thereof” concept (round-up)</a:t>
            </a:r>
          </a:p>
          <a:p>
            <a:r>
              <a:rPr lang="en-US" dirty="0" smtClean="0"/>
              <a:t>“Not withstanding any other provision of law”</a:t>
            </a:r>
          </a:p>
          <a:p>
            <a:r>
              <a:rPr lang="en-US" dirty="0" smtClean="0"/>
              <a:t>Discretionary language </a:t>
            </a:r>
            <a:r>
              <a:rPr lang="en-US" sz="3500" dirty="0" smtClean="0"/>
              <a:t>– </a:t>
            </a:r>
            <a:r>
              <a:rPr lang="en-US" sz="3500" i="1" dirty="0" smtClean="0"/>
              <a:t>May, Should </a:t>
            </a:r>
          </a:p>
          <a:p>
            <a:r>
              <a:rPr lang="en-US" dirty="0" smtClean="0"/>
              <a:t>Mandatory language </a:t>
            </a:r>
            <a:r>
              <a:rPr lang="en-US" sz="3500" dirty="0" smtClean="0"/>
              <a:t>– </a:t>
            </a:r>
            <a:r>
              <a:rPr lang="en-US" sz="3500" i="1" dirty="0" smtClean="0"/>
              <a:t>Shall, Must, Will</a:t>
            </a:r>
          </a:p>
        </p:txBody>
      </p:sp>
      <p:sp>
        <p:nvSpPr>
          <p:cNvPr id="6" name="Slide Number Placeholder 5"/>
          <p:cNvSpPr>
            <a:spLocks noGrp="1"/>
          </p:cNvSpPr>
          <p:nvPr>
            <p:ph type="sldNum" sz="quarter" idx="12"/>
          </p:nvPr>
        </p:nvSpPr>
        <p:spPr/>
        <p:txBody>
          <a:bodyPr/>
          <a:lstStyle/>
          <a:p>
            <a:fld id="{CD02BB1F-1D6F-4064-ABB2-98B9D85B3A4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14400"/>
          </a:xfrm>
        </p:spPr>
        <p:txBody>
          <a:bodyPr/>
          <a:lstStyle/>
          <a:p>
            <a:pPr algn="ctr"/>
            <a:r>
              <a:rPr lang="en-US" sz="4400" dirty="0" smtClean="0"/>
              <a:t>BASIC RULES</a:t>
            </a:r>
            <a:endParaRPr lang="en-US" sz="4400" dirty="0"/>
          </a:p>
        </p:txBody>
      </p:sp>
      <p:sp>
        <p:nvSpPr>
          <p:cNvPr id="3" name="Content Placeholder 2"/>
          <p:cNvSpPr>
            <a:spLocks noGrp="1"/>
          </p:cNvSpPr>
          <p:nvPr>
            <p:ph idx="1"/>
          </p:nvPr>
        </p:nvSpPr>
        <p:spPr>
          <a:xfrm>
            <a:off x="381000" y="1219201"/>
            <a:ext cx="8574088" cy="4913314"/>
          </a:xfrm>
        </p:spPr>
        <p:txBody>
          <a:bodyPr>
            <a:normAutofit/>
          </a:bodyPr>
          <a:lstStyle/>
          <a:p>
            <a:r>
              <a:rPr lang="en-US" sz="3200" dirty="0" smtClean="0"/>
              <a:t>Base fine and enhancement</a:t>
            </a:r>
          </a:p>
          <a:p>
            <a:r>
              <a:rPr lang="en-US" sz="3200" dirty="0" smtClean="0"/>
              <a:t>Waivers, community service, jail time</a:t>
            </a:r>
          </a:p>
          <a:p>
            <a:r>
              <a:rPr lang="en-US" sz="3200" dirty="0" smtClean="0"/>
              <a:t>Arresting Agencies (City, Sheriff, CHP)</a:t>
            </a:r>
          </a:p>
          <a:p>
            <a:r>
              <a:rPr lang="en-US" sz="3200" dirty="0" smtClean="0"/>
              <a:t>Local ordinances (i.e., GC 76000 local penalties)</a:t>
            </a:r>
          </a:p>
          <a:p>
            <a:r>
              <a:rPr lang="en-US" sz="3200" dirty="0" smtClean="0"/>
              <a:t>Timely update of master distribution tables – plan ahead and prepare for changes</a:t>
            </a:r>
            <a:endParaRPr lang="en-US" sz="32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90600"/>
          </a:xfrm>
        </p:spPr>
        <p:txBody>
          <a:bodyPr/>
          <a:lstStyle/>
          <a:p>
            <a:pPr algn="ctr"/>
            <a:r>
              <a:rPr lang="en-US" sz="4400" dirty="0" smtClean="0"/>
              <a:t>BASIC RULES</a:t>
            </a:r>
            <a:endParaRPr lang="en-US" sz="4400" dirty="0"/>
          </a:p>
        </p:txBody>
      </p:sp>
      <p:sp>
        <p:nvSpPr>
          <p:cNvPr id="3" name="Content Placeholder 2"/>
          <p:cNvSpPr>
            <a:spLocks noGrp="1"/>
          </p:cNvSpPr>
          <p:nvPr>
            <p:ph idx="1"/>
          </p:nvPr>
        </p:nvSpPr>
        <p:spPr>
          <a:xfrm>
            <a:off x="381000" y="1487486"/>
            <a:ext cx="8574088" cy="4913314"/>
          </a:xfrm>
        </p:spPr>
        <p:txBody>
          <a:bodyPr>
            <a:normAutofit fontScale="77500" lnSpcReduction="20000"/>
          </a:bodyPr>
          <a:lstStyle/>
          <a:p>
            <a:r>
              <a:rPr lang="en-US" dirty="0" smtClean="0"/>
              <a:t>If new statutory sections </a:t>
            </a:r>
            <a:r>
              <a:rPr lang="en-US" dirty="0"/>
              <a:t>impose </a:t>
            </a:r>
            <a:r>
              <a:rPr lang="en-US" dirty="0">
                <a:solidFill>
                  <a:srgbClr val="FFFF99"/>
                </a:solidFill>
              </a:rPr>
              <a:t>fines</a:t>
            </a:r>
            <a:r>
              <a:rPr lang="en-US" dirty="0"/>
              <a:t>, which are punitive, the increased amounts may only be imposed on convictions for violations that occurred on the date of the increase (which </a:t>
            </a:r>
            <a:r>
              <a:rPr lang="en-US" dirty="0" smtClean="0"/>
              <a:t>for many new statutes is </a:t>
            </a:r>
            <a:r>
              <a:rPr lang="en-US" dirty="0"/>
              <a:t>January 1, 2013) or afterwards.</a:t>
            </a:r>
          </a:p>
          <a:p>
            <a:pPr>
              <a:buNone/>
            </a:pPr>
            <a:endParaRPr lang="en-US" dirty="0"/>
          </a:p>
          <a:p>
            <a:r>
              <a:rPr lang="en-US" dirty="0"/>
              <a:t>Imposing the increased fines on violations that occurred prior to the date of the increase would violate ex post facto prohibitions.</a:t>
            </a:r>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66800"/>
          </a:xfrm>
        </p:spPr>
        <p:txBody>
          <a:bodyPr/>
          <a:lstStyle/>
          <a:p>
            <a:pPr algn="ctr"/>
            <a:r>
              <a:rPr lang="en-US" sz="4400" dirty="0" smtClean="0"/>
              <a:t>BASIC RULES</a:t>
            </a:r>
            <a:endParaRPr lang="en-US" sz="4400" dirty="0"/>
          </a:p>
        </p:txBody>
      </p:sp>
      <p:sp>
        <p:nvSpPr>
          <p:cNvPr id="3" name="Content Placeholder 2"/>
          <p:cNvSpPr>
            <a:spLocks noGrp="1"/>
          </p:cNvSpPr>
          <p:nvPr>
            <p:ph idx="1"/>
          </p:nvPr>
        </p:nvSpPr>
        <p:spPr>
          <a:xfrm>
            <a:off x="304800" y="1219201"/>
            <a:ext cx="8650288" cy="4913314"/>
          </a:xfrm>
        </p:spPr>
        <p:txBody>
          <a:bodyPr/>
          <a:lstStyle/>
          <a:p>
            <a:r>
              <a:rPr lang="en-US" sz="3200" dirty="0" smtClean="0">
                <a:solidFill>
                  <a:srgbClr val="FFFF99"/>
                </a:solidFill>
              </a:rPr>
              <a:t>Top Down vs. Bottom Up Assessments</a:t>
            </a:r>
          </a:p>
          <a:p>
            <a:pPr>
              <a:buNone/>
            </a:pPr>
            <a:r>
              <a:rPr lang="en-US" sz="2400" dirty="0" smtClean="0"/>
              <a:t>	PC 1463.004: If a sentencing judge specifies only the total fine or forfeiture, or if an automated case-processing system requires it:</a:t>
            </a:r>
          </a:p>
          <a:p>
            <a:pPr lvl="1">
              <a:buClr>
                <a:schemeClr val="accent1"/>
              </a:buClr>
            </a:pPr>
            <a:r>
              <a:rPr lang="en-US" sz="2400" dirty="0" smtClean="0">
                <a:solidFill>
                  <a:srgbClr val="FFFF99"/>
                </a:solidFill>
              </a:rPr>
              <a:t>Percentage calculations </a:t>
            </a:r>
            <a:r>
              <a:rPr lang="en-US" sz="2400" u="sng" dirty="0" smtClean="0">
                <a:solidFill>
                  <a:srgbClr val="FFFF99"/>
                </a:solidFill>
              </a:rPr>
              <a:t>may</a:t>
            </a:r>
            <a:r>
              <a:rPr lang="en-US" sz="2400" dirty="0" smtClean="0">
                <a:solidFill>
                  <a:srgbClr val="FFFF99"/>
                </a:solidFill>
              </a:rPr>
              <a:t> </a:t>
            </a:r>
            <a:r>
              <a:rPr lang="en-US" sz="2400" dirty="0" smtClean="0"/>
              <a:t>be employed to establish the components of total fines or forfeitures</a:t>
            </a:r>
          </a:p>
          <a:p>
            <a:pPr lvl="1">
              <a:buClr>
                <a:schemeClr val="accent1"/>
              </a:buClr>
            </a:pPr>
            <a:r>
              <a:rPr lang="en-US" sz="2400" dirty="0" smtClean="0"/>
              <a:t>Provided that the </a:t>
            </a:r>
            <a:r>
              <a:rPr lang="en-US" sz="2400" dirty="0" smtClean="0">
                <a:solidFill>
                  <a:srgbClr val="FFFF99"/>
                </a:solidFill>
              </a:rPr>
              <a:t>aggregate </a:t>
            </a:r>
            <a:r>
              <a:rPr lang="en-US" sz="2400" dirty="0" smtClean="0"/>
              <a:t>monthly distributions resulting from the calculations are the same as would be produced by </a:t>
            </a:r>
            <a:r>
              <a:rPr lang="en-US" sz="2400" dirty="0" smtClean="0">
                <a:solidFill>
                  <a:srgbClr val="FFFF99"/>
                </a:solidFill>
              </a:rPr>
              <a:t>strict observance </a:t>
            </a:r>
            <a:r>
              <a:rPr lang="en-US" sz="2400" dirty="0" smtClean="0"/>
              <a:t>of the statutory distributions.</a:t>
            </a:r>
            <a:endParaRPr lang="en-US" sz="2400" dirty="0" smtClean="0">
              <a:solidFill>
                <a:srgbClr val="FF0000"/>
              </a:solidFill>
            </a:endParaRPr>
          </a:p>
          <a:p>
            <a:pPr algn="ctr">
              <a:buNone/>
            </a:pPr>
            <a:endParaRPr lang="en-US" sz="2400" dirty="0">
              <a:solidFill>
                <a:srgbClr val="FF0000"/>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66800"/>
          </a:xfrm>
        </p:spPr>
        <p:txBody>
          <a:bodyPr/>
          <a:lstStyle/>
          <a:p>
            <a:pPr algn="ctr"/>
            <a:r>
              <a:rPr lang="en-US" sz="4800" dirty="0" smtClean="0"/>
              <a:t>Housekeeping Information</a:t>
            </a:r>
            <a:endParaRPr lang="en-US" sz="4800" dirty="0"/>
          </a:p>
        </p:txBody>
      </p:sp>
      <p:sp>
        <p:nvSpPr>
          <p:cNvPr id="3" name="Content Placeholder 2"/>
          <p:cNvSpPr>
            <a:spLocks noGrp="1"/>
          </p:cNvSpPr>
          <p:nvPr>
            <p:ph idx="1"/>
          </p:nvPr>
        </p:nvSpPr>
        <p:spPr>
          <a:xfrm>
            <a:off x="457200" y="1295399"/>
            <a:ext cx="8497888" cy="4724401"/>
          </a:xfrm>
        </p:spPr>
        <p:txBody>
          <a:bodyPr>
            <a:noAutofit/>
          </a:bodyPr>
          <a:lstStyle/>
          <a:p>
            <a:r>
              <a:rPr lang="en-US" sz="2800" dirty="0" smtClean="0"/>
              <a:t>Breaks: 15 minutes</a:t>
            </a:r>
          </a:p>
          <a:p>
            <a:r>
              <a:rPr lang="en-US" sz="2800" dirty="0" smtClean="0"/>
              <a:t>Lunch: 60 minutes, lunch will be provided.</a:t>
            </a:r>
          </a:p>
          <a:p>
            <a:r>
              <a:rPr lang="en-US" sz="2800" dirty="0" smtClean="0"/>
              <a:t>Restrooms: Hallway, same floor</a:t>
            </a:r>
          </a:p>
          <a:p>
            <a:r>
              <a:rPr lang="en-US" sz="2800" dirty="0" smtClean="0"/>
              <a:t>Questions:</a:t>
            </a:r>
          </a:p>
          <a:p>
            <a:pPr lvl="1"/>
            <a:r>
              <a:rPr lang="en-US" sz="2400" dirty="0" smtClean="0"/>
              <a:t>Please ask at any time and use the microphone.</a:t>
            </a:r>
          </a:p>
          <a:p>
            <a:pPr lvl="1"/>
            <a:r>
              <a:rPr lang="en-US" sz="2400" dirty="0" smtClean="0"/>
              <a:t>Please use index cards to submit written questions, and include your name in case we need more information.</a:t>
            </a:r>
          </a:p>
          <a:p>
            <a:r>
              <a:rPr lang="en-US" sz="2800" dirty="0" smtClean="0"/>
              <a:t>Evaluations: Please complete and return after each break.</a:t>
            </a:r>
            <a:endParaRPr lang="en-US" sz="28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762000"/>
          </a:xfrm>
        </p:spPr>
        <p:txBody>
          <a:bodyPr/>
          <a:lstStyle/>
          <a:p>
            <a:pPr algn="ctr"/>
            <a:r>
              <a:rPr lang="en-US" sz="4400" dirty="0" smtClean="0"/>
              <a:t>VC 40508.6 </a:t>
            </a:r>
            <a:endParaRPr lang="en-US" sz="4400" dirty="0"/>
          </a:p>
        </p:txBody>
      </p:sp>
      <p:sp>
        <p:nvSpPr>
          <p:cNvPr id="3" name="Content Placeholder 2"/>
          <p:cNvSpPr>
            <a:spLocks noGrp="1"/>
          </p:cNvSpPr>
          <p:nvPr>
            <p:ph idx="1"/>
          </p:nvPr>
        </p:nvSpPr>
        <p:spPr>
          <a:xfrm>
            <a:off x="304800" y="990601"/>
            <a:ext cx="8650288" cy="5141914"/>
          </a:xfrm>
        </p:spPr>
        <p:txBody>
          <a:bodyPr/>
          <a:lstStyle/>
          <a:p>
            <a:pPr lvl="1">
              <a:buNone/>
            </a:pPr>
            <a:r>
              <a:rPr lang="en-US" sz="2400" dirty="0" smtClean="0">
                <a:solidFill>
                  <a:srgbClr val="FFFF99"/>
                </a:solidFill>
              </a:rPr>
              <a:t>Example of reading statute:</a:t>
            </a:r>
          </a:p>
          <a:p>
            <a:pPr lvl="1">
              <a:buNone/>
            </a:pPr>
            <a:r>
              <a:rPr lang="en-US" sz="2400" dirty="0" smtClean="0"/>
              <a:t>40508.6. The superior court in any county </a:t>
            </a:r>
            <a:r>
              <a:rPr lang="en-US" sz="2400" u="sng" dirty="0" smtClean="0">
                <a:solidFill>
                  <a:srgbClr val="FFFF99"/>
                </a:solidFill>
              </a:rPr>
              <a:t>may</a:t>
            </a:r>
            <a:r>
              <a:rPr lang="en-US" sz="2400" dirty="0" smtClean="0">
                <a:solidFill>
                  <a:srgbClr val="FFFF99"/>
                </a:solidFill>
              </a:rPr>
              <a:t> </a:t>
            </a:r>
            <a:r>
              <a:rPr lang="en-US" sz="2400" dirty="0" smtClean="0"/>
              <a:t>establish administrative assessments, not to exceed ten dollars ($10), for clerical and administrative costs incurred for the following activities:</a:t>
            </a:r>
          </a:p>
          <a:p>
            <a:pPr lvl="1">
              <a:buNone/>
            </a:pPr>
            <a:r>
              <a:rPr lang="en-US" sz="1800" dirty="0" smtClean="0"/>
              <a:t>(a)An assessment for the cost of recording and maintaining a record of the defendant's </a:t>
            </a:r>
            <a:r>
              <a:rPr lang="en-US" sz="1800" b="1" dirty="0" smtClean="0"/>
              <a:t>prior convictions</a:t>
            </a:r>
            <a:r>
              <a:rPr lang="en-US" sz="1800" dirty="0" smtClean="0"/>
              <a:t> for violations of </a:t>
            </a:r>
            <a:r>
              <a:rPr lang="en-US" sz="1800" b="1" dirty="0" smtClean="0"/>
              <a:t>this code</a:t>
            </a:r>
            <a:r>
              <a:rPr lang="en-US" sz="1800" dirty="0" smtClean="0"/>
              <a:t>. The assessment shall be payable at the time of payment of a fine or when bail is forfeited for any </a:t>
            </a:r>
            <a:r>
              <a:rPr lang="en-US" sz="1800" u="sng" dirty="0" smtClean="0">
                <a:solidFill>
                  <a:srgbClr val="FFFF99"/>
                </a:solidFill>
              </a:rPr>
              <a:t>subsequent</a:t>
            </a:r>
            <a:r>
              <a:rPr lang="en-US" sz="1800" dirty="0" smtClean="0">
                <a:solidFill>
                  <a:srgbClr val="FFFF99"/>
                </a:solidFill>
              </a:rPr>
              <a:t> violations </a:t>
            </a:r>
            <a:r>
              <a:rPr lang="en-US" sz="1800" dirty="0" smtClean="0"/>
              <a:t>of </a:t>
            </a:r>
            <a:r>
              <a:rPr lang="en-US" sz="1800" b="1" dirty="0" smtClean="0"/>
              <a:t>this code</a:t>
            </a:r>
            <a:r>
              <a:rPr lang="en-US" sz="1800" dirty="0" smtClean="0"/>
              <a:t> other than parking, pedestrian, or bicycle violations. </a:t>
            </a:r>
          </a:p>
          <a:p>
            <a:pPr lvl="1">
              <a:buNone/>
            </a:pPr>
            <a:r>
              <a:rPr lang="en-US" sz="1800" dirty="0" smtClean="0"/>
              <a:t>(b)An assessment for all defendants whose driver's license or automobile registration is attached or restricted pursuant to Section 40509 or 40509.5, to cover the cost of notifying the Department of Motor Vehicles of the attachment or restriction.  </a:t>
            </a:r>
            <a:endParaRPr lang="en-US" sz="1800" dirty="0">
              <a:solidFill>
                <a:srgbClr val="FFFF99"/>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6800"/>
          </a:xfrm>
        </p:spPr>
        <p:txBody>
          <a:bodyPr/>
          <a:lstStyle/>
          <a:p>
            <a:pPr algn="ctr"/>
            <a:r>
              <a:rPr lang="en-US" sz="4000" dirty="0" smtClean="0"/>
              <a:t>Discussion of Specific Statutes </a:t>
            </a:r>
            <a:endParaRPr lang="en-US" sz="4000" dirty="0"/>
          </a:p>
        </p:txBody>
      </p:sp>
      <p:sp>
        <p:nvSpPr>
          <p:cNvPr id="3" name="Content Placeholder 2"/>
          <p:cNvSpPr>
            <a:spLocks noGrp="1"/>
          </p:cNvSpPr>
          <p:nvPr>
            <p:ph idx="1"/>
          </p:nvPr>
        </p:nvSpPr>
        <p:spPr>
          <a:xfrm>
            <a:off x="838200" y="1295400"/>
            <a:ext cx="7659688" cy="4837113"/>
          </a:xfrm>
        </p:spPr>
        <p:txBody>
          <a:bodyPr/>
          <a:lstStyle/>
          <a:p>
            <a:r>
              <a:rPr lang="en-US" sz="2400" dirty="0" smtClean="0"/>
              <a:t>State Penalty – PC 1464</a:t>
            </a:r>
          </a:p>
          <a:p>
            <a:r>
              <a:rPr lang="en-US" sz="2400" dirty="0" smtClean="0"/>
              <a:t>Local Penalties – GC 76000(a)</a:t>
            </a:r>
          </a:p>
          <a:p>
            <a:r>
              <a:rPr lang="en-US" sz="2400" dirty="0" smtClean="0"/>
              <a:t>Additional State and Local Penalties</a:t>
            </a:r>
          </a:p>
          <a:p>
            <a:r>
              <a:rPr lang="en-US" sz="2400" dirty="0" smtClean="0"/>
              <a:t>Installment Payment Fee – PC 1205</a:t>
            </a:r>
          </a:p>
          <a:p>
            <a:r>
              <a:rPr lang="en-US" sz="2400" dirty="0" smtClean="0"/>
              <a:t>20% State Surcharge – PC 1465.7</a:t>
            </a:r>
          </a:p>
          <a:p>
            <a:r>
              <a:rPr lang="en-US" sz="2400" dirty="0" smtClean="0"/>
              <a:t>2% State Court Automation – GC 68090.8</a:t>
            </a:r>
          </a:p>
          <a:p>
            <a:r>
              <a:rPr lang="en-US" sz="2400" dirty="0" smtClean="0"/>
              <a:t>Priority of Installment Payments – PC 1203.1d</a:t>
            </a:r>
          </a:p>
          <a:p>
            <a:r>
              <a:rPr lang="en-US" sz="2400" dirty="0" smtClean="0"/>
              <a:t>Maintenance of Effort (MOE) Payments</a:t>
            </a:r>
          </a:p>
          <a:p>
            <a:r>
              <a:rPr lang="en-US" sz="2400" dirty="0" smtClean="0"/>
              <a:t>Traffic Violator School Fee (TVS) – VC 42007</a:t>
            </a:r>
            <a:endParaRPr lang="en-US" sz="2800" dirty="0" smtClean="0"/>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7772400" cy="838200"/>
          </a:xfrm>
        </p:spPr>
        <p:txBody>
          <a:bodyPr>
            <a:normAutofit/>
          </a:bodyPr>
          <a:lstStyle/>
          <a:p>
            <a:pPr algn="ctr"/>
            <a:r>
              <a:rPr lang="en-US" sz="4000" dirty="0" smtClean="0"/>
              <a:t>State Penalty – PC 1464</a:t>
            </a:r>
            <a:endParaRPr lang="en-US" sz="4000" dirty="0"/>
          </a:p>
        </p:txBody>
      </p:sp>
      <p:sp>
        <p:nvSpPr>
          <p:cNvPr id="3" name="Content Placeholder 2"/>
          <p:cNvSpPr>
            <a:spLocks noGrp="1"/>
          </p:cNvSpPr>
          <p:nvPr>
            <p:ph idx="1"/>
          </p:nvPr>
        </p:nvSpPr>
        <p:spPr>
          <a:xfrm>
            <a:off x="457200" y="1066800"/>
            <a:ext cx="8077200" cy="5334000"/>
          </a:xfrm>
        </p:spPr>
        <p:txBody>
          <a:bodyPr>
            <a:noAutofit/>
          </a:bodyPr>
          <a:lstStyle/>
          <a:p>
            <a:pPr lvl="0">
              <a:buClr>
                <a:srgbClr val="A9A57C"/>
              </a:buClr>
            </a:pPr>
            <a:r>
              <a:rPr lang="en-US" sz="2000" dirty="0"/>
              <a:t>There shall be levied a state penalty in an amount equal to </a:t>
            </a:r>
            <a:r>
              <a:rPr lang="en-US" sz="2000" dirty="0">
                <a:solidFill>
                  <a:srgbClr val="FFFF66"/>
                </a:solidFill>
              </a:rPr>
              <a:t>$10 for every $10 or fraction thereof</a:t>
            </a:r>
            <a:r>
              <a:rPr lang="en-US" sz="2000" dirty="0"/>
              <a:t>, upon every fine, forfeiture or penalty imposed on criminal offenses with some exceptions listed at PC 1464(a) (1).</a:t>
            </a:r>
          </a:p>
          <a:p>
            <a:pPr lvl="0">
              <a:buClr>
                <a:srgbClr val="A9A57C"/>
              </a:buClr>
            </a:pPr>
            <a:r>
              <a:rPr lang="en-US" sz="2000" dirty="0" smtClean="0"/>
              <a:t>After </a:t>
            </a:r>
            <a:r>
              <a:rPr lang="en-US" sz="2000" dirty="0"/>
              <a:t>a </a:t>
            </a:r>
            <a:r>
              <a:rPr lang="en-US" sz="2000" b="1" dirty="0"/>
              <a:t>determination by the court </a:t>
            </a:r>
            <a:r>
              <a:rPr lang="en-US" sz="2000" dirty="0"/>
              <a:t>of the amount due, the clerk of the court shall collect the penalty and transmit it to the county treasury. </a:t>
            </a:r>
          </a:p>
          <a:p>
            <a:pPr lvl="1">
              <a:buClr>
                <a:srgbClr val="9CBEBD"/>
              </a:buClr>
            </a:pPr>
            <a:r>
              <a:rPr lang="en-US" sz="1800" dirty="0"/>
              <a:t>Seventy percent (70%) of the remaining balance shall be transmitted to the state treasury for deposit in the State Penalty Fund </a:t>
            </a:r>
          </a:p>
          <a:p>
            <a:pPr lvl="1">
              <a:buClr>
                <a:srgbClr val="9CBEBD"/>
              </a:buClr>
            </a:pPr>
            <a:r>
              <a:rPr lang="en-US" sz="1800" dirty="0"/>
              <a:t>Thirty percent (30%) remaining to stay on deposit in the county general fund. </a:t>
            </a:r>
          </a:p>
          <a:p>
            <a:pPr lvl="0">
              <a:buClr>
                <a:srgbClr val="A9A57C"/>
              </a:buClr>
            </a:pPr>
            <a:r>
              <a:rPr lang="en-US" sz="2000" dirty="0" smtClean="0"/>
              <a:t>The </a:t>
            </a:r>
            <a:r>
              <a:rPr lang="en-US" sz="2000" dirty="0"/>
              <a:t>State Penalty Fund is further distributed to various state funds in percentages specified in PC 1464 (f).</a:t>
            </a:r>
          </a:p>
          <a:p>
            <a:pPr lvl="0">
              <a:buClr>
                <a:srgbClr val="A9A57C"/>
              </a:buClr>
            </a:pPr>
            <a:endParaRPr lang="en-US" sz="2000" dirty="0">
              <a:solidFill>
                <a:srgbClr val="2F2B20"/>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42</a:t>
            </a:fld>
            <a:endParaRPr lang="en-US" dirty="0"/>
          </a:p>
        </p:txBody>
      </p:sp>
    </p:spTree>
    <p:extLst>
      <p:ext uri="{BB962C8B-B14F-4D97-AF65-F5344CB8AC3E}">
        <p14:creationId xmlns:p14="http://schemas.microsoft.com/office/powerpoint/2010/main" xmlns="" val="2757150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90600"/>
          </a:xfrm>
        </p:spPr>
        <p:txBody>
          <a:bodyPr>
            <a:normAutofit/>
          </a:bodyPr>
          <a:lstStyle/>
          <a:p>
            <a:pPr algn="ctr"/>
            <a:r>
              <a:rPr lang="en-US" sz="4000" dirty="0" smtClean="0"/>
              <a:t>State Penalty – PC 1464</a:t>
            </a:r>
            <a:endParaRPr lang="en-US" sz="4000" dirty="0"/>
          </a:p>
        </p:txBody>
      </p:sp>
      <p:sp>
        <p:nvSpPr>
          <p:cNvPr id="3" name="Content Placeholder 2"/>
          <p:cNvSpPr>
            <a:spLocks noGrp="1"/>
          </p:cNvSpPr>
          <p:nvPr>
            <p:ph idx="1"/>
          </p:nvPr>
        </p:nvSpPr>
        <p:spPr>
          <a:xfrm>
            <a:off x="228600" y="1295401"/>
            <a:ext cx="8726488" cy="4837114"/>
          </a:xfrm>
        </p:spPr>
        <p:txBody>
          <a:bodyPr/>
          <a:lstStyle/>
          <a:p>
            <a:pPr>
              <a:buNone/>
            </a:pPr>
            <a:r>
              <a:rPr lang="en-US" sz="1800" b="1" dirty="0" smtClean="0"/>
              <a:t>1464</a:t>
            </a:r>
            <a:r>
              <a:rPr lang="en-US" sz="1800" dirty="0" smtClean="0"/>
              <a:t>. </a:t>
            </a:r>
          </a:p>
          <a:p>
            <a:pPr>
              <a:buNone/>
            </a:pPr>
            <a:r>
              <a:rPr lang="en-US" sz="2000" dirty="0" smtClean="0"/>
              <a:t>(a) (1) Subject to Chapter 12 (commencing with Section 76000)</a:t>
            </a:r>
          </a:p>
          <a:p>
            <a:pPr>
              <a:buNone/>
            </a:pPr>
            <a:r>
              <a:rPr lang="en-US" sz="2000" dirty="0" smtClean="0"/>
              <a:t>of Title 8 of the Government </a:t>
            </a:r>
            <a:r>
              <a:rPr lang="en-US" sz="2000" b="1" dirty="0" smtClean="0"/>
              <a:t>Code</a:t>
            </a:r>
            <a:r>
              <a:rPr lang="en-US" sz="2000" dirty="0" smtClean="0"/>
              <a:t>, and except as otherwise provided</a:t>
            </a:r>
          </a:p>
          <a:p>
            <a:pPr>
              <a:buNone/>
            </a:pPr>
            <a:r>
              <a:rPr lang="en-US" sz="2000" dirty="0" smtClean="0"/>
              <a:t>in this section, there shall be levied a </a:t>
            </a:r>
            <a:r>
              <a:rPr lang="en-US" sz="2000" b="1" dirty="0" smtClean="0">
                <a:solidFill>
                  <a:srgbClr val="FFFF99"/>
                </a:solidFill>
              </a:rPr>
              <a:t>state penalty</a:t>
            </a:r>
            <a:r>
              <a:rPr lang="en-US" sz="2000" dirty="0" smtClean="0">
                <a:solidFill>
                  <a:srgbClr val="FFFF99"/>
                </a:solidFill>
              </a:rPr>
              <a:t> </a:t>
            </a:r>
            <a:r>
              <a:rPr lang="en-US" sz="2000" dirty="0" smtClean="0"/>
              <a:t>in the amount</a:t>
            </a:r>
          </a:p>
          <a:p>
            <a:pPr>
              <a:buNone/>
            </a:pPr>
            <a:r>
              <a:rPr lang="en-US" sz="2000" dirty="0" smtClean="0">
                <a:solidFill>
                  <a:srgbClr val="FFFF99"/>
                </a:solidFill>
              </a:rPr>
              <a:t>of ten dollars ($10) for every ten dollars ($10), or part of ten</a:t>
            </a:r>
          </a:p>
          <a:p>
            <a:pPr>
              <a:buNone/>
            </a:pPr>
            <a:r>
              <a:rPr lang="en-US" sz="2000" dirty="0" smtClean="0">
                <a:solidFill>
                  <a:srgbClr val="FFFF99"/>
                </a:solidFill>
              </a:rPr>
              <a:t>dollars ($10), </a:t>
            </a:r>
            <a:r>
              <a:rPr lang="en-US" sz="2000" dirty="0" smtClean="0"/>
              <a:t>upon </a:t>
            </a:r>
            <a:r>
              <a:rPr lang="en-US" sz="2000" dirty="0" smtClean="0">
                <a:solidFill>
                  <a:srgbClr val="FFFF99"/>
                </a:solidFill>
              </a:rPr>
              <a:t>every fine, penalty, or forfeiture imposed and</a:t>
            </a:r>
          </a:p>
          <a:p>
            <a:pPr>
              <a:buNone/>
            </a:pPr>
            <a:r>
              <a:rPr lang="en-US" sz="2000" dirty="0" smtClean="0">
                <a:solidFill>
                  <a:srgbClr val="FFFF99"/>
                </a:solidFill>
              </a:rPr>
              <a:t>collected</a:t>
            </a:r>
            <a:r>
              <a:rPr lang="en-US" sz="2000" dirty="0" smtClean="0">
                <a:solidFill>
                  <a:srgbClr val="FF0000"/>
                </a:solidFill>
              </a:rPr>
              <a:t> </a:t>
            </a:r>
            <a:r>
              <a:rPr lang="en-US" sz="2000" dirty="0" smtClean="0"/>
              <a:t>by the courts for </a:t>
            </a:r>
            <a:r>
              <a:rPr lang="en-US" sz="2000" dirty="0" smtClean="0">
                <a:solidFill>
                  <a:srgbClr val="FFFF99"/>
                </a:solidFill>
              </a:rPr>
              <a:t>all criminal offenses, </a:t>
            </a:r>
            <a:r>
              <a:rPr lang="en-US" sz="2000" dirty="0" smtClean="0"/>
              <a:t>including all</a:t>
            </a:r>
          </a:p>
          <a:p>
            <a:pPr>
              <a:buNone/>
            </a:pPr>
            <a:r>
              <a:rPr lang="en-US" sz="2000" dirty="0" smtClean="0"/>
              <a:t>offenses, </a:t>
            </a:r>
            <a:r>
              <a:rPr lang="en-US" sz="2000" dirty="0" smtClean="0">
                <a:solidFill>
                  <a:srgbClr val="FFFF99"/>
                </a:solidFill>
              </a:rPr>
              <a:t>except parking offenses </a:t>
            </a:r>
            <a:r>
              <a:rPr lang="en-US" sz="2000" dirty="0" smtClean="0"/>
              <a:t>as defined in subdivision (i) of</a:t>
            </a:r>
          </a:p>
          <a:p>
            <a:pPr>
              <a:buNone/>
            </a:pPr>
            <a:r>
              <a:rPr lang="en-US" sz="2000" dirty="0" smtClean="0"/>
              <a:t>Section 1463, involving a violation of a section of the Vehicle </a:t>
            </a:r>
            <a:r>
              <a:rPr lang="en-US" sz="2000" b="1" dirty="0" smtClean="0"/>
              <a:t>Code</a:t>
            </a:r>
            <a:endParaRPr lang="en-US" sz="2000" dirty="0" smtClean="0"/>
          </a:p>
          <a:p>
            <a:pPr>
              <a:buNone/>
            </a:pPr>
            <a:r>
              <a:rPr lang="en-US" sz="2000" dirty="0" smtClean="0"/>
              <a:t>or any local ordinance adopted pursuant to the Vehicle </a:t>
            </a:r>
            <a:r>
              <a:rPr lang="en-US" sz="2000" b="1" dirty="0" smtClean="0"/>
              <a:t>Code</a:t>
            </a:r>
            <a:r>
              <a:rPr lang="en-US" sz="2000" dirty="0" smtClean="0"/>
              <a:t>.</a:t>
            </a:r>
          </a:p>
          <a:p>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838200"/>
          </a:xfrm>
        </p:spPr>
        <p:txBody>
          <a:bodyPr>
            <a:normAutofit/>
          </a:bodyPr>
          <a:lstStyle/>
          <a:p>
            <a:pPr algn="ctr"/>
            <a:r>
              <a:rPr lang="en-US" sz="4000" dirty="0" smtClean="0"/>
              <a:t>State Penalty – PC 1464</a:t>
            </a:r>
            <a:endParaRPr lang="en-US" sz="4000" dirty="0"/>
          </a:p>
        </p:txBody>
      </p:sp>
      <p:sp>
        <p:nvSpPr>
          <p:cNvPr id="3" name="Content Placeholder 2"/>
          <p:cNvSpPr>
            <a:spLocks noGrp="1"/>
          </p:cNvSpPr>
          <p:nvPr>
            <p:ph idx="1"/>
          </p:nvPr>
        </p:nvSpPr>
        <p:spPr>
          <a:xfrm>
            <a:off x="381000" y="1143001"/>
            <a:ext cx="8574088" cy="4989514"/>
          </a:xfrm>
        </p:spPr>
        <p:txBody>
          <a:bodyPr/>
          <a:lstStyle/>
          <a:p>
            <a:pPr lvl="1">
              <a:buNone/>
            </a:pPr>
            <a:r>
              <a:rPr lang="en-US" sz="1600" dirty="0" smtClean="0"/>
              <a:t>	</a:t>
            </a:r>
            <a:r>
              <a:rPr lang="en-US" sz="2000" dirty="0" smtClean="0"/>
              <a:t>(3) The penalty imposed by this section </a:t>
            </a:r>
            <a:r>
              <a:rPr lang="en-US" sz="2000" b="1" dirty="0" smtClean="0">
                <a:solidFill>
                  <a:srgbClr val="FFFF99"/>
                </a:solidFill>
              </a:rPr>
              <a:t>does not apply</a:t>
            </a:r>
            <a:r>
              <a:rPr lang="en-US" sz="2000" dirty="0" smtClean="0">
                <a:solidFill>
                  <a:srgbClr val="FFFF99"/>
                </a:solidFill>
              </a:rPr>
              <a:t> </a:t>
            </a:r>
            <a:r>
              <a:rPr lang="en-US" sz="2000" dirty="0" smtClean="0"/>
              <a:t>to the</a:t>
            </a:r>
          </a:p>
          <a:p>
            <a:pPr lvl="1">
              <a:buNone/>
            </a:pPr>
            <a:r>
              <a:rPr lang="en-US" sz="2000" dirty="0" smtClean="0"/>
              <a:t>	following</a:t>
            </a:r>
            <a:r>
              <a:rPr lang="en-US" sz="1600" dirty="0" smtClean="0"/>
              <a:t>:</a:t>
            </a:r>
          </a:p>
          <a:p>
            <a:pPr lvl="1">
              <a:buNone/>
            </a:pPr>
            <a:r>
              <a:rPr lang="en-US" sz="1600" dirty="0" smtClean="0"/>
              <a:t>   	(A) </a:t>
            </a:r>
            <a:r>
              <a:rPr lang="en-US" sz="1600" dirty="0" smtClean="0">
                <a:solidFill>
                  <a:srgbClr val="FFFF99"/>
                </a:solidFill>
              </a:rPr>
              <a:t>Any restitution fine</a:t>
            </a:r>
            <a:r>
              <a:rPr lang="en-US" sz="1600" dirty="0" smtClean="0"/>
              <a:t>.</a:t>
            </a:r>
          </a:p>
          <a:p>
            <a:pPr lvl="1">
              <a:buNone/>
            </a:pPr>
            <a:r>
              <a:rPr lang="en-US" sz="1600" dirty="0" smtClean="0"/>
              <a:t>   	(B) Any penalty authorized by Chapter 12 (commencing with </a:t>
            </a:r>
            <a:r>
              <a:rPr lang="en-US" sz="1600" dirty="0" smtClean="0">
                <a:solidFill>
                  <a:srgbClr val="FFFF99"/>
                </a:solidFill>
              </a:rPr>
              <a:t>Section</a:t>
            </a:r>
          </a:p>
          <a:p>
            <a:pPr lvl="2">
              <a:buNone/>
            </a:pPr>
            <a:r>
              <a:rPr lang="en-US" sz="1600" dirty="0" smtClean="0">
                <a:solidFill>
                  <a:srgbClr val="FFFF99"/>
                </a:solidFill>
                <a:ea typeface="+mn-ea"/>
                <a:cs typeface="+mn-cs"/>
              </a:rPr>
              <a:t>	76000</a:t>
            </a:r>
            <a:r>
              <a:rPr lang="en-US" sz="1600" dirty="0" smtClean="0">
                <a:ea typeface="+mn-ea"/>
                <a:cs typeface="+mn-cs"/>
              </a:rPr>
              <a:t>) of Title 8 of the Government Code.</a:t>
            </a:r>
          </a:p>
          <a:p>
            <a:pPr lvl="1">
              <a:buNone/>
            </a:pPr>
            <a:r>
              <a:rPr lang="en-US" sz="1600" dirty="0" smtClean="0"/>
              <a:t>   	(C) Any </a:t>
            </a:r>
            <a:r>
              <a:rPr lang="en-US" sz="1600" dirty="0" smtClean="0">
                <a:solidFill>
                  <a:srgbClr val="FFFF99"/>
                </a:solidFill>
              </a:rPr>
              <a:t>parking offense </a:t>
            </a:r>
            <a:r>
              <a:rPr lang="en-US" sz="1600" dirty="0" smtClean="0"/>
              <a:t>subject to Article 3 (commencing with</a:t>
            </a:r>
          </a:p>
          <a:p>
            <a:pPr lvl="2">
              <a:buNone/>
            </a:pPr>
            <a:r>
              <a:rPr lang="en-US" sz="1600" dirty="0" smtClean="0">
                <a:ea typeface="+mn-ea"/>
                <a:cs typeface="+mn-cs"/>
              </a:rPr>
              <a:t>	Section 40200) of Chapter 1 of Division 17 of the Vehicle Code.</a:t>
            </a:r>
          </a:p>
          <a:p>
            <a:pPr lvl="1">
              <a:buNone/>
            </a:pPr>
            <a:r>
              <a:rPr lang="en-US" sz="1600" dirty="0" smtClean="0"/>
              <a:t>   	(D) The </a:t>
            </a:r>
            <a:r>
              <a:rPr lang="en-US" sz="1600" dirty="0" smtClean="0">
                <a:solidFill>
                  <a:srgbClr val="FFFF99"/>
                </a:solidFill>
              </a:rPr>
              <a:t>state surcharge </a:t>
            </a:r>
            <a:r>
              <a:rPr lang="en-US" sz="1600" dirty="0" smtClean="0"/>
              <a:t>authorized by Section 1465.7.</a:t>
            </a:r>
          </a:p>
          <a:p>
            <a:pPr>
              <a:buNone/>
            </a:pPr>
            <a:r>
              <a:rPr lang="en-US" sz="2000" dirty="0" smtClean="0"/>
              <a:t>(b) Where </a:t>
            </a:r>
            <a:r>
              <a:rPr lang="en-US" sz="2000" dirty="0" smtClean="0">
                <a:solidFill>
                  <a:srgbClr val="FFFF99"/>
                </a:solidFill>
              </a:rPr>
              <a:t>multiple offenses </a:t>
            </a:r>
            <a:r>
              <a:rPr lang="en-US" sz="2000" dirty="0" smtClean="0"/>
              <a:t>are involved, the state penalty shall</a:t>
            </a:r>
          </a:p>
          <a:p>
            <a:pPr>
              <a:buNone/>
            </a:pPr>
            <a:r>
              <a:rPr lang="en-US" sz="2000" dirty="0" smtClean="0"/>
              <a:t>be based upon the total fine or bail for each case. When a fine is</a:t>
            </a:r>
          </a:p>
          <a:p>
            <a:pPr>
              <a:buNone/>
            </a:pPr>
            <a:r>
              <a:rPr lang="en-US" sz="2000" dirty="0" smtClean="0">
                <a:solidFill>
                  <a:srgbClr val="FFFF99"/>
                </a:solidFill>
              </a:rPr>
              <a:t>suspended, in whole or in part</a:t>
            </a:r>
            <a:r>
              <a:rPr lang="en-US" sz="2000" dirty="0" smtClean="0"/>
              <a:t>, the state penalty shall be </a:t>
            </a:r>
            <a:r>
              <a:rPr lang="en-US" sz="2000" dirty="0" smtClean="0">
                <a:solidFill>
                  <a:srgbClr val="FFFF99"/>
                </a:solidFill>
              </a:rPr>
              <a:t>reduced in</a:t>
            </a:r>
          </a:p>
          <a:p>
            <a:pPr>
              <a:buNone/>
            </a:pPr>
            <a:r>
              <a:rPr lang="en-US" sz="2000" dirty="0" smtClean="0">
                <a:solidFill>
                  <a:srgbClr val="FFFF99"/>
                </a:solidFill>
              </a:rPr>
              <a:t>proportion</a:t>
            </a:r>
            <a:r>
              <a:rPr lang="en-US" sz="2000" dirty="0" smtClean="0"/>
              <a:t> to the suspension.</a:t>
            </a: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Local Penalties GC 76000 (a)</a:t>
            </a:r>
            <a:endParaRPr lang="en-US" sz="4000" dirty="0"/>
          </a:p>
        </p:txBody>
      </p:sp>
      <p:sp>
        <p:nvSpPr>
          <p:cNvPr id="3" name="Content Placeholder 2"/>
          <p:cNvSpPr>
            <a:spLocks noGrp="1"/>
          </p:cNvSpPr>
          <p:nvPr>
            <p:ph idx="1"/>
          </p:nvPr>
        </p:nvSpPr>
        <p:spPr>
          <a:xfrm>
            <a:off x="304800" y="1905001"/>
            <a:ext cx="8650288" cy="4227513"/>
          </a:xfrm>
        </p:spPr>
        <p:txBody>
          <a:bodyPr/>
          <a:lstStyle/>
          <a:p>
            <a:pPr>
              <a:buNone/>
            </a:pPr>
            <a:r>
              <a:rPr lang="en-US" sz="2400" b="1" dirty="0" smtClean="0"/>
              <a:t>	76000</a:t>
            </a:r>
            <a:r>
              <a:rPr lang="en-US" sz="2400" dirty="0" smtClean="0"/>
              <a:t>. (a) (1) Except as otherwise provided elsewhere in this section, in each county there shall be levied an additional penalty in the amount of </a:t>
            </a:r>
            <a:r>
              <a:rPr lang="en-US" sz="2400" dirty="0" smtClean="0">
                <a:solidFill>
                  <a:srgbClr val="FFFF99"/>
                </a:solidFill>
              </a:rPr>
              <a:t>seven dollars ($7) for every ten dollars ($10), or part of ten dollars ($10), upon every fine, penalty, or forfeiture</a:t>
            </a:r>
            <a:r>
              <a:rPr lang="en-US" sz="2400" dirty="0" smtClean="0">
                <a:solidFill>
                  <a:srgbClr val="FFFF00"/>
                </a:solidFill>
              </a:rPr>
              <a:t> </a:t>
            </a:r>
            <a:r>
              <a:rPr lang="en-US" sz="2400" dirty="0" smtClean="0"/>
              <a:t>imposed and collected by the courts for </a:t>
            </a:r>
            <a:r>
              <a:rPr lang="en-US" sz="2400" dirty="0" smtClean="0">
                <a:solidFill>
                  <a:srgbClr val="FFFF99"/>
                </a:solidFill>
              </a:rPr>
              <a:t>all criminal offenses</a:t>
            </a:r>
            <a:r>
              <a:rPr lang="en-US" sz="2400" dirty="0" smtClean="0"/>
              <a:t>, including all offenses involving a violation of the Vehicle </a:t>
            </a:r>
            <a:r>
              <a:rPr lang="en-US" sz="2400" b="1" dirty="0" smtClean="0"/>
              <a:t>Code</a:t>
            </a:r>
            <a:r>
              <a:rPr lang="en-US" sz="2400" dirty="0" smtClean="0"/>
              <a:t> or </a:t>
            </a:r>
            <a:r>
              <a:rPr lang="en-US" sz="2400" dirty="0" smtClean="0">
                <a:solidFill>
                  <a:srgbClr val="FFFF99"/>
                </a:solidFill>
              </a:rPr>
              <a:t>any local ordinance</a:t>
            </a:r>
            <a:r>
              <a:rPr lang="en-US" sz="2400" dirty="0" smtClean="0">
                <a:solidFill>
                  <a:srgbClr val="FF0000"/>
                </a:solidFill>
              </a:rPr>
              <a:t> </a:t>
            </a:r>
            <a:r>
              <a:rPr lang="en-US" sz="2400" dirty="0" smtClean="0"/>
              <a:t>adopted pursuant to the Vehicle </a:t>
            </a:r>
            <a:r>
              <a:rPr lang="en-US" sz="2400" b="1" dirty="0" smtClean="0"/>
              <a:t>Code</a:t>
            </a: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90600"/>
          </a:xfrm>
        </p:spPr>
        <p:txBody>
          <a:bodyPr>
            <a:normAutofit/>
          </a:bodyPr>
          <a:lstStyle/>
          <a:p>
            <a:pPr algn="ctr"/>
            <a:r>
              <a:rPr lang="en-US" sz="4000" dirty="0" smtClean="0"/>
              <a:t>Local Penalties GC 76000 (a)</a:t>
            </a:r>
            <a:endParaRPr lang="en-US" sz="4000" dirty="0"/>
          </a:p>
        </p:txBody>
      </p:sp>
      <p:sp>
        <p:nvSpPr>
          <p:cNvPr id="3" name="Content Placeholder 2"/>
          <p:cNvSpPr>
            <a:spLocks noGrp="1"/>
          </p:cNvSpPr>
          <p:nvPr>
            <p:ph idx="1"/>
          </p:nvPr>
        </p:nvSpPr>
        <p:spPr>
          <a:xfrm>
            <a:off x="304800" y="1295401"/>
            <a:ext cx="8650288" cy="4837114"/>
          </a:xfrm>
        </p:spPr>
        <p:txBody>
          <a:bodyPr/>
          <a:lstStyle/>
          <a:p>
            <a:pPr>
              <a:buNone/>
            </a:pPr>
            <a:r>
              <a:rPr lang="en-US" sz="2400" b="1" dirty="0" smtClean="0"/>
              <a:t>76000</a:t>
            </a:r>
            <a:r>
              <a:rPr lang="en-US" sz="2400" dirty="0" smtClean="0"/>
              <a:t>. (a) (2)</a:t>
            </a:r>
          </a:p>
          <a:p>
            <a:r>
              <a:rPr lang="en-US" sz="2000" dirty="0" smtClean="0"/>
              <a:t>This additional penalty shall be collected together with and in the same manner as the amounts established by Section 1464 of the Penal </a:t>
            </a:r>
            <a:r>
              <a:rPr lang="en-US" sz="2000" b="1" dirty="0" smtClean="0"/>
              <a:t>Code</a:t>
            </a:r>
            <a:r>
              <a:rPr lang="en-US" sz="2000" dirty="0" smtClean="0"/>
              <a:t>.</a:t>
            </a:r>
          </a:p>
          <a:p>
            <a:r>
              <a:rPr lang="en-US" sz="2000" dirty="0" smtClean="0"/>
              <a:t>These moneys shall be taken from fines and forfeitures deposited with the county treasurer prior to any division pursuant to Section 1463 of the Penal </a:t>
            </a:r>
            <a:r>
              <a:rPr lang="en-US" sz="2000" b="1" dirty="0" smtClean="0"/>
              <a:t>Code</a:t>
            </a:r>
            <a:r>
              <a:rPr lang="en-US" sz="2000" dirty="0" smtClean="0"/>
              <a:t>. </a:t>
            </a:r>
          </a:p>
          <a:p>
            <a:r>
              <a:rPr lang="en-US" sz="2000" dirty="0" smtClean="0"/>
              <a:t>The county treasurer shall deposit those amounts specified by the board of supervisors by resolution in one or more of the funds established pursuant to this chapter. </a:t>
            </a:r>
          </a:p>
          <a:p>
            <a:r>
              <a:rPr lang="en-US" sz="2000" dirty="0" smtClean="0"/>
              <a:t>However, deposits to these funds shall continue through whatever period of time is necessary to repay any borrowings made by the county on or before January 1, 1991, to pay for construction provided for in this chapter. </a:t>
            </a: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14400"/>
          </a:xfrm>
        </p:spPr>
        <p:txBody>
          <a:bodyPr>
            <a:normAutofit/>
          </a:bodyPr>
          <a:lstStyle/>
          <a:p>
            <a:pPr algn="ctr"/>
            <a:r>
              <a:rPr lang="en-US" sz="4000" dirty="0" smtClean="0"/>
              <a:t>Local Penalties GC 76000 (a)</a:t>
            </a:r>
            <a:endParaRPr lang="en-US" sz="4000" dirty="0"/>
          </a:p>
        </p:txBody>
      </p:sp>
      <p:sp>
        <p:nvSpPr>
          <p:cNvPr id="3" name="Content Placeholder 2"/>
          <p:cNvSpPr>
            <a:spLocks noGrp="1"/>
          </p:cNvSpPr>
          <p:nvPr>
            <p:ph idx="1"/>
          </p:nvPr>
        </p:nvSpPr>
        <p:spPr>
          <a:xfrm>
            <a:off x="381000" y="1143001"/>
            <a:ext cx="8574088" cy="4989514"/>
          </a:xfrm>
        </p:spPr>
        <p:txBody>
          <a:bodyPr/>
          <a:lstStyle/>
          <a:p>
            <a:pPr>
              <a:buNone/>
            </a:pPr>
            <a:r>
              <a:rPr lang="en-US" sz="2000" dirty="0" smtClean="0"/>
              <a:t>(a)  (3) This additional penalty </a:t>
            </a:r>
            <a:r>
              <a:rPr lang="en-US" sz="2000" dirty="0" smtClean="0">
                <a:solidFill>
                  <a:srgbClr val="FFFF66"/>
                </a:solidFill>
              </a:rPr>
              <a:t>does not apply to </a:t>
            </a:r>
            <a:r>
              <a:rPr lang="en-US" sz="2000" dirty="0" smtClean="0"/>
              <a:t>the following:</a:t>
            </a:r>
          </a:p>
          <a:p>
            <a:pPr marL="914400" lvl="1" indent="-457200">
              <a:buClr>
                <a:schemeClr val="tx1"/>
              </a:buClr>
              <a:buNone/>
            </a:pPr>
            <a:r>
              <a:rPr lang="en-US" sz="2000" dirty="0" smtClean="0"/>
              <a:t>(A) Any restitution fine.</a:t>
            </a:r>
          </a:p>
          <a:p>
            <a:pPr marL="914400" lvl="1" indent="-457200">
              <a:buClr>
                <a:schemeClr val="tx1"/>
              </a:buClr>
              <a:buNone/>
            </a:pPr>
            <a:r>
              <a:rPr lang="en-US" sz="2000" dirty="0" smtClean="0"/>
              <a:t>(B) Any penalty authorized by Section 1464 of the Penal </a:t>
            </a:r>
            <a:r>
              <a:rPr lang="en-US" sz="2000" b="1" dirty="0" smtClean="0"/>
              <a:t>Code</a:t>
            </a:r>
            <a:r>
              <a:rPr lang="en-US" sz="2000" dirty="0" smtClean="0"/>
              <a:t> or this  chapter.</a:t>
            </a:r>
          </a:p>
          <a:p>
            <a:pPr marL="914400" lvl="1" indent="-457200">
              <a:buClr>
                <a:schemeClr val="tx1"/>
              </a:buClr>
              <a:buNone/>
            </a:pPr>
            <a:r>
              <a:rPr lang="en-US" sz="2000" dirty="0" smtClean="0"/>
              <a:t>(C) Any parking offense subject to Article 3 (commencing with Section 40200) of Chapter 1 of Division 17 of the Vehicle </a:t>
            </a:r>
            <a:r>
              <a:rPr lang="en-US" sz="2000" b="1" dirty="0" smtClean="0"/>
              <a:t>Code</a:t>
            </a:r>
            <a:r>
              <a:rPr lang="en-US" sz="2000" dirty="0" smtClean="0"/>
              <a:t>.</a:t>
            </a:r>
          </a:p>
          <a:p>
            <a:pPr marL="914400" lvl="1" indent="-457200">
              <a:buClr>
                <a:schemeClr val="tx1"/>
              </a:buClr>
              <a:buNone/>
            </a:pPr>
            <a:r>
              <a:rPr lang="en-US" sz="2000" dirty="0" smtClean="0"/>
              <a:t>(D) The state surcharge authorized by Section 1465.7 of the Penal Code. </a:t>
            </a:r>
          </a:p>
        </p:txBody>
      </p:sp>
      <p:sp>
        <p:nvSpPr>
          <p:cNvPr id="6" name="Slide Number Placeholder 5"/>
          <p:cNvSpPr>
            <a:spLocks noGrp="1"/>
          </p:cNvSpPr>
          <p:nvPr>
            <p:ph type="sldNum" sz="quarter" idx="12"/>
          </p:nvPr>
        </p:nvSpPr>
        <p:spPr/>
        <p:txBody>
          <a:bodyPr/>
          <a:lstStyle/>
          <a:p>
            <a:fld id="{CD02BB1F-1D6F-4064-ABB2-98B9D85B3A4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90600"/>
          </a:xfrm>
        </p:spPr>
        <p:txBody>
          <a:bodyPr/>
          <a:lstStyle/>
          <a:p>
            <a:pPr algn="ctr"/>
            <a:r>
              <a:rPr lang="en-US" sz="4000" dirty="0" smtClean="0"/>
              <a:t>Local Penalties GC 76000 (a)</a:t>
            </a:r>
            <a:endParaRPr lang="en-US" sz="4000" dirty="0"/>
          </a:p>
        </p:txBody>
      </p:sp>
      <p:sp>
        <p:nvSpPr>
          <p:cNvPr id="3" name="Content Placeholder 2"/>
          <p:cNvSpPr>
            <a:spLocks noGrp="1"/>
          </p:cNvSpPr>
          <p:nvPr>
            <p:ph idx="1"/>
          </p:nvPr>
        </p:nvSpPr>
        <p:spPr>
          <a:xfrm>
            <a:off x="304800" y="1524001"/>
            <a:ext cx="8650288" cy="4608514"/>
          </a:xfrm>
        </p:spPr>
        <p:txBody>
          <a:bodyPr/>
          <a:lstStyle/>
          <a:p>
            <a:r>
              <a:rPr lang="en-US" sz="2400" dirty="0" smtClean="0"/>
              <a:t>76100  Local Courthouse Construction Fund (BOS)</a:t>
            </a:r>
          </a:p>
          <a:p>
            <a:r>
              <a:rPr lang="en-US" sz="2400" dirty="0" smtClean="0"/>
              <a:t>76101  Criminal Justice Facilities Construction Fund (BOS)</a:t>
            </a:r>
          </a:p>
          <a:p>
            <a:r>
              <a:rPr lang="en-US" sz="2400" dirty="0" smtClean="0"/>
              <a:t>76102  Automated Fingerprint/Digital Image Identification Fund (BOS)</a:t>
            </a:r>
          </a:p>
          <a:p>
            <a:r>
              <a:rPr lang="en-US" sz="2400" dirty="0" smtClean="0"/>
              <a:t>76104  Emergency Medical Services Fund (BOS)</a:t>
            </a:r>
          </a:p>
          <a:p>
            <a:r>
              <a:rPr lang="en-US" sz="2400" dirty="0" smtClean="0"/>
              <a:t>76104.5 DNA Identification Fund (BOS)</a:t>
            </a:r>
          </a:p>
        </p:txBody>
      </p:sp>
      <p:sp>
        <p:nvSpPr>
          <p:cNvPr id="6" name="Slide Number Placeholder 5"/>
          <p:cNvSpPr>
            <a:spLocks noGrp="1"/>
          </p:cNvSpPr>
          <p:nvPr>
            <p:ph type="sldNum" sz="quarter" idx="12"/>
          </p:nvPr>
        </p:nvSpPr>
        <p:spPr/>
        <p:txBody>
          <a:bodyPr/>
          <a:lstStyle/>
          <a:p>
            <a:fld id="{CD02BB1F-1D6F-4064-ABB2-98B9D85B3A4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990600"/>
          </a:xfrm>
        </p:spPr>
        <p:txBody>
          <a:bodyPr/>
          <a:lstStyle/>
          <a:p>
            <a:pPr algn="ctr"/>
            <a:r>
              <a:rPr lang="en-US" sz="4400" dirty="0" smtClean="0"/>
              <a:t>Additional Penalties</a:t>
            </a:r>
            <a:endParaRPr lang="en-US" sz="4400" dirty="0"/>
          </a:p>
        </p:txBody>
      </p:sp>
      <p:sp>
        <p:nvSpPr>
          <p:cNvPr id="3" name="Content Placeholder 2"/>
          <p:cNvSpPr>
            <a:spLocks noGrp="1"/>
          </p:cNvSpPr>
          <p:nvPr>
            <p:ph idx="1"/>
          </p:nvPr>
        </p:nvSpPr>
        <p:spPr>
          <a:xfrm>
            <a:off x="533400" y="1524000"/>
            <a:ext cx="8421688" cy="4608513"/>
          </a:xfrm>
        </p:spPr>
        <p:txBody>
          <a:bodyPr>
            <a:normAutofit fontScale="62500" lnSpcReduction="20000"/>
          </a:bodyPr>
          <a:lstStyle/>
          <a:p>
            <a:pPr>
              <a:buNone/>
            </a:pPr>
            <a:r>
              <a:rPr lang="en-US" b="1" dirty="0" smtClean="0"/>
              <a:t>Additional State and Local Penalties:</a:t>
            </a:r>
          </a:p>
          <a:p>
            <a:r>
              <a:rPr lang="en-US" dirty="0" smtClean="0"/>
              <a:t>76000.5  Emergency Medical Services Additional Penalty   </a:t>
            </a:r>
            <a:r>
              <a:rPr lang="en-US" sz="3300" dirty="0" smtClean="0">
                <a:solidFill>
                  <a:srgbClr val="FFFF99"/>
                </a:solidFill>
              </a:rPr>
              <a:t>(BOS: 2/10)</a:t>
            </a:r>
          </a:p>
          <a:p>
            <a:r>
              <a:rPr lang="en-US" dirty="0" smtClean="0"/>
              <a:t>76000.10(c)  Emergency Medical Air Transportation Penalty  </a:t>
            </a:r>
            <a:r>
              <a:rPr lang="en-US" sz="3300" dirty="0" smtClean="0">
                <a:solidFill>
                  <a:srgbClr val="FFFF99"/>
                </a:solidFill>
              </a:rPr>
              <a:t>($4 per VC conviction)</a:t>
            </a:r>
          </a:p>
          <a:p>
            <a:r>
              <a:rPr lang="en-US" dirty="0" smtClean="0"/>
              <a:t>76104.6  DNA Additional Penalty                                    </a:t>
            </a:r>
            <a:r>
              <a:rPr lang="en-US" sz="3300" dirty="0" smtClean="0">
                <a:solidFill>
                  <a:srgbClr val="FFFF99"/>
                </a:solidFill>
              </a:rPr>
              <a:t>(1/10; 75% County/25% State split)</a:t>
            </a:r>
          </a:p>
          <a:p>
            <a:r>
              <a:rPr lang="en-US" dirty="0" smtClean="0"/>
              <a:t>76104.7  DNA Additional State-Only Penalty </a:t>
            </a:r>
            <a:r>
              <a:rPr lang="en-US" sz="3300" dirty="0" smtClean="0">
                <a:solidFill>
                  <a:srgbClr val="FFFF99"/>
                </a:solidFill>
              </a:rPr>
              <a:t>(4/10)</a:t>
            </a:r>
          </a:p>
          <a:p>
            <a:r>
              <a:rPr lang="en-US" dirty="0" smtClean="0"/>
              <a:t>70372  State Court Construction Penalty </a:t>
            </a:r>
            <a:r>
              <a:rPr lang="en-US" sz="3300" dirty="0" smtClean="0">
                <a:solidFill>
                  <a:srgbClr val="FFFF99"/>
                </a:solidFill>
              </a:rPr>
              <a:t>(5/10)</a:t>
            </a:r>
          </a:p>
          <a:p>
            <a:pPr lvl="1">
              <a:buClr>
                <a:schemeClr val="tx1"/>
              </a:buClr>
            </a:pPr>
            <a:r>
              <a:rPr lang="en-US" sz="3500" dirty="0" smtClean="0"/>
              <a:t>Immediate and Critical Needs Account </a:t>
            </a:r>
            <a:r>
              <a:rPr lang="en-US" sz="3300" dirty="0" smtClean="0">
                <a:solidFill>
                  <a:srgbClr val="FFFF99"/>
                </a:solidFill>
              </a:rPr>
              <a:t>(same $ as LCCF)</a:t>
            </a:r>
          </a:p>
          <a:p>
            <a:pPr lvl="1">
              <a:buClr>
                <a:schemeClr val="tx1"/>
              </a:buClr>
            </a:pPr>
            <a:r>
              <a:rPr lang="en-US" sz="3500" dirty="0" smtClean="0"/>
              <a:t>State Court Facilities Construction Fund </a:t>
            </a:r>
            <a:r>
              <a:rPr lang="en-US" sz="3300" dirty="0" smtClean="0">
                <a:solidFill>
                  <a:srgbClr val="FFFF99"/>
                </a:solidFill>
              </a:rPr>
              <a:t>(remainder of 5/10)</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534400" cy="838200"/>
          </a:xfrm>
        </p:spPr>
        <p:txBody>
          <a:bodyPr/>
          <a:lstStyle/>
          <a:p>
            <a:pPr algn="ctr"/>
            <a:r>
              <a:rPr lang="en-US" dirty="0" smtClean="0"/>
              <a:t>Training Agenda</a:t>
            </a:r>
            <a:endParaRPr lang="en-US" dirty="0"/>
          </a:p>
        </p:txBody>
      </p:sp>
      <p:sp>
        <p:nvSpPr>
          <p:cNvPr id="6" name="Content Placeholder 5"/>
          <p:cNvSpPr>
            <a:spLocks noGrp="1"/>
          </p:cNvSpPr>
          <p:nvPr>
            <p:ph idx="1"/>
          </p:nvPr>
        </p:nvSpPr>
        <p:spPr>
          <a:xfrm>
            <a:off x="381000" y="1143000"/>
            <a:ext cx="8534400" cy="4989513"/>
          </a:xfrm>
        </p:spPr>
        <p:txBody>
          <a:bodyPr>
            <a:normAutofit fontScale="40000" lnSpcReduction="20000"/>
          </a:bodyPr>
          <a:lstStyle/>
          <a:p>
            <a:pPr>
              <a:buNone/>
            </a:pPr>
            <a:r>
              <a:rPr lang="en-US" sz="5900" dirty="0" smtClean="0"/>
              <a:t> 9:30 – Opening and Introduction</a:t>
            </a:r>
          </a:p>
          <a:p>
            <a:pPr lvl="3">
              <a:buClr>
                <a:schemeClr val="tx2"/>
              </a:buClr>
            </a:pPr>
            <a:r>
              <a:rPr lang="en-US" sz="4500" dirty="0" smtClean="0"/>
              <a:t>Complexity of Revenue Collection and Distribution Process</a:t>
            </a:r>
          </a:p>
          <a:p>
            <a:pPr lvl="3">
              <a:buClr>
                <a:schemeClr val="tx2"/>
              </a:buClr>
            </a:pPr>
            <a:r>
              <a:rPr lang="en-US" sz="4500" dirty="0" smtClean="0"/>
              <a:t>Court Ordered Debt Task Force</a:t>
            </a:r>
          </a:p>
          <a:p>
            <a:pPr>
              <a:buNone/>
            </a:pPr>
            <a:r>
              <a:rPr lang="en-US" dirty="0" smtClean="0"/>
              <a:t> </a:t>
            </a:r>
            <a:r>
              <a:rPr lang="en-US" sz="5900" dirty="0" smtClean="0"/>
              <a:t>9:45 – Distribution Resources</a:t>
            </a:r>
          </a:p>
          <a:p>
            <a:pPr lvl="3">
              <a:buClr>
                <a:schemeClr val="accent1"/>
              </a:buClr>
            </a:pPr>
            <a:r>
              <a:rPr lang="en-US" sz="4500" dirty="0" smtClean="0"/>
              <a:t>Judicial Council -  Uniform Bail and Penalty Schedule</a:t>
            </a:r>
          </a:p>
          <a:p>
            <a:pPr lvl="3">
              <a:buClr>
                <a:schemeClr val="accent1"/>
              </a:buClr>
            </a:pPr>
            <a:r>
              <a:rPr lang="en-US" sz="4500" dirty="0" smtClean="0"/>
              <a:t>State Controller’s Office -  Appendix C</a:t>
            </a:r>
          </a:p>
          <a:p>
            <a:pPr>
              <a:buNone/>
            </a:pPr>
            <a:r>
              <a:rPr lang="en-US" sz="5900" dirty="0" smtClean="0"/>
              <a:t>11:00 – </a:t>
            </a:r>
            <a:r>
              <a:rPr lang="en-US" sz="5900" dirty="0" smtClean="0">
                <a:solidFill>
                  <a:schemeClr val="accent5">
                    <a:lumMod val="90000"/>
                  </a:schemeClr>
                </a:solidFill>
              </a:rPr>
              <a:t>Morning Break</a:t>
            </a:r>
          </a:p>
          <a:p>
            <a:pPr>
              <a:buNone/>
            </a:pPr>
            <a:r>
              <a:rPr lang="en-US" sz="5900" dirty="0" smtClean="0"/>
              <a:t>11:15 – Revenue Distribution Audits</a:t>
            </a:r>
          </a:p>
          <a:p>
            <a:pPr>
              <a:buNone/>
            </a:pPr>
            <a:r>
              <a:rPr lang="en-US" sz="5900" dirty="0" smtClean="0"/>
              <a:t>11:45 – Statutes</a:t>
            </a:r>
          </a:p>
          <a:p>
            <a:pPr>
              <a:buNone/>
            </a:pPr>
            <a:r>
              <a:rPr lang="en-US" sz="5900" dirty="0" smtClean="0"/>
              <a:t>12:30 – </a:t>
            </a:r>
            <a:r>
              <a:rPr lang="en-US" sz="5900" dirty="0" smtClean="0">
                <a:solidFill>
                  <a:schemeClr val="accent5">
                    <a:lumMod val="90000"/>
                  </a:schemeClr>
                </a:solidFill>
              </a:rPr>
              <a:t>Lunch Break</a:t>
            </a:r>
          </a:p>
          <a:p>
            <a:endParaRPr lang="en-US" dirty="0" smtClean="0">
              <a:solidFill>
                <a:srgbClr val="FFFF00"/>
              </a:solidFill>
            </a:endParaRPr>
          </a:p>
          <a:p>
            <a:pPr>
              <a:buNone/>
            </a:pPr>
            <a:r>
              <a:rPr lang="en-US" dirty="0" smtClean="0">
                <a:solidFill>
                  <a:schemeClr val="accent1"/>
                </a:solidFill>
              </a:rPr>
              <a:t>Times are approximate.</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ABAB9E0B-D1FB-4339-B0F2-A9BEA2E7D030}"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762000"/>
          </a:xfrm>
        </p:spPr>
        <p:txBody>
          <a:bodyPr/>
          <a:lstStyle/>
          <a:p>
            <a:r>
              <a:rPr lang="en-US" sz="4800" dirty="0" smtClean="0"/>
              <a:t>Installment Payment Fee</a:t>
            </a:r>
            <a:endParaRPr lang="en-US" sz="4800" dirty="0"/>
          </a:p>
        </p:txBody>
      </p:sp>
      <p:sp>
        <p:nvSpPr>
          <p:cNvPr id="3" name="Content Placeholder 2"/>
          <p:cNvSpPr>
            <a:spLocks noGrp="1"/>
          </p:cNvSpPr>
          <p:nvPr>
            <p:ph idx="1"/>
          </p:nvPr>
        </p:nvSpPr>
        <p:spPr>
          <a:xfrm>
            <a:off x="228600" y="990600"/>
            <a:ext cx="8726488" cy="5141913"/>
          </a:xfrm>
        </p:spPr>
        <p:txBody>
          <a:bodyPr/>
          <a:lstStyle/>
          <a:p>
            <a:pPr>
              <a:buNone/>
            </a:pPr>
            <a:r>
              <a:rPr lang="en-US" sz="2800" dirty="0" smtClean="0"/>
              <a:t>Penal Code Section 1205</a:t>
            </a:r>
          </a:p>
          <a:p>
            <a:pPr>
              <a:buNone/>
            </a:pPr>
            <a:r>
              <a:rPr lang="en-US" sz="2000" dirty="0" smtClean="0"/>
              <a:t>(e) The defendant shall pay to the clerk of the court or the collecting agency a fee for the processing of installment accounts. This fee shall </a:t>
            </a:r>
            <a:r>
              <a:rPr lang="en-US" sz="2000" dirty="0" smtClean="0">
                <a:solidFill>
                  <a:srgbClr val="FFFF99"/>
                </a:solidFill>
              </a:rPr>
              <a:t>equal the administrative and clerical costs</a:t>
            </a:r>
            <a:r>
              <a:rPr lang="en-US" sz="2000" dirty="0" smtClean="0"/>
              <a:t>, as determined by the board of supervisors, </a:t>
            </a:r>
            <a:r>
              <a:rPr lang="en-US" sz="2000" dirty="0" smtClean="0">
                <a:solidFill>
                  <a:srgbClr val="FFFF99"/>
                </a:solidFill>
              </a:rPr>
              <a:t>or by the court, depending on which entity administers the account. </a:t>
            </a:r>
          </a:p>
          <a:p>
            <a:pPr>
              <a:buNone/>
            </a:pPr>
            <a:r>
              <a:rPr lang="en-US" sz="2000" dirty="0" smtClean="0"/>
              <a:t>	The defendant shall pay to the clerk of the court or the collecting agency the fee established for the processing of the accounts receivable that are not to be paid in installments.</a:t>
            </a:r>
          </a:p>
          <a:p>
            <a:pPr>
              <a:buNone/>
            </a:pPr>
            <a:r>
              <a:rPr lang="en-US" sz="2000" kern="100" dirty="0" smtClean="0"/>
              <a:t>	</a:t>
            </a:r>
            <a:r>
              <a:rPr lang="en-US" sz="2000" dirty="0" smtClean="0"/>
              <a:t>The fee shall equal the administrative and clerical costs, as determined by the board of supervisors, or by the court, depending on which entity administers the account,</a:t>
            </a:r>
            <a:r>
              <a:rPr lang="en-US" sz="2000" dirty="0" smtClean="0">
                <a:solidFill>
                  <a:srgbClr val="FFFF00"/>
                </a:solidFill>
              </a:rPr>
              <a:t> </a:t>
            </a:r>
            <a:r>
              <a:rPr lang="en-US" sz="2000" dirty="0" smtClean="0">
                <a:solidFill>
                  <a:srgbClr val="FFFF99"/>
                </a:solidFill>
              </a:rPr>
              <a:t>except that the fee shall not exceed thirty ($30) dollars. </a:t>
            </a:r>
          </a:p>
        </p:txBody>
      </p:sp>
      <p:sp>
        <p:nvSpPr>
          <p:cNvPr id="6" name="Slide Number Placeholder 5"/>
          <p:cNvSpPr>
            <a:spLocks noGrp="1"/>
          </p:cNvSpPr>
          <p:nvPr>
            <p:ph type="sldNum" sz="quarter" idx="12"/>
          </p:nvPr>
        </p:nvSpPr>
        <p:spPr/>
        <p:txBody>
          <a:bodyPr/>
          <a:lstStyle/>
          <a:p>
            <a:fld id="{CD02BB1F-1D6F-4064-ABB2-98B9D85B3A42}"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762000"/>
          </a:xfrm>
        </p:spPr>
        <p:txBody>
          <a:bodyPr/>
          <a:lstStyle/>
          <a:p>
            <a:r>
              <a:rPr lang="en-US" sz="4800" dirty="0" smtClean="0"/>
              <a:t>Installment Payment Fee</a:t>
            </a:r>
            <a:endParaRPr lang="en-US" sz="4800" dirty="0"/>
          </a:p>
        </p:txBody>
      </p:sp>
      <p:sp>
        <p:nvSpPr>
          <p:cNvPr id="3" name="Content Placeholder 2"/>
          <p:cNvSpPr>
            <a:spLocks noGrp="1"/>
          </p:cNvSpPr>
          <p:nvPr>
            <p:ph idx="1"/>
          </p:nvPr>
        </p:nvSpPr>
        <p:spPr>
          <a:xfrm>
            <a:off x="228600" y="1411287"/>
            <a:ext cx="8726488" cy="5141913"/>
          </a:xfrm>
        </p:spPr>
        <p:txBody>
          <a:bodyPr/>
          <a:lstStyle/>
          <a:p>
            <a:pPr>
              <a:buNone/>
            </a:pPr>
            <a:r>
              <a:rPr lang="en-US" sz="2800" dirty="0" smtClean="0"/>
              <a:t> Penal Code Section 1205</a:t>
            </a:r>
          </a:p>
          <a:p>
            <a:pPr marL="515938" indent="-515938">
              <a:buNone/>
            </a:pPr>
            <a:r>
              <a:rPr lang="en-US" sz="2400" dirty="0" smtClean="0"/>
              <a:t>(d) Nothing in this section shall be construed to prohibit the clerk of the court, or the judge if there is no clerk, from turning these accounts over to another county department or a collecting agency for processing and collection. </a:t>
            </a:r>
          </a:p>
          <a:p>
            <a:pPr marL="515938" indent="-515938">
              <a:buNone/>
            </a:pPr>
            <a:r>
              <a:rPr lang="en-US" sz="2400" dirty="0" smtClean="0"/>
              <a:t>(f)  This section shall not apply to restitution fines and restitution orders. </a:t>
            </a:r>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534400" cy="1066800"/>
          </a:xfrm>
        </p:spPr>
        <p:txBody>
          <a:bodyPr/>
          <a:lstStyle/>
          <a:p>
            <a:pPr algn="ctr"/>
            <a:r>
              <a:rPr lang="en-US" dirty="0" smtClean="0"/>
              <a:t>Insert SCO Slides Here</a:t>
            </a:r>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Lunch Break</a:t>
            </a:r>
            <a:endParaRPr lang="en-US" dirty="0"/>
          </a:p>
        </p:txBody>
      </p:sp>
      <p:sp>
        <p:nvSpPr>
          <p:cNvPr id="8" name="Subtitle 7"/>
          <p:cNvSpPr>
            <a:spLocks noGrp="1"/>
          </p:cNvSpPr>
          <p:nvPr>
            <p:ph type="subTitle" idx="1"/>
          </p:nvPr>
        </p:nvSpPr>
        <p:spPr/>
        <p:txBody>
          <a:bodyPr/>
          <a:lstStyle/>
          <a:p>
            <a:r>
              <a:rPr lang="en-US" dirty="0" smtClean="0"/>
              <a:t>(60 minutes, please)</a:t>
            </a:r>
            <a:endParaRPr lang="en-US" dirty="0"/>
          </a:p>
        </p:txBody>
      </p:sp>
      <p:sp>
        <p:nvSpPr>
          <p:cNvPr id="6" name="Slide Number Placeholder 5"/>
          <p:cNvSpPr>
            <a:spLocks noGrp="1"/>
          </p:cNvSpPr>
          <p:nvPr>
            <p:ph type="sldNum" sz="quarter" idx="4"/>
          </p:nvPr>
        </p:nvSpPr>
        <p:spPr/>
        <p:txBody>
          <a:bodyPr/>
          <a:lstStyle/>
          <a:p>
            <a:fld id="{CD02BB1F-1D6F-4064-ABB2-98B9D85B3A42}"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Breakout Sessions</a:t>
            </a:r>
            <a:endParaRPr lang="en-US" dirty="0"/>
          </a:p>
        </p:txBody>
      </p:sp>
      <p:sp>
        <p:nvSpPr>
          <p:cNvPr id="3" name="Subtitle 2"/>
          <p:cNvSpPr>
            <a:spLocks noGrp="1"/>
          </p:cNvSpPr>
          <p:nvPr>
            <p:ph type="subTitle" idx="1"/>
          </p:nvPr>
        </p:nvSpPr>
        <p:spPr/>
        <p:txBody>
          <a:bodyPr>
            <a:normAutofit fontScale="25000" lnSpcReduction="20000"/>
          </a:bodyPr>
          <a:lstStyle/>
          <a:p>
            <a:pPr marL="514350" indent="-514350" algn="l">
              <a:buAutoNum type="arabicPeriod"/>
            </a:pPr>
            <a:r>
              <a:rPr lang="en-US" sz="12800" dirty="0" smtClean="0">
                <a:solidFill>
                  <a:schemeClr val="bg1">
                    <a:lumMod val="25000"/>
                    <a:lumOff val="75000"/>
                  </a:schemeClr>
                </a:solidFill>
              </a:rPr>
              <a:t>Parking</a:t>
            </a:r>
          </a:p>
          <a:p>
            <a:pPr marL="514350" indent="-514350" algn="l">
              <a:buAutoNum type="arabicPeriod"/>
            </a:pPr>
            <a:r>
              <a:rPr lang="en-US" sz="12800" dirty="0" smtClean="0">
                <a:solidFill>
                  <a:schemeClr val="bg1">
                    <a:lumMod val="25000"/>
                    <a:lumOff val="75000"/>
                  </a:schemeClr>
                </a:solidFill>
              </a:rPr>
              <a:t>Basic Distribution Calculations</a:t>
            </a:r>
            <a:endParaRPr lang="en-US" sz="6000" dirty="0" smtClean="0">
              <a:solidFill>
                <a:schemeClr val="bg1">
                  <a:lumMod val="25000"/>
                  <a:lumOff val="75000"/>
                </a:schemeClr>
              </a:solidFill>
            </a:endParaRPr>
          </a:p>
          <a:p>
            <a:pPr marL="514350" indent="-514350" algn="l">
              <a:buAutoNum type="arabicPeriod"/>
            </a:pPr>
            <a:endParaRPr lang="en-US" dirty="0" smtClean="0">
              <a:solidFill>
                <a:schemeClr val="bg1">
                  <a:lumMod val="25000"/>
                  <a:lumOff val="75000"/>
                </a:schemeClr>
              </a:solidFill>
            </a:endParaRPr>
          </a:p>
        </p:txBody>
      </p:sp>
      <p:sp>
        <p:nvSpPr>
          <p:cNvPr id="6" name="Slide Number Placeholder 5"/>
          <p:cNvSpPr>
            <a:spLocks noGrp="1"/>
          </p:cNvSpPr>
          <p:nvPr>
            <p:ph type="sldNum" sz="quarter" idx="4"/>
          </p:nvPr>
        </p:nvSpPr>
        <p:spPr/>
        <p:txBody>
          <a:bodyPr/>
          <a:lstStyle/>
          <a:p>
            <a:fld id="{EBE7665E-A054-426B-90B4-86C8DC2CDF0F}"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Afternoon Break</a:t>
            </a:r>
            <a:endParaRPr lang="en-US" dirty="0"/>
          </a:p>
        </p:txBody>
      </p:sp>
      <p:sp>
        <p:nvSpPr>
          <p:cNvPr id="8" name="Subtitle 7"/>
          <p:cNvSpPr>
            <a:spLocks noGrp="1"/>
          </p:cNvSpPr>
          <p:nvPr>
            <p:ph type="subTitle" idx="1"/>
          </p:nvPr>
        </p:nvSpPr>
        <p:spPr/>
        <p:txBody>
          <a:bodyPr/>
          <a:lstStyle/>
          <a:p>
            <a:r>
              <a:rPr lang="en-US" dirty="0" smtClean="0"/>
              <a:t>(15 minutes, please)</a:t>
            </a:r>
            <a:endParaRPr lang="en-US" dirty="0"/>
          </a:p>
        </p:txBody>
      </p:sp>
      <p:sp>
        <p:nvSpPr>
          <p:cNvPr id="6" name="Slide Number Placeholder 5"/>
          <p:cNvSpPr>
            <a:spLocks noGrp="1"/>
          </p:cNvSpPr>
          <p:nvPr>
            <p:ph type="sldNum" sz="quarter" idx="4"/>
          </p:nvPr>
        </p:nvSpPr>
        <p:spPr/>
        <p:txBody>
          <a:bodyPr/>
          <a:lstStyle/>
          <a:p>
            <a:fld id="{CD02BB1F-1D6F-4064-ABB2-98B9D85B3A4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Breakout Sessions</a:t>
            </a:r>
            <a:endParaRPr lang="en-US" dirty="0"/>
          </a:p>
        </p:txBody>
      </p:sp>
      <p:sp>
        <p:nvSpPr>
          <p:cNvPr id="8" name="Subtitle 7"/>
          <p:cNvSpPr>
            <a:spLocks noGrp="1"/>
          </p:cNvSpPr>
          <p:nvPr>
            <p:ph type="subTitle" idx="1"/>
          </p:nvPr>
        </p:nvSpPr>
        <p:spPr>
          <a:xfrm>
            <a:off x="914400" y="3733800"/>
            <a:ext cx="7543800" cy="1143000"/>
          </a:xfrm>
        </p:spPr>
        <p:txBody>
          <a:bodyPr>
            <a:normAutofit fontScale="25000" lnSpcReduction="20000"/>
          </a:bodyPr>
          <a:lstStyle/>
          <a:p>
            <a:pPr marL="514350" indent="-514350" algn="l">
              <a:buAutoNum type="arabicPeriod"/>
            </a:pPr>
            <a:r>
              <a:rPr lang="en-US" sz="11200" dirty="0" smtClean="0">
                <a:solidFill>
                  <a:schemeClr val="bg1">
                    <a:lumMod val="25000"/>
                    <a:lumOff val="75000"/>
                  </a:schemeClr>
                </a:solidFill>
              </a:rPr>
              <a:t>Special Distribution Calculations</a:t>
            </a:r>
          </a:p>
          <a:p>
            <a:pPr marL="514350" indent="-514350" algn="l">
              <a:buAutoNum type="arabicPeriod"/>
            </a:pPr>
            <a:r>
              <a:rPr lang="en-US" sz="11200" dirty="0" smtClean="0">
                <a:solidFill>
                  <a:schemeClr val="bg1">
                    <a:lumMod val="25000"/>
                    <a:lumOff val="75000"/>
                  </a:schemeClr>
                </a:solidFill>
              </a:rPr>
              <a:t>Hands-on Court/County – Specific Issues</a:t>
            </a:r>
          </a:p>
          <a:p>
            <a:endParaRPr lang="en-US" dirty="0"/>
          </a:p>
        </p:txBody>
      </p:sp>
      <p:sp>
        <p:nvSpPr>
          <p:cNvPr id="6" name="Slide Number Placeholder 5"/>
          <p:cNvSpPr>
            <a:spLocks noGrp="1"/>
          </p:cNvSpPr>
          <p:nvPr>
            <p:ph type="sldNum" sz="quarter" idx="4"/>
          </p:nvPr>
        </p:nvSpPr>
        <p:spPr/>
        <p:txBody>
          <a:bodyPr/>
          <a:lstStyle/>
          <a:p>
            <a:fld id="{CD02BB1F-1D6F-4064-ABB2-98B9D85B3A42}"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971800"/>
            <a:ext cx="7543800" cy="762000"/>
          </a:xfrm>
        </p:spPr>
        <p:txBody>
          <a:bodyPr/>
          <a:lstStyle/>
          <a:p>
            <a:r>
              <a:rPr lang="en-US" sz="5400" dirty="0" smtClean="0">
                <a:solidFill>
                  <a:schemeClr val="accent1"/>
                </a:solidFill>
              </a:rPr>
              <a:t>Closing</a:t>
            </a:r>
          </a:p>
          <a:p>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CLOSING</a:t>
            </a:r>
            <a:endParaRPr lang="en-US" dirty="0"/>
          </a:p>
        </p:txBody>
      </p:sp>
      <p:sp>
        <p:nvSpPr>
          <p:cNvPr id="3" name="Content Placeholder 2"/>
          <p:cNvSpPr>
            <a:spLocks noGrp="1"/>
          </p:cNvSpPr>
          <p:nvPr>
            <p:ph idx="1"/>
          </p:nvPr>
        </p:nvSpPr>
        <p:spPr>
          <a:xfrm>
            <a:off x="304800" y="1905000"/>
            <a:ext cx="8650288" cy="4227513"/>
          </a:xfrm>
        </p:spPr>
        <p:txBody>
          <a:bodyPr/>
          <a:lstStyle/>
          <a:p>
            <a:r>
              <a:rPr lang="en-US" sz="2800" dirty="0" smtClean="0"/>
              <a:t>Review instruction goals and expectations</a:t>
            </a:r>
          </a:p>
          <a:p>
            <a:pPr lvl="1">
              <a:buClr>
                <a:schemeClr val="tx1"/>
              </a:buClr>
            </a:pPr>
            <a:r>
              <a:rPr lang="en-US" sz="2400" dirty="0" smtClean="0"/>
              <a:t>Identify sources of revenue distribution resources</a:t>
            </a:r>
          </a:p>
          <a:p>
            <a:pPr lvl="1">
              <a:buClr>
                <a:schemeClr val="tx1"/>
              </a:buClr>
            </a:pPr>
            <a:r>
              <a:rPr lang="en-US" sz="2400" dirty="0" smtClean="0"/>
              <a:t>Walk-through distribution examples</a:t>
            </a:r>
          </a:p>
          <a:p>
            <a:r>
              <a:rPr lang="en-US" sz="2800" dirty="0" smtClean="0"/>
              <a:t>Questions and answers – FAQ’s</a:t>
            </a:r>
          </a:p>
          <a:p>
            <a:r>
              <a:rPr lang="en-US" sz="2800" dirty="0" smtClean="0"/>
              <a:t>Evaluations</a:t>
            </a:r>
          </a:p>
          <a:p>
            <a:r>
              <a:rPr lang="en-US" sz="2800" dirty="0" smtClean="0"/>
              <a:t>Next session </a:t>
            </a:r>
          </a:p>
          <a:p>
            <a:r>
              <a:rPr lang="en-US" sz="2800" dirty="0" smtClean="0"/>
              <a:t>Webinar</a:t>
            </a:r>
            <a:endParaRPr lang="en-US" sz="28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066800"/>
          </a:xfrm>
        </p:spPr>
        <p:txBody>
          <a:bodyPr/>
          <a:lstStyle/>
          <a:p>
            <a:pPr algn="ctr"/>
            <a:r>
              <a:rPr lang="en-US" sz="4000" dirty="0" smtClean="0"/>
              <a:t>Instruction Goals and Expectations</a:t>
            </a:r>
            <a:endParaRPr lang="en-US" sz="4000" dirty="0"/>
          </a:p>
        </p:txBody>
      </p:sp>
      <p:sp>
        <p:nvSpPr>
          <p:cNvPr id="3" name="Content Placeholder 2"/>
          <p:cNvSpPr>
            <a:spLocks noGrp="1"/>
          </p:cNvSpPr>
          <p:nvPr>
            <p:ph idx="1"/>
          </p:nvPr>
        </p:nvSpPr>
        <p:spPr>
          <a:xfrm>
            <a:off x="457200" y="1676400"/>
            <a:ext cx="8497888" cy="4456115"/>
          </a:xfrm>
        </p:spPr>
        <p:txBody>
          <a:bodyPr/>
          <a:lstStyle/>
          <a:p>
            <a:pPr marL="457200" indent="-457200">
              <a:buNone/>
            </a:pPr>
            <a:r>
              <a:rPr lang="en-US" sz="2800" b="1" dirty="0" smtClean="0"/>
              <a:t>Covered the Following:</a:t>
            </a:r>
          </a:p>
          <a:p>
            <a:pPr marL="457200" indent="-457200">
              <a:buFont typeface="+mj-lt"/>
              <a:buAutoNum type="arabicPeriod"/>
            </a:pPr>
            <a:r>
              <a:rPr lang="en-US" sz="2800" dirty="0" smtClean="0"/>
              <a:t>Identify sources of resource materials for distribution calculation, analysis, and research.</a:t>
            </a:r>
          </a:p>
          <a:p>
            <a:pPr marL="457200" indent="-457200">
              <a:buFont typeface="+mj-lt"/>
              <a:buAutoNum type="arabicPeriod"/>
            </a:pPr>
            <a:r>
              <a:rPr lang="en-US" sz="2800" dirty="0" smtClean="0"/>
              <a:t>Walk-through and explain calculations of distribution examples for select case types using worksheet tools.</a:t>
            </a:r>
          </a:p>
          <a:p>
            <a:pPr marL="457200" indent="-457200">
              <a:buNone/>
            </a:pPr>
            <a:r>
              <a:rPr lang="en-US" sz="3200" dirty="0" smtClean="0"/>
              <a:t>Expectations:</a:t>
            </a:r>
          </a:p>
          <a:p>
            <a:pPr marL="457200" indent="-457200">
              <a:buNone/>
            </a:pPr>
            <a:r>
              <a:rPr lang="en-US" sz="2800" dirty="0" smtClean="0"/>
              <a:t>Identified expectations from survey/discussion</a:t>
            </a:r>
          </a:p>
          <a:p>
            <a:pPr marL="690563" indent="-233363"/>
            <a:endParaRPr lang="en-US" sz="2000" i="1" dirty="0" smtClean="0"/>
          </a:p>
          <a:p>
            <a:pPr marL="457200" indent="-457200">
              <a:buAutoNum type="arabicPeriod"/>
            </a:pP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534400" cy="1066800"/>
          </a:xfrm>
        </p:spPr>
        <p:txBody>
          <a:bodyPr/>
          <a:lstStyle/>
          <a:p>
            <a:pPr algn="ctr"/>
            <a:r>
              <a:rPr lang="en-US" dirty="0" smtClean="0"/>
              <a:t>Training Agenda</a:t>
            </a:r>
            <a:endParaRPr lang="en-US" dirty="0"/>
          </a:p>
        </p:txBody>
      </p:sp>
      <p:sp>
        <p:nvSpPr>
          <p:cNvPr id="6" name="Content Placeholder 5"/>
          <p:cNvSpPr>
            <a:spLocks noGrp="1"/>
          </p:cNvSpPr>
          <p:nvPr>
            <p:ph idx="1"/>
          </p:nvPr>
        </p:nvSpPr>
        <p:spPr>
          <a:xfrm>
            <a:off x="381000" y="1143000"/>
            <a:ext cx="8574088" cy="5334000"/>
          </a:xfrm>
        </p:spPr>
        <p:txBody>
          <a:bodyPr>
            <a:normAutofit fontScale="55000" lnSpcReduction="20000"/>
          </a:bodyPr>
          <a:lstStyle/>
          <a:p>
            <a:pPr>
              <a:buNone/>
            </a:pPr>
            <a:r>
              <a:rPr lang="en-US" sz="2400" dirty="0" smtClean="0"/>
              <a:t> </a:t>
            </a:r>
          </a:p>
          <a:p>
            <a:pPr>
              <a:buNone/>
            </a:pPr>
            <a:r>
              <a:rPr lang="en-US" sz="4400" dirty="0" smtClean="0"/>
              <a:t>1:30 – Breakout Sessions – A</a:t>
            </a:r>
          </a:p>
          <a:p>
            <a:pPr lvl="4"/>
            <a:r>
              <a:rPr lang="en-US" sz="3300" dirty="0" smtClean="0"/>
              <a:t>Parking</a:t>
            </a:r>
          </a:p>
          <a:p>
            <a:pPr lvl="4"/>
            <a:r>
              <a:rPr lang="en-US" sz="3300" dirty="0" smtClean="0"/>
              <a:t>Basic Distributions</a:t>
            </a:r>
          </a:p>
          <a:p>
            <a:pPr>
              <a:buNone/>
            </a:pPr>
            <a:r>
              <a:rPr lang="en-US" sz="4400" dirty="0" smtClean="0"/>
              <a:t>2:45 – </a:t>
            </a:r>
            <a:r>
              <a:rPr lang="en-US" sz="4400" dirty="0" smtClean="0">
                <a:solidFill>
                  <a:schemeClr val="accent5">
                    <a:lumMod val="90000"/>
                  </a:schemeClr>
                </a:solidFill>
              </a:rPr>
              <a:t>Afternoon Break</a:t>
            </a:r>
          </a:p>
          <a:p>
            <a:pPr>
              <a:buNone/>
            </a:pPr>
            <a:r>
              <a:rPr lang="en-US" sz="4400" dirty="0" smtClean="0"/>
              <a:t>3:00 – Breakout Sessions – B</a:t>
            </a:r>
          </a:p>
          <a:p>
            <a:pPr lvl="4"/>
            <a:r>
              <a:rPr lang="en-US" sz="3300" dirty="0" smtClean="0"/>
              <a:t>Special Distributions</a:t>
            </a:r>
          </a:p>
          <a:p>
            <a:pPr lvl="4"/>
            <a:r>
              <a:rPr lang="en-US" sz="3300" dirty="0" smtClean="0"/>
              <a:t>Hands On Specific Issues</a:t>
            </a:r>
          </a:p>
          <a:p>
            <a:pPr>
              <a:buNone/>
            </a:pPr>
            <a:r>
              <a:rPr lang="en-US" sz="4400" dirty="0" smtClean="0"/>
              <a:t>4:15– Closing</a:t>
            </a:r>
          </a:p>
          <a:p>
            <a:pPr lvl="4"/>
            <a:r>
              <a:rPr lang="en-US" sz="3300" dirty="0" smtClean="0"/>
              <a:t>Evaluations</a:t>
            </a:r>
          </a:p>
          <a:p>
            <a:pPr lvl="4"/>
            <a:r>
              <a:rPr lang="en-US" sz="3300" dirty="0" smtClean="0"/>
              <a:t>Questions and answers</a:t>
            </a:r>
          </a:p>
          <a:p>
            <a:pPr lvl="4"/>
            <a:r>
              <a:rPr lang="en-US" sz="3300" dirty="0" smtClean="0"/>
              <a:t>WebEx  training</a:t>
            </a:r>
          </a:p>
          <a:p>
            <a:pPr>
              <a:buNone/>
            </a:pPr>
            <a:r>
              <a:rPr lang="en-US" sz="4400" dirty="0" smtClean="0"/>
              <a:t>4:30 - </a:t>
            </a:r>
            <a:r>
              <a:rPr lang="en-US" sz="4400" dirty="0" smtClean="0">
                <a:solidFill>
                  <a:schemeClr val="accent5">
                    <a:lumMod val="90000"/>
                  </a:schemeClr>
                </a:solidFill>
              </a:rPr>
              <a:t>End</a:t>
            </a:r>
          </a:p>
          <a:p>
            <a:pPr>
              <a:buNone/>
            </a:pPr>
            <a:endParaRPr lang="en-US" dirty="0" smtClean="0"/>
          </a:p>
          <a:p>
            <a:pPr>
              <a:buNone/>
            </a:pPr>
            <a:r>
              <a:rPr lang="en-US" sz="2600" dirty="0" smtClean="0">
                <a:solidFill>
                  <a:schemeClr val="accent1"/>
                </a:solidFill>
              </a:rPr>
              <a:t>Times are approximate.</a:t>
            </a:r>
            <a:endParaRPr lang="en-US" sz="2600" dirty="0">
              <a:solidFill>
                <a:schemeClr val="accent1"/>
              </a:solidFill>
            </a:endParaRPr>
          </a:p>
        </p:txBody>
      </p:sp>
      <p:sp>
        <p:nvSpPr>
          <p:cNvPr id="4" name="Slide Number Placeholder 3"/>
          <p:cNvSpPr>
            <a:spLocks noGrp="1"/>
          </p:cNvSpPr>
          <p:nvPr>
            <p:ph type="sldNum" sz="quarter" idx="12"/>
          </p:nvPr>
        </p:nvSpPr>
        <p:spPr/>
        <p:txBody>
          <a:bodyPr/>
          <a:lstStyle/>
          <a:p>
            <a:fld id="{ABAB9E0B-D1FB-4339-B0F2-A9BEA2E7D030}"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Questions and Answers</a:t>
            </a:r>
            <a:endParaRPr lang="en-US" sz="4800" dirty="0"/>
          </a:p>
        </p:txBody>
      </p:sp>
      <p:sp>
        <p:nvSpPr>
          <p:cNvPr id="3" name="Content Placeholder 2"/>
          <p:cNvSpPr>
            <a:spLocks noGrp="1"/>
          </p:cNvSpPr>
          <p:nvPr>
            <p:ph idx="1"/>
          </p:nvPr>
        </p:nvSpPr>
        <p:spPr>
          <a:xfrm>
            <a:off x="304800" y="1905001"/>
            <a:ext cx="8650288" cy="3505200"/>
          </a:xfrm>
        </p:spPr>
        <p:txBody>
          <a:bodyPr/>
          <a:lstStyle/>
          <a:p>
            <a:r>
              <a:rPr lang="en-US" sz="3600" dirty="0" smtClean="0"/>
              <a:t>All questions submitted to be discussed.</a:t>
            </a:r>
          </a:p>
          <a:p>
            <a:r>
              <a:rPr lang="en-US" sz="3600" dirty="0" smtClean="0"/>
              <a:t>Responses to be discussed between SCO and AOC</a:t>
            </a:r>
          </a:p>
          <a:p>
            <a:r>
              <a:rPr lang="en-US" sz="3600" dirty="0" smtClean="0"/>
              <a:t>Frequently Asked Questions</a:t>
            </a:r>
            <a:endParaRPr lang="en-US" sz="36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Other Items</a:t>
            </a:r>
            <a:endParaRPr lang="en-US" sz="4800" dirty="0"/>
          </a:p>
        </p:txBody>
      </p:sp>
      <p:sp>
        <p:nvSpPr>
          <p:cNvPr id="3" name="Content Placeholder 2"/>
          <p:cNvSpPr>
            <a:spLocks noGrp="1"/>
          </p:cNvSpPr>
          <p:nvPr>
            <p:ph idx="1"/>
          </p:nvPr>
        </p:nvSpPr>
        <p:spPr>
          <a:xfrm>
            <a:off x="1066800" y="1905000"/>
            <a:ext cx="6858000" cy="4227513"/>
          </a:xfrm>
        </p:spPr>
        <p:txBody>
          <a:bodyPr/>
          <a:lstStyle/>
          <a:p>
            <a:r>
              <a:rPr lang="en-US" dirty="0" smtClean="0"/>
              <a:t>Evaluations</a:t>
            </a:r>
          </a:p>
          <a:p>
            <a:r>
              <a:rPr lang="en-US" dirty="0" smtClean="0"/>
              <a:t>Webinar</a:t>
            </a:r>
          </a:p>
          <a:p>
            <a:r>
              <a:rPr lang="en-US" dirty="0" smtClean="0"/>
              <a:t>Next Session</a:t>
            </a:r>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Subtitle 2"/>
          <p:cNvSpPr>
            <a:spLocks noGrp="1"/>
          </p:cNvSpPr>
          <p:nvPr>
            <p:ph type="subTitle" idx="1"/>
          </p:nvPr>
        </p:nvSpPr>
        <p:spPr/>
        <p:txBody>
          <a:bodyPr/>
          <a:lstStyle/>
          <a:p>
            <a:r>
              <a:rPr lang="en-US" dirty="0" smtClean="0"/>
              <a:t>THANK YOU</a:t>
            </a:r>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pPr/>
              <a:t>62</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7</a:t>
            </a:fld>
            <a:endParaRPr lang="en-US" dirty="0"/>
          </a:p>
        </p:txBody>
      </p:sp>
      <p:pic>
        <p:nvPicPr>
          <p:cNvPr id="2050" name="Picture 2" descr="C:\Users\jjudnick\AppData\Local\Microsoft\Windows\Temporary Internet Files\Content.Outlook\NCOJZIW4\Court Comic (2).jpg"/>
          <p:cNvPicPr>
            <a:picLocks noChangeAspect="1" noChangeArrowheads="1"/>
          </p:cNvPicPr>
          <p:nvPr/>
        </p:nvPicPr>
        <p:blipFill>
          <a:blip r:embed="rId2" cstate="print"/>
          <a:srcRect/>
          <a:stretch>
            <a:fillRect/>
          </a:stretch>
        </p:blipFill>
        <p:spPr bwMode="auto">
          <a:xfrm>
            <a:off x="609600" y="523702"/>
            <a:ext cx="7848600" cy="58770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534400" cy="1371600"/>
          </a:xfrm>
        </p:spPr>
        <p:txBody>
          <a:bodyPr/>
          <a:lstStyle/>
          <a:p>
            <a:pPr algn="ctr"/>
            <a:r>
              <a:rPr lang="en-US" sz="4000" dirty="0" smtClean="0"/>
              <a:t>Attendee Expectations</a:t>
            </a:r>
            <a:endParaRPr lang="en-US" sz="4000" dirty="0"/>
          </a:p>
        </p:txBody>
      </p:sp>
      <p:sp>
        <p:nvSpPr>
          <p:cNvPr id="5" name="Slide Number Placeholder 4"/>
          <p:cNvSpPr>
            <a:spLocks noGrp="1"/>
          </p:cNvSpPr>
          <p:nvPr>
            <p:ph type="sldNum" sz="quarter" idx="12"/>
          </p:nvPr>
        </p:nvSpPr>
        <p:spPr/>
        <p:txBody>
          <a:bodyPr/>
          <a:lstStyle/>
          <a:p>
            <a:fld id="{CD02BB1F-1D6F-4064-ABB2-98B9D85B3A4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Instruction Goals</a:t>
            </a:r>
            <a:endParaRPr lang="en-US" sz="4800" dirty="0"/>
          </a:p>
        </p:txBody>
      </p:sp>
      <p:sp>
        <p:nvSpPr>
          <p:cNvPr id="3" name="Content Placeholder 2"/>
          <p:cNvSpPr>
            <a:spLocks noGrp="1"/>
          </p:cNvSpPr>
          <p:nvPr>
            <p:ph idx="1"/>
          </p:nvPr>
        </p:nvSpPr>
        <p:spPr>
          <a:xfrm>
            <a:off x="304800" y="1905001"/>
            <a:ext cx="8650288" cy="4227513"/>
          </a:xfrm>
        </p:spPr>
        <p:txBody>
          <a:bodyPr/>
          <a:lstStyle/>
          <a:p>
            <a:r>
              <a:rPr lang="en-US" sz="2800" dirty="0" smtClean="0"/>
              <a:t>Identify sources of resource materials for distribution calculation, analysis, and research.</a:t>
            </a:r>
          </a:p>
          <a:p>
            <a:endParaRPr lang="en-US" sz="2800" dirty="0" smtClean="0"/>
          </a:p>
          <a:p>
            <a:r>
              <a:rPr lang="en-US" sz="2800" dirty="0" smtClean="0"/>
              <a:t>Walk-through and explain calculations of distribution examples for select case types using worksheet tools.</a:t>
            </a:r>
          </a:p>
          <a:p>
            <a:endParaRPr lang="en-US" dirty="0"/>
          </a:p>
        </p:txBody>
      </p:sp>
      <p:sp>
        <p:nvSpPr>
          <p:cNvPr id="5" name="Slide Number Placeholder 4"/>
          <p:cNvSpPr>
            <a:spLocks noGrp="1"/>
          </p:cNvSpPr>
          <p:nvPr>
            <p:ph type="sldNum" sz="quarter" idx="12"/>
          </p:nvPr>
        </p:nvSpPr>
        <p:spPr/>
        <p:txBody>
          <a:bodyPr/>
          <a:lstStyle/>
          <a:p>
            <a:fld id="{CD02BB1F-1D6F-4064-ABB2-98B9D85B3A4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OC Green">
  <a:themeElements>
    <a:clrScheme name="">
      <a:dk1>
        <a:srgbClr val="292929"/>
      </a:dk1>
      <a:lt1>
        <a:srgbClr val="F3FAFF"/>
      </a:lt1>
      <a:dk2>
        <a:srgbClr val="004F45"/>
      </a:dk2>
      <a:lt2>
        <a:srgbClr val="ECBF40"/>
      </a:lt2>
      <a:accent1>
        <a:srgbClr val="ECBF40"/>
      </a:accent1>
      <a:accent2>
        <a:srgbClr val="A50021"/>
      </a:accent2>
      <a:accent3>
        <a:srgbClr val="AAB2B0"/>
      </a:accent3>
      <a:accent4>
        <a:srgbClr val="D0D6DA"/>
      </a:accent4>
      <a:accent5>
        <a:srgbClr val="F4DCAF"/>
      </a:accent5>
      <a:accent6>
        <a:srgbClr val="95001D"/>
      </a:accent6>
      <a:hlink>
        <a:srgbClr val="2870C0"/>
      </a:hlink>
      <a:folHlink>
        <a:srgbClr val="DF6021"/>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AOC Green</Template>
  <TotalTime>3933</TotalTime>
  <Words>2747</Words>
  <Application>Microsoft Office PowerPoint</Application>
  <PresentationFormat>On-screen Show (4:3)</PresentationFormat>
  <Paragraphs>427</Paragraphs>
  <Slides>62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AOC Green</vt:lpstr>
      <vt:lpstr>Worksheet</vt:lpstr>
      <vt:lpstr>Revenue Distribution Training March 2013</vt:lpstr>
      <vt:lpstr>INTRODUCTION</vt:lpstr>
      <vt:lpstr>Faculty and Contacts</vt:lpstr>
      <vt:lpstr>Housekeeping Information</vt:lpstr>
      <vt:lpstr>Training Agenda</vt:lpstr>
      <vt:lpstr>Training Agenda</vt:lpstr>
      <vt:lpstr>Slide 7</vt:lpstr>
      <vt:lpstr>Attendee Expectations</vt:lpstr>
      <vt:lpstr>Instruction Goals</vt:lpstr>
      <vt:lpstr>Slide 10</vt:lpstr>
      <vt:lpstr>Slide 11</vt:lpstr>
      <vt:lpstr>Court-Ordered Debt Task Force (CODTF)</vt:lpstr>
      <vt:lpstr>CODTF PRIMARY GOALS  (PC 1463.02(b))</vt:lpstr>
      <vt:lpstr>CODTF ACTIVITIES</vt:lpstr>
      <vt:lpstr>RESOURCES</vt:lpstr>
      <vt:lpstr>Distribution Resource Interrelationships</vt:lpstr>
      <vt:lpstr>Distribution Resource Sites</vt:lpstr>
      <vt:lpstr>Slide 18</vt:lpstr>
      <vt:lpstr>Judicial Council  Uniform Bail and Penalty Schedules (Rule 4.102)</vt:lpstr>
      <vt:lpstr>Countywide Schedule of Bail</vt:lpstr>
      <vt:lpstr> JC Uniform Bail and Penalty Schedules www.courts.ca.gov/documents/2013-JC-BAIL.pdf</vt:lpstr>
      <vt:lpstr>JC Uniform Bail and Penalty Schedules</vt:lpstr>
      <vt:lpstr>Slide 23</vt:lpstr>
      <vt:lpstr>Slide 24</vt:lpstr>
      <vt:lpstr>Slide 25</vt:lpstr>
      <vt:lpstr>Slide 26</vt:lpstr>
      <vt:lpstr>Questions?</vt:lpstr>
      <vt:lpstr>Placeholder for State Controller’s Office Slides</vt:lpstr>
      <vt:lpstr>Morning Break</vt:lpstr>
      <vt:lpstr>AOC Internal Audit Services Audits</vt:lpstr>
      <vt:lpstr>Audit Comments</vt:lpstr>
      <vt:lpstr>Slide 32</vt:lpstr>
      <vt:lpstr>Audit Report Issues</vt:lpstr>
      <vt:lpstr>California Statutes</vt:lpstr>
      <vt:lpstr>New Statutory Changes</vt:lpstr>
      <vt:lpstr>BASIC RULES</vt:lpstr>
      <vt:lpstr>BASIC RULES</vt:lpstr>
      <vt:lpstr>BASIC RULES</vt:lpstr>
      <vt:lpstr>BASIC RULES</vt:lpstr>
      <vt:lpstr>VC 40508.6 </vt:lpstr>
      <vt:lpstr>Discussion of Specific Statutes </vt:lpstr>
      <vt:lpstr>State Penalty – PC 1464</vt:lpstr>
      <vt:lpstr>State Penalty – PC 1464</vt:lpstr>
      <vt:lpstr>State Penalty – PC 1464</vt:lpstr>
      <vt:lpstr>Local Penalties GC 76000 (a)</vt:lpstr>
      <vt:lpstr>Local Penalties GC 76000 (a)</vt:lpstr>
      <vt:lpstr>Local Penalties GC 76000 (a)</vt:lpstr>
      <vt:lpstr>Local Penalties GC 76000 (a)</vt:lpstr>
      <vt:lpstr>Additional Penalties</vt:lpstr>
      <vt:lpstr>Installment Payment Fee</vt:lpstr>
      <vt:lpstr>Installment Payment Fee</vt:lpstr>
      <vt:lpstr>Insert SCO Slides Here</vt:lpstr>
      <vt:lpstr>Lunch Break</vt:lpstr>
      <vt:lpstr>Breakout Sessions</vt:lpstr>
      <vt:lpstr>Afternoon Break</vt:lpstr>
      <vt:lpstr>Breakout Sessions</vt:lpstr>
      <vt:lpstr>Slide 57</vt:lpstr>
      <vt:lpstr>CLOSING</vt:lpstr>
      <vt:lpstr>Instruction Goals and Expectations</vt:lpstr>
      <vt:lpstr>Questions and Answers</vt:lpstr>
      <vt:lpstr>Other Items</vt:lpstr>
      <vt:lpstr>THE END</vt:lpstr>
    </vt:vector>
  </TitlesOfParts>
  <Company>Judicial Council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Mollie McPhee</dc:creator>
  <cp:lastModifiedBy>olawrence</cp:lastModifiedBy>
  <cp:revision>412</cp:revision>
  <cp:lastPrinted>1601-01-01T00:00:00Z</cp:lastPrinted>
  <dcterms:created xsi:type="dcterms:W3CDTF">2003-04-08T23:31:28Z</dcterms:created>
  <dcterms:modified xsi:type="dcterms:W3CDTF">2014-04-07T20:15:54Z</dcterms:modified>
</cp:coreProperties>
</file>