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79" r:id="rId4"/>
    <p:sldId id="257" r:id="rId5"/>
    <p:sldId id="258" r:id="rId6"/>
    <p:sldId id="259" r:id="rId7"/>
    <p:sldId id="281" r:id="rId8"/>
    <p:sldId id="275" r:id="rId9"/>
    <p:sldId id="276" r:id="rId10"/>
    <p:sldId id="277" r:id="rId11"/>
    <p:sldId id="271" r:id="rId12"/>
    <p:sldId id="270" r:id="rId13"/>
    <p:sldId id="272" r:id="rId14"/>
    <p:sldId id="273" r:id="rId15"/>
    <p:sldId id="274" r:id="rId16"/>
    <p:sldId id="278" r:id="rId17"/>
    <p:sldId id="261" r:id="rId18"/>
    <p:sldId id="262" r:id="rId19"/>
    <p:sldId id="260" r:id="rId20"/>
    <p:sldId id="263" r:id="rId21"/>
    <p:sldId id="264" r:id="rId22"/>
    <p:sldId id="265" r:id="rId23"/>
    <p:sldId id="266" r:id="rId24"/>
    <p:sldId id="267" r:id="rId25"/>
    <p:sldId id="268" r:id="rId26"/>
    <p:sldId id="26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1" d="100"/>
          <a:sy n="91" d="100"/>
        </p:scale>
        <p:origin x="-1210" y="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2262" y="533400"/>
            <a:ext cx="8556938" cy="1470025"/>
          </a:xfrm>
        </p:spPr>
        <p:txBody>
          <a:bodyPr/>
          <a:lstStyle>
            <a:lvl1pPr algn="l">
              <a:defRPr b="1" baseline="0">
                <a:solidFill>
                  <a:schemeClr val="bg1"/>
                </a:solidFill>
                <a:latin typeface="Antique Olive" pitchFamily="34" charset="0"/>
              </a:defRPr>
            </a:lvl1pPr>
          </a:lstStyle>
          <a:p>
            <a:r>
              <a:rPr lang="en-US" dirty="0" smtClean="0"/>
              <a:t>ENTER SESSION TITLE HERE</a:t>
            </a:r>
            <a:endParaRPr lang="en-US" dirty="0"/>
          </a:p>
        </p:txBody>
      </p:sp>
      <p:sp>
        <p:nvSpPr>
          <p:cNvPr id="3" name="Subtitle 2"/>
          <p:cNvSpPr>
            <a:spLocks noGrp="1"/>
          </p:cNvSpPr>
          <p:nvPr>
            <p:ph type="subTitle" idx="1" hasCustomPrompt="1"/>
          </p:nvPr>
        </p:nvSpPr>
        <p:spPr>
          <a:xfrm>
            <a:off x="365975" y="4419600"/>
            <a:ext cx="6400800" cy="1752600"/>
          </a:xfrm>
        </p:spPr>
        <p:txBody>
          <a:bodyPr>
            <a:normAutofit/>
          </a:bodyPr>
          <a:lstStyle>
            <a:lvl1pPr marL="0" indent="0" algn="l">
              <a:spcBef>
                <a:spcPts val="0"/>
              </a:spcBef>
              <a:buNone/>
              <a:defRPr sz="27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speaker names here </a:t>
            </a:r>
          </a:p>
          <a:p>
            <a:r>
              <a:rPr lang="en-US" dirty="0" smtClean="0"/>
              <a:t>Ex. Mike Dayao, State Bar of California</a:t>
            </a:r>
          </a:p>
        </p:txBody>
      </p:sp>
      <p:cxnSp>
        <p:nvCxnSpPr>
          <p:cNvPr id="7" name="Straight Connector 6"/>
          <p:cNvCxnSpPr/>
          <p:nvPr userDrawn="1"/>
        </p:nvCxnSpPr>
        <p:spPr>
          <a:xfrm>
            <a:off x="381000" y="533400"/>
            <a:ext cx="8382000" cy="0"/>
          </a:xfrm>
          <a:prstGeom prst="line">
            <a:avLst/>
          </a:prstGeom>
          <a:ln w="952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381000" y="3980021"/>
            <a:ext cx="1676400" cy="492443"/>
          </a:xfrm>
          <a:prstGeom prst="rect">
            <a:avLst/>
          </a:prstGeom>
          <a:noFill/>
        </p:spPr>
        <p:txBody>
          <a:bodyPr wrap="square" rtlCol="0">
            <a:spAutoFit/>
          </a:bodyPr>
          <a:lstStyle/>
          <a:p>
            <a:r>
              <a:rPr lang="en-US" sz="2600" b="0" dirty="0" smtClean="0">
                <a:solidFill>
                  <a:schemeClr val="bg1"/>
                </a:solidFill>
              </a:rPr>
              <a:t>Speakers:</a:t>
            </a:r>
            <a:endParaRPr lang="en-US" sz="2600" b="0" dirty="0">
              <a:solidFill>
                <a:schemeClr val="bg1"/>
              </a:solidFill>
            </a:endParaRPr>
          </a:p>
        </p:txBody>
      </p:sp>
    </p:spTree>
    <p:extLst>
      <p:ext uri="{BB962C8B-B14F-4D97-AF65-F5344CB8AC3E}">
        <p14:creationId xmlns:p14="http://schemas.microsoft.com/office/powerpoint/2010/main" val="112764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274638"/>
            <a:ext cx="88392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8839200" cy="4724400"/>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585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550802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4690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9684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2541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52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2" y="-1"/>
            <a:ext cx="9144001" cy="6858001"/>
            <a:chOff x="-2" y="-1"/>
            <a:chExt cx="9144001" cy="6858001"/>
          </a:xfrm>
        </p:grpSpPr>
        <p:sp>
          <p:nvSpPr>
            <p:cNvPr id="8" name="Rectangle 7"/>
            <p:cNvSpPr/>
            <p:nvPr userDrawn="1"/>
          </p:nvSpPr>
          <p:spPr>
            <a:xfrm>
              <a:off x="-2" y="-1"/>
              <a:ext cx="9144001" cy="6858001"/>
            </a:xfrm>
            <a:prstGeom prst="rect">
              <a:avLst/>
            </a:prstGeom>
            <a:blipFill>
              <a:blip r:embed="rId9">
                <a:alphaModFix amt="86000"/>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 y="6324600"/>
              <a:ext cx="9144001" cy="533400"/>
            </a:xfrm>
            <a:prstGeom prst="rect">
              <a:avLst/>
            </a:prstGeom>
            <a:solidFill>
              <a:srgbClr val="56A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828798" y="6400800"/>
              <a:ext cx="5486400" cy="369332"/>
            </a:xfrm>
            <a:prstGeom prst="rect">
              <a:avLst/>
            </a:prstGeom>
            <a:noFill/>
          </p:spPr>
          <p:txBody>
            <a:bodyPr wrap="square" rtlCol="0">
              <a:spAutoFit/>
            </a:bodyPr>
            <a:lstStyle/>
            <a:p>
              <a:pPr algn="ctr"/>
              <a:r>
                <a:rPr lang="en-US" b="1" dirty="0" smtClean="0">
                  <a:solidFill>
                    <a:schemeClr val="bg1"/>
                  </a:solidFill>
                </a:rPr>
                <a:t>Pathways to Justice Conference</a:t>
              </a:r>
              <a:r>
                <a:rPr lang="en-US" dirty="0">
                  <a:solidFill>
                    <a:schemeClr val="bg1"/>
                  </a:solidFill>
                </a:rPr>
                <a:t> </a:t>
              </a:r>
              <a:r>
                <a:rPr lang="en-US" dirty="0" smtClean="0">
                  <a:solidFill>
                    <a:schemeClr val="bg1"/>
                  </a:solidFill>
                </a:rPr>
                <a:t> </a:t>
              </a:r>
              <a:r>
                <a:rPr lang="en-US" dirty="0" smtClean="0">
                  <a:solidFill>
                    <a:schemeClr val="bg1"/>
                  </a:solidFill>
                  <a:sym typeface="Wingdings"/>
                </a:rPr>
                <a:t>  </a:t>
              </a:r>
              <a:r>
                <a:rPr lang="en-US" dirty="0" smtClean="0">
                  <a:solidFill>
                    <a:schemeClr val="bg1"/>
                  </a:solidFill>
                </a:rPr>
                <a:t>June 10 – 11, 2015</a:t>
              </a:r>
              <a:endParaRPr lang="en-US" dirty="0">
                <a:solidFill>
                  <a:schemeClr val="bg1"/>
                </a:solidFill>
              </a:endParaRPr>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054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spcBef>
          <a:spcPct val="0"/>
        </a:spcBef>
        <a:buNone/>
        <a:defRPr sz="4400" b="1" kern="1200">
          <a:solidFill>
            <a:schemeClr val="bg1"/>
          </a:solidFill>
          <a:latin typeface="Antique Olive"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Workers’ Rights Clinic Collaborative</a:t>
            </a:r>
            <a:endParaRPr lang="en-US" dirty="0"/>
          </a:p>
        </p:txBody>
      </p:sp>
      <p:sp>
        <p:nvSpPr>
          <p:cNvPr id="3" name="Subtitle 2"/>
          <p:cNvSpPr>
            <a:spLocks noGrp="1"/>
          </p:cNvSpPr>
          <p:nvPr>
            <p:ph type="subTitle" idx="1"/>
          </p:nvPr>
        </p:nvSpPr>
        <p:spPr>
          <a:xfrm>
            <a:off x="365974" y="4419600"/>
            <a:ext cx="8473226" cy="1752600"/>
          </a:xfrm>
        </p:spPr>
        <p:txBody>
          <a:bodyPr/>
          <a:lstStyle/>
          <a:p>
            <a:r>
              <a:rPr lang="en-US" dirty="0" smtClean="0"/>
              <a:t>Ana de Alba, Lang </a:t>
            </a:r>
            <a:r>
              <a:rPr lang="en-US" dirty="0" err="1" smtClean="0"/>
              <a:t>Richert</a:t>
            </a:r>
            <a:r>
              <a:rPr lang="en-US" dirty="0" smtClean="0"/>
              <a:t> &amp; Patch</a:t>
            </a:r>
          </a:p>
          <a:p>
            <a:r>
              <a:rPr lang="en-US" dirty="0" smtClean="0"/>
              <a:t>Paul Carter Mullen, Central CA Legal Services Inc.</a:t>
            </a:r>
          </a:p>
          <a:p>
            <a:r>
              <a:rPr lang="en-US" dirty="0" smtClean="0"/>
              <a:t>Vicente Sanchez Ventura, Consulate of Mexico in Fresno</a:t>
            </a:r>
            <a:endParaRPr lang="en-US" dirty="0"/>
          </a:p>
        </p:txBody>
      </p:sp>
    </p:spTree>
    <p:extLst>
      <p:ext uri="{BB962C8B-B14F-4D97-AF65-F5344CB8AC3E}">
        <p14:creationId xmlns:p14="http://schemas.microsoft.com/office/powerpoint/2010/main" val="2020098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prstClr val="white"/>
                </a:solidFill>
              </a:rPr>
              <a:t>Central CA Legal Services Inc.</a:t>
            </a:r>
            <a:br>
              <a:rPr lang="en-US" sz="3200" dirty="0">
                <a:solidFill>
                  <a:prstClr val="white"/>
                </a:solidFill>
              </a:rPr>
            </a:br>
            <a:r>
              <a:rPr lang="en-US" sz="3200" dirty="0">
                <a:solidFill>
                  <a:prstClr val="white"/>
                </a:solidFill>
              </a:rPr>
              <a:t>Voluntary Legal Services Program</a:t>
            </a:r>
            <a:endParaRPr lang="en-US" dirty="0"/>
          </a:p>
        </p:txBody>
      </p:sp>
      <p:sp>
        <p:nvSpPr>
          <p:cNvPr id="3" name="Content Placeholder 2"/>
          <p:cNvSpPr>
            <a:spLocks noGrp="1"/>
          </p:cNvSpPr>
          <p:nvPr>
            <p:ph idx="1"/>
          </p:nvPr>
        </p:nvSpPr>
        <p:spPr/>
        <p:txBody>
          <a:bodyPr/>
          <a:lstStyle/>
          <a:p>
            <a:pPr algn="just"/>
            <a:r>
              <a:rPr lang="en-US" dirty="0" smtClean="0"/>
              <a:t>The Voluntary Legal Services Program (VLSP), a project of Central California Legal Services, Inc., is the primary vehicle for </a:t>
            </a:r>
            <a:r>
              <a:rPr lang="en-US" i="1" dirty="0" smtClean="0"/>
              <a:t>pro bono</a:t>
            </a:r>
            <a:r>
              <a:rPr lang="en-US" dirty="0" smtClean="0"/>
              <a:t> assistance to low-income individuals in Central California.</a:t>
            </a:r>
          </a:p>
          <a:p>
            <a:pPr algn="just"/>
            <a:r>
              <a:rPr lang="en-US" dirty="0" smtClean="0"/>
              <a:t>VLSP recruits and supports </a:t>
            </a:r>
            <a:r>
              <a:rPr lang="en-US" i="1" dirty="0" smtClean="0"/>
              <a:t>pro bono</a:t>
            </a:r>
            <a:r>
              <a:rPr lang="en-US" dirty="0" smtClean="0"/>
              <a:t> attorneys, law students, and other volunteers who assist low-income clients in civil legal matters without charging a fee.</a:t>
            </a:r>
            <a:endParaRPr lang="en-US" dirty="0"/>
          </a:p>
        </p:txBody>
      </p:sp>
    </p:spTree>
    <p:extLst>
      <p:ext uri="{BB962C8B-B14F-4D97-AF65-F5344CB8AC3E}">
        <p14:creationId xmlns:p14="http://schemas.microsoft.com/office/powerpoint/2010/main" val="3962308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Workers’ Rights Clinic</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Workers’ Rights Clinic in Fresno is a free monthly legal clinic.</a:t>
            </a:r>
          </a:p>
          <a:p>
            <a:pPr algn="just"/>
            <a:endParaRPr lang="en-US" sz="1000" dirty="0" smtClean="0"/>
          </a:p>
          <a:p>
            <a:pPr algn="just"/>
            <a:r>
              <a:rPr lang="en-US" dirty="0" smtClean="0"/>
              <a:t>Held on the 3</a:t>
            </a:r>
            <a:r>
              <a:rPr lang="en-US" baseline="30000" dirty="0" smtClean="0"/>
              <a:t>rd</a:t>
            </a:r>
            <a:r>
              <a:rPr lang="en-US" dirty="0" smtClean="0"/>
              <a:t> Tuesday each month.</a:t>
            </a:r>
          </a:p>
          <a:p>
            <a:pPr algn="just"/>
            <a:endParaRPr lang="en-US" sz="1000" dirty="0" smtClean="0"/>
          </a:p>
          <a:p>
            <a:pPr algn="just"/>
            <a:r>
              <a:rPr lang="en-US" dirty="0" smtClean="0"/>
              <a:t>3 Locations: Fresno CCLS main office</a:t>
            </a:r>
          </a:p>
          <a:p>
            <a:pPr lvl="1" algn="just"/>
            <a:r>
              <a:rPr lang="en-US" dirty="0" smtClean="0"/>
              <a:t>Merced &amp; Visalia via Google Hangouts (video).</a:t>
            </a:r>
          </a:p>
          <a:p>
            <a:pPr marL="457200" lvl="1" indent="0" algn="just">
              <a:buNone/>
            </a:pPr>
            <a:endParaRPr lang="en-US" sz="1000" dirty="0" smtClean="0"/>
          </a:p>
          <a:p>
            <a:pPr algn="just"/>
            <a:r>
              <a:rPr lang="en-US" dirty="0" smtClean="0"/>
              <a:t>“Legal Information” about workers’ rights and employment law is provided to workers by trained volunteer attorneys and law students. </a:t>
            </a:r>
          </a:p>
          <a:p>
            <a:pPr marL="457200" lvl="1" indent="0">
              <a:buNone/>
            </a:pPr>
            <a:endParaRPr lang="en-US" dirty="0" smtClean="0"/>
          </a:p>
          <a:p>
            <a:endParaRPr lang="en-US" dirty="0"/>
          </a:p>
        </p:txBody>
      </p:sp>
    </p:spTree>
    <p:extLst>
      <p:ext uri="{BB962C8B-B14F-4D97-AF65-F5344CB8AC3E}">
        <p14:creationId xmlns:p14="http://schemas.microsoft.com/office/powerpoint/2010/main" val="3874800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The Workers’ Rights Clinic</a:t>
            </a:r>
          </a:p>
        </p:txBody>
      </p:sp>
      <p:sp>
        <p:nvSpPr>
          <p:cNvPr id="3" name="Content Placeholder 2"/>
          <p:cNvSpPr>
            <a:spLocks noGrp="1"/>
          </p:cNvSpPr>
          <p:nvPr>
            <p:ph idx="1"/>
          </p:nvPr>
        </p:nvSpPr>
        <p:spPr/>
        <p:txBody>
          <a:bodyPr/>
          <a:lstStyle/>
          <a:p>
            <a:endParaRPr lang="en-US" b="1" dirty="0" smtClean="0"/>
          </a:p>
          <a:p>
            <a:r>
              <a:rPr lang="en-US" b="1" dirty="0" smtClean="0"/>
              <a:t>“</a:t>
            </a:r>
            <a:r>
              <a:rPr lang="en-US" b="1" dirty="0"/>
              <a:t>Legal Information” </a:t>
            </a:r>
            <a:r>
              <a:rPr lang="en-US" dirty="0"/>
              <a:t>means substantive legal information not tailored to an individual client. </a:t>
            </a:r>
            <a:endParaRPr lang="en-US" dirty="0" smtClean="0"/>
          </a:p>
          <a:p>
            <a:r>
              <a:rPr lang="en-US" dirty="0" smtClean="0"/>
              <a:t>Providing </a:t>
            </a:r>
            <a:r>
              <a:rPr lang="en-US" dirty="0"/>
              <a:t>legal information does not require eligibility screening but must conform to the recipient’s program priorities. 45 C.F.R. § 1614.3(f</a:t>
            </a:r>
            <a:r>
              <a:rPr lang="en-US" dirty="0" smtClean="0"/>
              <a:t>).</a:t>
            </a:r>
          </a:p>
          <a:p>
            <a:r>
              <a:rPr lang="en-US" dirty="0" smtClean="0"/>
              <a:t>NO legal advice is given at the WRC in Fresno</a:t>
            </a:r>
            <a:r>
              <a:rPr lang="en-US" dirty="0"/>
              <a:t>.</a:t>
            </a:r>
          </a:p>
          <a:p>
            <a:endParaRPr lang="en-US" dirty="0"/>
          </a:p>
        </p:txBody>
      </p:sp>
    </p:spTree>
    <p:extLst>
      <p:ext uri="{BB962C8B-B14F-4D97-AF65-F5344CB8AC3E}">
        <p14:creationId xmlns:p14="http://schemas.microsoft.com/office/powerpoint/2010/main" val="1759143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WRC: The Role of CCLS/VLSP</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Provide Physical Location:</a:t>
            </a:r>
          </a:p>
          <a:p>
            <a:pPr lvl="1"/>
            <a:r>
              <a:rPr lang="en-US" dirty="0" smtClean="0"/>
              <a:t>Fresno Main CCLS Office</a:t>
            </a:r>
          </a:p>
          <a:p>
            <a:pPr lvl="1"/>
            <a:r>
              <a:rPr lang="en-US" dirty="0" smtClean="0"/>
              <a:t>Merced and Visalia (via Google Hangouts)</a:t>
            </a:r>
          </a:p>
          <a:p>
            <a:pPr marL="457200" lvl="1" indent="0">
              <a:buNone/>
            </a:pPr>
            <a:endParaRPr lang="en-US" dirty="0" smtClean="0"/>
          </a:p>
          <a:p>
            <a:r>
              <a:rPr lang="en-US" dirty="0" smtClean="0"/>
              <a:t>Registration of Workers:</a:t>
            </a:r>
          </a:p>
          <a:p>
            <a:pPr lvl="1"/>
            <a:r>
              <a:rPr lang="en-US" dirty="0" smtClean="0"/>
              <a:t>toll free number</a:t>
            </a:r>
          </a:p>
          <a:p>
            <a:pPr lvl="1"/>
            <a:r>
              <a:rPr lang="en-US" dirty="0"/>
              <a:t>G</a:t>
            </a:r>
            <a:r>
              <a:rPr lang="en-US" dirty="0" smtClean="0"/>
              <a:t>oogle spreadsheet</a:t>
            </a:r>
          </a:p>
          <a:p>
            <a:pPr marL="457200" lvl="1" indent="0">
              <a:buNone/>
            </a:pPr>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507660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WRC: The Role of CCLS/VLSP</a:t>
            </a:r>
            <a:endParaRPr lang="en-US" dirty="0"/>
          </a:p>
        </p:txBody>
      </p:sp>
      <p:sp>
        <p:nvSpPr>
          <p:cNvPr id="3" name="Content Placeholder 2"/>
          <p:cNvSpPr>
            <a:spLocks noGrp="1"/>
          </p:cNvSpPr>
          <p:nvPr>
            <p:ph idx="1"/>
          </p:nvPr>
        </p:nvSpPr>
        <p:spPr/>
        <p:txBody>
          <a:bodyPr/>
          <a:lstStyle/>
          <a:p>
            <a:endParaRPr lang="en-US" dirty="0" smtClean="0"/>
          </a:p>
          <a:p>
            <a:r>
              <a:rPr lang="en-US" dirty="0" smtClean="0"/>
              <a:t>Confirm attendance by volunteers:</a:t>
            </a:r>
          </a:p>
          <a:p>
            <a:pPr lvl="1"/>
            <a:r>
              <a:rPr lang="en-US" dirty="0" smtClean="0"/>
              <a:t>Track volunteer participation and hours.</a:t>
            </a:r>
          </a:p>
          <a:p>
            <a:pPr lvl="1"/>
            <a:endParaRPr lang="en-US" dirty="0" smtClean="0"/>
          </a:p>
          <a:p>
            <a:r>
              <a:rPr lang="en-US" dirty="0" smtClean="0"/>
              <a:t>Copy and distribute WRC materials:</a:t>
            </a:r>
          </a:p>
          <a:p>
            <a:pPr lvl="1"/>
            <a:r>
              <a:rPr lang="en-US" dirty="0" smtClean="0"/>
              <a:t>LAS-ELC intake forms.</a:t>
            </a:r>
          </a:p>
          <a:p>
            <a:pPr lvl="1"/>
            <a:r>
              <a:rPr lang="en-US" dirty="0" smtClean="0"/>
              <a:t>WRC folders (English &amp; Spanish).</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804402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WRC: The Role of CCLS/VLSP</a:t>
            </a:r>
            <a:endParaRPr lang="en-US" dirty="0"/>
          </a:p>
        </p:txBody>
      </p:sp>
      <p:sp>
        <p:nvSpPr>
          <p:cNvPr id="3" name="Content Placeholder 2"/>
          <p:cNvSpPr>
            <a:spLocks noGrp="1"/>
          </p:cNvSpPr>
          <p:nvPr>
            <p:ph idx="1"/>
          </p:nvPr>
        </p:nvSpPr>
        <p:spPr/>
        <p:txBody>
          <a:bodyPr>
            <a:normAutofit/>
          </a:bodyPr>
          <a:lstStyle/>
          <a:p>
            <a:pPr lvl="0"/>
            <a:r>
              <a:rPr lang="en-US" dirty="0">
                <a:solidFill>
                  <a:prstClr val="black"/>
                </a:solidFill>
              </a:rPr>
              <a:t>WRC logistics: matching workers + </a:t>
            </a:r>
            <a:r>
              <a:rPr lang="en-US" dirty="0" smtClean="0">
                <a:solidFill>
                  <a:prstClr val="black"/>
                </a:solidFill>
              </a:rPr>
              <a:t>volunteers.</a:t>
            </a:r>
          </a:p>
          <a:p>
            <a:pPr lvl="0"/>
            <a:endParaRPr lang="en-US" dirty="0">
              <a:solidFill>
                <a:prstClr val="black"/>
              </a:solidFill>
            </a:endParaRPr>
          </a:p>
          <a:p>
            <a:pPr lvl="0"/>
            <a:r>
              <a:rPr lang="en-US" dirty="0">
                <a:solidFill>
                  <a:prstClr val="black"/>
                </a:solidFill>
              </a:rPr>
              <a:t>Coordinate video interviews and </a:t>
            </a:r>
            <a:r>
              <a:rPr lang="en-US" dirty="0" smtClean="0">
                <a:solidFill>
                  <a:prstClr val="black"/>
                </a:solidFill>
              </a:rPr>
              <a:t>interpreters.</a:t>
            </a:r>
          </a:p>
          <a:p>
            <a:pPr lvl="0"/>
            <a:endParaRPr lang="en-US" dirty="0">
              <a:solidFill>
                <a:prstClr val="black"/>
              </a:solidFill>
            </a:endParaRPr>
          </a:p>
          <a:p>
            <a:pPr lvl="0"/>
            <a:r>
              <a:rPr lang="en-US" dirty="0" smtClean="0">
                <a:solidFill>
                  <a:prstClr val="black"/>
                </a:solidFill>
              </a:rPr>
              <a:t>Facilitate </a:t>
            </a:r>
            <a:r>
              <a:rPr lang="en-US" dirty="0">
                <a:solidFill>
                  <a:prstClr val="black"/>
                </a:solidFill>
              </a:rPr>
              <a:t>training for new volunteers (MCLE</a:t>
            </a:r>
            <a:r>
              <a:rPr lang="en-US" dirty="0" smtClean="0">
                <a:solidFill>
                  <a:prstClr val="black"/>
                </a:solidFill>
              </a:rPr>
              <a:t>).</a:t>
            </a:r>
          </a:p>
          <a:p>
            <a:pPr lvl="0"/>
            <a:endParaRPr lang="en-US" dirty="0">
              <a:solidFill>
                <a:prstClr val="black"/>
              </a:solidFill>
            </a:endParaRPr>
          </a:p>
          <a:p>
            <a:pPr lvl="0"/>
            <a:r>
              <a:rPr lang="en-US" u="sng" dirty="0" smtClean="0">
                <a:solidFill>
                  <a:prstClr val="black"/>
                </a:solidFill>
              </a:rPr>
              <a:t>Note</a:t>
            </a:r>
            <a:r>
              <a:rPr lang="en-US" dirty="0" smtClean="0">
                <a:solidFill>
                  <a:prstClr val="black"/>
                </a:solidFill>
              </a:rPr>
              <a:t>: LAS-ELC supervises the delivery and quality of legal information provided by volunteers.</a:t>
            </a:r>
            <a:endParaRPr lang="en-US" dirty="0">
              <a:solidFill>
                <a:prstClr val="black"/>
              </a:solidFill>
            </a:endParaRPr>
          </a:p>
          <a:p>
            <a:endParaRPr lang="en-US" dirty="0"/>
          </a:p>
        </p:txBody>
      </p:sp>
    </p:spTree>
    <p:extLst>
      <p:ext uri="{BB962C8B-B14F-4D97-AF65-F5344CB8AC3E}">
        <p14:creationId xmlns:p14="http://schemas.microsoft.com/office/powerpoint/2010/main" val="3923780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Consulate of Mexico in Fresno</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964282"/>
            <a:ext cx="8839200" cy="3996236"/>
          </a:xfrm>
        </p:spPr>
      </p:pic>
    </p:spTree>
    <p:extLst>
      <p:ext uri="{BB962C8B-B14F-4D97-AF65-F5344CB8AC3E}">
        <p14:creationId xmlns:p14="http://schemas.microsoft.com/office/powerpoint/2010/main" val="1456708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Consulate of Mexico in Fresno</a:t>
            </a:r>
            <a:endParaRPr lang="en-US" dirty="0"/>
          </a:p>
        </p:txBody>
      </p:sp>
      <p:sp>
        <p:nvSpPr>
          <p:cNvPr id="3" name="Content Placeholder 2"/>
          <p:cNvSpPr>
            <a:spLocks noGrp="1"/>
          </p:cNvSpPr>
          <p:nvPr>
            <p:ph idx="1"/>
          </p:nvPr>
        </p:nvSpPr>
        <p:spPr/>
        <p:txBody>
          <a:bodyPr/>
          <a:lstStyle/>
          <a:p>
            <a:pPr lvl="0" algn="just"/>
            <a:r>
              <a:rPr lang="en-US" dirty="0"/>
              <a:t>The Consulate of Mexico in Fresno was established in the 1930’s and is the only Diplomatic Representation in the Central Valley, serving 1.5 million Mexican Nationals. </a:t>
            </a:r>
            <a:endParaRPr lang="en-US" dirty="0" smtClean="0"/>
          </a:p>
          <a:p>
            <a:pPr lvl="0" algn="just"/>
            <a:endParaRPr lang="en-US" dirty="0" smtClean="0"/>
          </a:p>
          <a:p>
            <a:pPr lvl="0" algn="just"/>
            <a:r>
              <a:rPr lang="en-US" dirty="0" smtClean="0"/>
              <a:t>Our </a:t>
            </a:r>
            <a:r>
              <a:rPr lang="en-US" dirty="0"/>
              <a:t>jurisdiction includes the Counties of Fresno, Mariposa, Inyo, Merced, Madera, Kings, Tulare and Kern.</a:t>
            </a:r>
          </a:p>
          <a:p>
            <a:endParaRPr lang="en-US" dirty="0"/>
          </a:p>
        </p:txBody>
      </p:sp>
    </p:spTree>
    <p:extLst>
      <p:ext uri="{BB962C8B-B14F-4D97-AF65-F5344CB8AC3E}">
        <p14:creationId xmlns:p14="http://schemas.microsoft.com/office/powerpoint/2010/main" val="3717469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prstClr val="white"/>
                </a:solidFill>
              </a:rPr>
              <a:t>Consulate of Mexico in Fresno</a:t>
            </a:r>
            <a:endParaRPr lang="en-US" dirty="0"/>
          </a:p>
        </p:txBody>
      </p:sp>
      <p:sp>
        <p:nvSpPr>
          <p:cNvPr id="3" name="Content Placeholder 2"/>
          <p:cNvSpPr>
            <a:spLocks noGrp="1"/>
          </p:cNvSpPr>
          <p:nvPr>
            <p:ph idx="1"/>
          </p:nvPr>
        </p:nvSpPr>
        <p:spPr/>
        <p:txBody>
          <a:bodyPr/>
          <a:lstStyle/>
          <a:p>
            <a:pPr lvl="0"/>
            <a:endParaRPr lang="en-US" dirty="0" smtClean="0"/>
          </a:p>
          <a:p>
            <a:pPr lvl="0" algn="just"/>
            <a:r>
              <a:rPr lang="en-US" dirty="0" smtClean="0"/>
              <a:t>Mexico </a:t>
            </a:r>
            <a:r>
              <a:rPr lang="en-US" dirty="0"/>
              <a:t>has </a:t>
            </a:r>
            <a:r>
              <a:rPr lang="en-US" dirty="0" smtClean="0"/>
              <a:t>one of </a:t>
            </a:r>
            <a:r>
              <a:rPr lang="en-US" dirty="0"/>
              <a:t>the largest Consular Networks in the world. In the U.S. alone, there are 50 Consulates; 10 in California (Calexico,  Fresno,  Los Angeles, </a:t>
            </a:r>
            <a:r>
              <a:rPr lang="en-US" dirty="0" smtClean="0"/>
              <a:t>Oxnard, Sacramento</a:t>
            </a:r>
            <a:r>
              <a:rPr lang="en-US" dirty="0"/>
              <a:t>, San Bernardino,  San Diego, San Francisco, San Jose, Santa Ana).</a:t>
            </a:r>
          </a:p>
          <a:p>
            <a:endParaRPr lang="en-US" dirty="0"/>
          </a:p>
        </p:txBody>
      </p:sp>
    </p:spTree>
    <p:extLst>
      <p:ext uri="{BB962C8B-B14F-4D97-AF65-F5344CB8AC3E}">
        <p14:creationId xmlns:p14="http://schemas.microsoft.com/office/powerpoint/2010/main" val="1083836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solidFill>
                  <a:prstClr val="white"/>
                </a:solidFill>
              </a:rPr>
              <a:t>Consulate of Mexico in Fresno</a:t>
            </a:r>
            <a:endParaRPr lang="en-US" dirty="0"/>
          </a:p>
        </p:txBody>
      </p:sp>
      <p:sp>
        <p:nvSpPr>
          <p:cNvPr id="5" name="Content Placeholder 4"/>
          <p:cNvSpPr>
            <a:spLocks noGrp="1"/>
          </p:cNvSpPr>
          <p:nvPr>
            <p:ph idx="1"/>
          </p:nvPr>
        </p:nvSpPr>
        <p:spPr/>
        <p:txBody>
          <a:bodyPr>
            <a:normAutofit lnSpcReduction="10000"/>
          </a:bodyPr>
          <a:lstStyle/>
          <a:p>
            <a:pPr lvl="0"/>
            <a:endParaRPr lang="en-US" dirty="0" smtClean="0"/>
          </a:p>
          <a:p>
            <a:pPr lvl="0" algn="just"/>
            <a:r>
              <a:rPr lang="en-US" dirty="0" smtClean="0"/>
              <a:t>The </a:t>
            </a:r>
            <a:r>
              <a:rPr lang="en-US" dirty="0"/>
              <a:t>Consulate of Mexico in Fresno operates under the Vienna Convention on Consular Relations (1963) and the Consular Convention between the United States of America and the United Mexican States (1942). </a:t>
            </a:r>
            <a:endParaRPr lang="en-US" dirty="0" smtClean="0"/>
          </a:p>
          <a:p>
            <a:pPr lvl="0" algn="just"/>
            <a:endParaRPr lang="en-US" dirty="0" smtClean="0"/>
          </a:p>
          <a:p>
            <a:pPr lvl="0" algn="just"/>
            <a:r>
              <a:rPr lang="en-US" dirty="0" smtClean="0"/>
              <a:t>Our </a:t>
            </a:r>
            <a:r>
              <a:rPr lang="en-US" dirty="0"/>
              <a:t>duties are exercised at all times in conformity with the domestic laws and regulations.</a:t>
            </a:r>
          </a:p>
          <a:p>
            <a:endParaRPr lang="en-US" dirty="0"/>
          </a:p>
        </p:txBody>
      </p:sp>
    </p:spTree>
    <p:extLst>
      <p:ext uri="{BB962C8B-B14F-4D97-AF65-F5344CB8AC3E}">
        <p14:creationId xmlns:p14="http://schemas.microsoft.com/office/powerpoint/2010/main" val="3129648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are we?</a:t>
            </a:r>
            <a:endParaRPr lang="es-MX" dirty="0"/>
          </a:p>
        </p:txBody>
      </p:sp>
      <p:sp>
        <p:nvSpPr>
          <p:cNvPr id="3" name="Content Placeholder 2"/>
          <p:cNvSpPr>
            <a:spLocks noGrp="1"/>
          </p:cNvSpPr>
          <p:nvPr>
            <p:ph idx="1"/>
          </p:nvPr>
        </p:nvSpPr>
        <p:spPr/>
        <p:txBody>
          <a:bodyPr>
            <a:normAutofit lnSpcReduction="10000"/>
          </a:bodyPr>
          <a:lstStyle/>
          <a:p>
            <a:r>
              <a:rPr lang="en-US" dirty="0" smtClean="0"/>
              <a:t>Ana de Alba—Shareholder at Lang, </a:t>
            </a:r>
            <a:r>
              <a:rPr lang="en-US" dirty="0" err="1" smtClean="0"/>
              <a:t>Richert</a:t>
            </a:r>
            <a:r>
              <a:rPr lang="en-US" dirty="0" smtClean="0"/>
              <a:t> &amp; Patch and Board Member of Legal Aid Society – Employment Law Center</a:t>
            </a:r>
          </a:p>
          <a:p>
            <a:pPr marL="0" indent="0">
              <a:buNone/>
            </a:pPr>
            <a:endParaRPr lang="en-US" dirty="0" smtClean="0"/>
          </a:p>
          <a:p>
            <a:r>
              <a:rPr lang="en-US" dirty="0" smtClean="0"/>
              <a:t>Paul Mullen – Voluntary Legal Services Program Director at Central California Legal Services</a:t>
            </a:r>
          </a:p>
          <a:p>
            <a:endParaRPr lang="en-US" dirty="0"/>
          </a:p>
          <a:p>
            <a:r>
              <a:rPr lang="en-US" dirty="0" smtClean="0"/>
              <a:t>Consul Vicente Sanchez Ventura, </a:t>
            </a:r>
            <a:r>
              <a:rPr lang="en-US" dirty="0"/>
              <a:t>Head Consul of México in Fresno</a:t>
            </a:r>
            <a:endParaRPr lang="es-MX" dirty="0"/>
          </a:p>
        </p:txBody>
      </p:sp>
    </p:spTree>
    <p:extLst>
      <p:ext uri="{BB962C8B-B14F-4D97-AF65-F5344CB8AC3E}">
        <p14:creationId xmlns:p14="http://schemas.microsoft.com/office/powerpoint/2010/main" val="3291450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prstClr val="white"/>
                </a:solidFill>
              </a:rPr>
              <a:t>Consulate of Mexico in Fresno</a:t>
            </a:r>
            <a:endParaRPr lang="en-US" dirty="0"/>
          </a:p>
        </p:txBody>
      </p:sp>
      <p:sp>
        <p:nvSpPr>
          <p:cNvPr id="3" name="Content Placeholder 2"/>
          <p:cNvSpPr>
            <a:spLocks noGrp="1"/>
          </p:cNvSpPr>
          <p:nvPr>
            <p:ph idx="1"/>
          </p:nvPr>
        </p:nvSpPr>
        <p:spPr/>
        <p:txBody>
          <a:bodyPr/>
          <a:lstStyle/>
          <a:p>
            <a:pPr lvl="0"/>
            <a:endParaRPr lang="en-US" dirty="0" smtClean="0"/>
          </a:p>
          <a:p>
            <a:pPr lvl="0" algn="just"/>
            <a:r>
              <a:rPr lang="en-US" dirty="0" smtClean="0"/>
              <a:t>One </a:t>
            </a:r>
            <a:r>
              <a:rPr lang="en-US" dirty="0"/>
              <a:t>of the Consular functions consists in </a:t>
            </a:r>
            <a:r>
              <a:rPr lang="en-US" b="1" dirty="0"/>
              <a:t>protecting and assisting our nationals</a:t>
            </a:r>
            <a:r>
              <a:rPr lang="en-US" dirty="0"/>
              <a:t>,</a:t>
            </a:r>
            <a:r>
              <a:rPr lang="en-US" b="1" dirty="0"/>
              <a:t> </a:t>
            </a:r>
            <a:r>
              <a:rPr lang="en-US" dirty="0"/>
              <a:t>and safeguarding their interests within the limits permitted by international law. </a:t>
            </a:r>
          </a:p>
          <a:p>
            <a:endParaRPr lang="en-US" dirty="0"/>
          </a:p>
        </p:txBody>
      </p:sp>
    </p:spTree>
    <p:extLst>
      <p:ext uri="{BB962C8B-B14F-4D97-AF65-F5344CB8AC3E}">
        <p14:creationId xmlns:p14="http://schemas.microsoft.com/office/powerpoint/2010/main" val="2253045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Characteristics of the Mexican Community in the Central Valley</a:t>
            </a:r>
            <a:endParaRPr lang="en-US" dirty="0"/>
          </a:p>
        </p:txBody>
      </p:sp>
      <p:sp>
        <p:nvSpPr>
          <p:cNvPr id="3" name="Content Placeholder 2"/>
          <p:cNvSpPr>
            <a:spLocks noGrp="1"/>
          </p:cNvSpPr>
          <p:nvPr>
            <p:ph idx="1"/>
          </p:nvPr>
        </p:nvSpPr>
        <p:spPr/>
        <p:txBody>
          <a:bodyPr>
            <a:normAutofit/>
          </a:bodyPr>
          <a:lstStyle/>
          <a:p>
            <a:pPr lvl="0" algn="just"/>
            <a:r>
              <a:rPr lang="en-US" dirty="0"/>
              <a:t>There is a large population coming from </a:t>
            </a:r>
            <a:r>
              <a:rPr lang="en-US" b="1" dirty="0"/>
              <a:t>indigenous communities</a:t>
            </a:r>
            <a:r>
              <a:rPr lang="en-US" dirty="0"/>
              <a:t> who </a:t>
            </a:r>
            <a:r>
              <a:rPr lang="en-US" dirty="0" smtClean="0"/>
              <a:t>do not </a:t>
            </a:r>
            <a:r>
              <a:rPr lang="en-US" dirty="0"/>
              <a:t>necessarily speak Spanish, let alone English. </a:t>
            </a:r>
            <a:endParaRPr lang="en-US" dirty="0" smtClean="0"/>
          </a:p>
          <a:p>
            <a:pPr lvl="0" algn="just"/>
            <a:endParaRPr lang="en-US" sz="1000" dirty="0"/>
          </a:p>
          <a:p>
            <a:pPr lvl="0" algn="just"/>
            <a:r>
              <a:rPr lang="en-US" dirty="0"/>
              <a:t>Many of them work in the fields and have low education levels. A large portion lack proper documentation.  </a:t>
            </a:r>
            <a:endParaRPr lang="en-US" dirty="0" smtClean="0"/>
          </a:p>
          <a:p>
            <a:pPr lvl="0" algn="just"/>
            <a:endParaRPr lang="en-US" sz="1000" dirty="0"/>
          </a:p>
          <a:p>
            <a:pPr lvl="0" algn="just"/>
            <a:r>
              <a:rPr lang="en-US" dirty="0"/>
              <a:t>The fear of </a:t>
            </a:r>
            <a:r>
              <a:rPr lang="en-US" b="1" dirty="0"/>
              <a:t>deportation is always present </a:t>
            </a:r>
            <a:r>
              <a:rPr lang="en-US" dirty="0"/>
              <a:t>because it would lead to separation from their families. </a:t>
            </a:r>
          </a:p>
          <a:p>
            <a:endParaRPr lang="en-US" dirty="0"/>
          </a:p>
        </p:txBody>
      </p:sp>
    </p:spTree>
    <p:extLst>
      <p:ext uri="{BB962C8B-B14F-4D97-AF65-F5344CB8AC3E}">
        <p14:creationId xmlns:p14="http://schemas.microsoft.com/office/powerpoint/2010/main" val="940290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solidFill>
                  <a:prstClr val="white"/>
                </a:solidFill>
              </a:rPr>
              <a:t>Characteristics of the Mexican Community in the Central Valley</a:t>
            </a:r>
            <a:endParaRPr lang="en-US" dirty="0"/>
          </a:p>
        </p:txBody>
      </p:sp>
      <p:sp>
        <p:nvSpPr>
          <p:cNvPr id="3" name="Content Placeholder 2"/>
          <p:cNvSpPr>
            <a:spLocks noGrp="1"/>
          </p:cNvSpPr>
          <p:nvPr>
            <p:ph idx="1"/>
          </p:nvPr>
        </p:nvSpPr>
        <p:spPr/>
        <p:txBody>
          <a:bodyPr/>
          <a:lstStyle/>
          <a:p>
            <a:pPr lvl="0"/>
            <a:endParaRPr lang="en-US" dirty="0" smtClean="0"/>
          </a:p>
          <a:p>
            <a:pPr lvl="0" algn="just"/>
            <a:r>
              <a:rPr lang="en-US" dirty="0" smtClean="0"/>
              <a:t>Our </a:t>
            </a:r>
            <a:r>
              <a:rPr lang="en-US" dirty="0"/>
              <a:t>community is often </a:t>
            </a:r>
            <a:r>
              <a:rPr lang="en-US" b="1" dirty="0"/>
              <a:t>not fully aware of their rights</a:t>
            </a:r>
            <a:r>
              <a:rPr lang="en-US" dirty="0"/>
              <a:t>, they might even be </a:t>
            </a:r>
            <a:r>
              <a:rPr lang="en-US" u="sng" dirty="0"/>
              <a:t>afraid to approach the authorities </a:t>
            </a:r>
            <a:r>
              <a:rPr lang="en-US" dirty="0"/>
              <a:t>to denounce a crime</a:t>
            </a:r>
            <a:r>
              <a:rPr lang="en-US" dirty="0" smtClean="0"/>
              <a:t>.</a:t>
            </a:r>
          </a:p>
          <a:p>
            <a:pPr marL="0" lvl="0" indent="0" algn="just">
              <a:buNone/>
            </a:pPr>
            <a:endParaRPr lang="en-US" dirty="0"/>
          </a:p>
          <a:p>
            <a:pPr lvl="0" algn="just"/>
            <a:r>
              <a:rPr lang="en-US" dirty="0"/>
              <a:t>Most of them are </a:t>
            </a:r>
            <a:r>
              <a:rPr lang="en-US" b="1" dirty="0"/>
              <a:t>unfamiliar with the community resources </a:t>
            </a:r>
            <a:r>
              <a:rPr lang="en-US" dirty="0"/>
              <a:t>available to solve their problems. </a:t>
            </a:r>
          </a:p>
          <a:p>
            <a:endParaRPr lang="en-US" dirty="0"/>
          </a:p>
        </p:txBody>
      </p:sp>
    </p:spTree>
    <p:extLst>
      <p:ext uri="{BB962C8B-B14F-4D97-AF65-F5344CB8AC3E}">
        <p14:creationId xmlns:p14="http://schemas.microsoft.com/office/powerpoint/2010/main" val="1435158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the Consulate of Mexico in Fresno Collaborates with the WRC</a:t>
            </a:r>
            <a:endParaRPr lang="en-US" dirty="0"/>
          </a:p>
        </p:txBody>
      </p:sp>
      <p:sp>
        <p:nvSpPr>
          <p:cNvPr id="3" name="Content Placeholder 2"/>
          <p:cNvSpPr>
            <a:spLocks noGrp="1"/>
          </p:cNvSpPr>
          <p:nvPr>
            <p:ph idx="1"/>
          </p:nvPr>
        </p:nvSpPr>
        <p:spPr/>
        <p:txBody>
          <a:bodyPr/>
          <a:lstStyle/>
          <a:p>
            <a:pPr lvl="0" algn="just"/>
            <a:endParaRPr lang="en-US" dirty="0" smtClean="0"/>
          </a:p>
          <a:p>
            <a:pPr lvl="0" algn="just"/>
            <a:r>
              <a:rPr lang="en-US" dirty="0" smtClean="0"/>
              <a:t>The </a:t>
            </a:r>
            <a:r>
              <a:rPr lang="en-US" dirty="0"/>
              <a:t>Department of Protection and Legal Affairs at the Consulate permanently attends the </a:t>
            </a:r>
            <a:r>
              <a:rPr lang="en-US" dirty="0" smtClean="0"/>
              <a:t>WRC and</a:t>
            </a:r>
          </a:p>
          <a:p>
            <a:pPr lvl="0" algn="just"/>
            <a:endParaRPr lang="en-US" sz="1000" dirty="0" smtClean="0"/>
          </a:p>
          <a:p>
            <a:pPr lvl="1" algn="just"/>
            <a:r>
              <a:rPr lang="en-US" dirty="0" smtClean="0"/>
              <a:t>Provides </a:t>
            </a:r>
            <a:r>
              <a:rPr lang="en-US" dirty="0"/>
              <a:t>interpretation </a:t>
            </a:r>
            <a:r>
              <a:rPr lang="en-US" dirty="0" smtClean="0"/>
              <a:t>services</a:t>
            </a:r>
          </a:p>
          <a:p>
            <a:pPr lvl="1" algn="just"/>
            <a:r>
              <a:rPr lang="en-US" dirty="0" smtClean="0"/>
              <a:t>Assists workers with the WRC intake forms</a:t>
            </a:r>
          </a:p>
          <a:p>
            <a:pPr lvl="1" algn="just"/>
            <a:r>
              <a:rPr lang="en-US" dirty="0" smtClean="0"/>
              <a:t>Answers </a:t>
            </a:r>
            <a:r>
              <a:rPr lang="en-US" dirty="0"/>
              <a:t>general questions. </a:t>
            </a:r>
            <a:endParaRPr lang="en-US" dirty="0" smtClean="0"/>
          </a:p>
          <a:p>
            <a:pPr marL="457200" lvl="1" indent="0" algn="just">
              <a:buNone/>
            </a:pPr>
            <a:endParaRPr lang="en-US" sz="1000" dirty="0"/>
          </a:p>
          <a:p>
            <a:endParaRPr lang="en-US" dirty="0"/>
          </a:p>
        </p:txBody>
      </p:sp>
    </p:spTree>
    <p:extLst>
      <p:ext uri="{BB962C8B-B14F-4D97-AF65-F5344CB8AC3E}">
        <p14:creationId xmlns:p14="http://schemas.microsoft.com/office/powerpoint/2010/main" val="3941880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solidFill>
                  <a:prstClr val="white"/>
                </a:solidFill>
              </a:rPr>
              <a:t>How the Consulate of Mexico in Fresno Collaborates with the WRC</a:t>
            </a:r>
            <a:endParaRPr lang="en-US" dirty="0"/>
          </a:p>
        </p:txBody>
      </p:sp>
      <p:sp>
        <p:nvSpPr>
          <p:cNvPr id="3" name="Content Placeholder 2"/>
          <p:cNvSpPr>
            <a:spLocks noGrp="1"/>
          </p:cNvSpPr>
          <p:nvPr>
            <p:ph idx="1"/>
          </p:nvPr>
        </p:nvSpPr>
        <p:spPr/>
        <p:txBody>
          <a:bodyPr/>
          <a:lstStyle/>
          <a:p>
            <a:pPr lvl="0"/>
            <a:endParaRPr lang="en-US" dirty="0" smtClean="0"/>
          </a:p>
          <a:p>
            <a:pPr lvl="0" algn="just"/>
            <a:r>
              <a:rPr lang="en-US" dirty="0" smtClean="0"/>
              <a:t>Publicizing </a:t>
            </a:r>
            <a:r>
              <a:rPr lang="en-US" dirty="0"/>
              <a:t>the event in our radio shows and television appearances, social media, offices, and our expansive contacts list. </a:t>
            </a:r>
            <a:endParaRPr lang="en-US" dirty="0" smtClean="0"/>
          </a:p>
          <a:p>
            <a:pPr lvl="0" algn="just"/>
            <a:endParaRPr lang="en-US" dirty="0"/>
          </a:p>
          <a:p>
            <a:pPr lvl="0" algn="just"/>
            <a:r>
              <a:rPr lang="en-US" dirty="0"/>
              <a:t>The Consulate’s presence at the Clinic, gives our Nationals a sense of trust and understanding. </a:t>
            </a:r>
          </a:p>
          <a:p>
            <a:endParaRPr lang="en-US" dirty="0"/>
          </a:p>
        </p:txBody>
      </p:sp>
    </p:spTree>
    <p:extLst>
      <p:ext uri="{BB962C8B-B14F-4D97-AF65-F5344CB8AC3E}">
        <p14:creationId xmlns:p14="http://schemas.microsoft.com/office/powerpoint/2010/main" val="3876258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solidFill>
                  <a:prstClr val="white"/>
                </a:solidFill>
              </a:rPr>
              <a:t>How the Consulate of Mexico in Fresno Collaborates with the WRC</a:t>
            </a:r>
            <a:endParaRPr lang="en-US" dirty="0"/>
          </a:p>
        </p:txBody>
      </p:sp>
      <p:sp>
        <p:nvSpPr>
          <p:cNvPr id="3" name="Content Placeholder 2"/>
          <p:cNvSpPr>
            <a:spLocks noGrp="1"/>
          </p:cNvSpPr>
          <p:nvPr>
            <p:ph idx="1"/>
          </p:nvPr>
        </p:nvSpPr>
        <p:spPr/>
        <p:txBody>
          <a:bodyPr>
            <a:normAutofit lnSpcReduction="10000"/>
          </a:bodyPr>
          <a:lstStyle/>
          <a:p>
            <a:pPr lvl="0"/>
            <a:endParaRPr lang="en-US" dirty="0" smtClean="0"/>
          </a:p>
          <a:p>
            <a:pPr lvl="0"/>
            <a:r>
              <a:rPr lang="en-US" dirty="0" smtClean="0"/>
              <a:t>Every </a:t>
            </a:r>
            <a:r>
              <a:rPr lang="en-US" dirty="0"/>
              <a:t>August, the Consulate organizes a Labor Rights Week (</a:t>
            </a:r>
            <a:r>
              <a:rPr lang="en-US" i="1" dirty="0" err="1"/>
              <a:t>Semana</a:t>
            </a:r>
            <a:r>
              <a:rPr lang="en-US" i="1" dirty="0"/>
              <a:t> de Derechos </a:t>
            </a:r>
            <a:r>
              <a:rPr lang="en-US" i="1" dirty="0" err="1"/>
              <a:t>Laborales</a:t>
            </a:r>
            <a:r>
              <a:rPr lang="en-US" dirty="0"/>
              <a:t>) in which we host several organizations, including the US Department of Labor. </a:t>
            </a:r>
            <a:endParaRPr lang="en-US" dirty="0" smtClean="0"/>
          </a:p>
          <a:p>
            <a:pPr marL="0" lvl="0" indent="0">
              <a:buNone/>
            </a:pPr>
            <a:endParaRPr lang="en-US" dirty="0" smtClean="0"/>
          </a:p>
          <a:p>
            <a:pPr lvl="0"/>
            <a:r>
              <a:rPr lang="en-US" dirty="0" smtClean="0"/>
              <a:t>On </a:t>
            </a:r>
            <a:r>
              <a:rPr lang="en-US" dirty="0"/>
              <a:t>that month, the Workers’ Rights Clinic is held at the Consulate and is usually the Clinic with the biggest turnout. </a:t>
            </a:r>
          </a:p>
          <a:p>
            <a:endParaRPr lang="en-US" dirty="0"/>
          </a:p>
        </p:txBody>
      </p:sp>
    </p:spTree>
    <p:extLst>
      <p:ext uri="{BB962C8B-B14F-4D97-AF65-F5344CB8AC3E}">
        <p14:creationId xmlns:p14="http://schemas.microsoft.com/office/powerpoint/2010/main" val="503597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solidFill>
                  <a:prstClr val="white"/>
                </a:solidFill>
              </a:rPr>
              <a:t>How the Consulate of Mexico in Fresno Collaborates with the WRC</a:t>
            </a:r>
            <a:endParaRPr lang="en-US" dirty="0"/>
          </a:p>
        </p:txBody>
      </p:sp>
      <p:sp>
        <p:nvSpPr>
          <p:cNvPr id="3" name="Content Placeholder 2"/>
          <p:cNvSpPr>
            <a:spLocks noGrp="1"/>
          </p:cNvSpPr>
          <p:nvPr>
            <p:ph idx="1"/>
          </p:nvPr>
        </p:nvSpPr>
        <p:spPr/>
        <p:txBody>
          <a:bodyPr/>
          <a:lstStyle/>
          <a:p>
            <a:pPr lvl="0" algn="just"/>
            <a:endParaRPr lang="en-US" dirty="0" smtClean="0"/>
          </a:p>
          <a:p>
            <a:pPr lvl="0" algn="just"/>
            <a:r>
              <a:rPr lang="en-US" dirty="0" smtClean="0"/>
              <a:t>The </a:t>
            </a:r>
            <a:r>
              <a:rPr lang="en-US" dirty="0"/>
              <a:t>Consulate of Mexico in Fresno appreciates the hard work of our partnering organizations in this effort and affirms its commitment to keep working side by side with them to ensure even more Mexican Nationals take advantage of the Clinic and make their rights count. </a:t>
            </a:r>
          </a:p>
          <a:p>
            <a:endParaRPr lang="en-US" dirty="0"/>
          </a:p>
        </p:txBody>
      </p:sp>
    </p:spTree>
    <p:extLst>
      <p:ext uri="{BB962C8B-B14F-4D97-AF65-F5344CB8AC3E}">
        <p14:creationId xmlns:p14="http://schemas.microsoft.com/office/powerpoint/2010/main" val="2306301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is the Workers’ Rights Clinic? </a:t>
            </a:r>
            <a:endParaRPr lang="es-MX" dirty="0"/>
          </a:p>
        </p:txBody>
      </p:sp>
      <p:sp>
        <p:nvSpPr>
          <p:cNvPr id="3" name="Content Placeholder 2"/>
          <p:cNvSpPr>
            <a:spLocks noGrp="1"/>
          </p:cNvSpPr>
          <p:nvPr>
            <p:ph idx="1"/>
          </p:nvPr>
        </p:nvSpPr>
        <p:spPr/>
        <p:txBody>
          <a:bodyPr/>
          <a:lstStyle/>
          <a:p>
            <a:pPr algn="just"/>
            <a:r>
              <a:rPr lang="en-US" dirty="0" smtClean="0"/>
              <a:t>The WRC in Fresno is a first of its kind collaborative effort between Legal Aid Society – Employment Law Center (“LAS-ELC”), Central California Legal Services, Inc. (“CCLS”), Consulate of Mexico in Fresno, and Lang, </a:t>
            </a:r>
            <a:r>
              <a:rPr lang="en-US" dirty="0" err="1" smtClean="0"/>
              <a:t>Richert</a:t>
            </a:r>
            <a:r>
              <a:rPr lang="en-US" dirty="0" smtClean="0"/>
              <a:t> &amp; Patch.</a:t>
            </a:r>
          </a:p>
          <a:p>
            <a:pPr algn="just"/>
            <a:endParaRPr lang="en-US" dirty="0"/>
          </a:p>
          <a:p>
            <a:pPr algn="just"/>
            <a:r>
              <a:rPr lang="en-US" dirty="0" smtClean="0"/>
              <a:t>The WRC in Fresno is one of the many LAS-ELC clinics in the state.</a:t>
            </a:r>
            <a:endParaRPr lang="es-MX" dirty="0"/>
          </a:p>
        </p:txBody>
      </p:sp>
    </p:spTree>
    <p:extLst>
      <p:ext uri="{BB962C8B-B14F-4D97-AF65-F5344CB8AC3E}">
        <p14:creationId xmlns:p14="http://schemas.microsoft.com/office/powerpoint/2010/main" val="3922375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Workers’ Rights Clinic Collaborative</a:t>
            </a:r>
            <a:endParaRPr lang="en-US" sz="3600" dirty="0"/>
          </a:p>
        </p:txBody>
      </p:sp>
      <p:pic>
        <p:nvPicPr>
          <p:cNvPr id="4" name="Content Placeholder 3"/>
          <p:cNvPicPr>
            <a:picLocks noGrp="1" noChangeAspect="1"/>
          </p:cNvPicPr>
          <p:nvPr>
            <p:ph idx="1"/>
          </p:nvPr>
        </p:nvPicPr>
        <p:blipFill>
          <a:blip r:embed="rId2"/>
          <a:stretch>
            <a:fillRect/>
          </a:stretch>
        </p:blipFill>
        <p:spPr>
          <a:xfrm>
            <a:off x="990600" y="1524000"/>
            <a:ext cx="7391400" cy="4724400"/>
          </a:xfrm>
          <a:prstGeom prst="rect">
            <a:avLst/>
          </a:prstGeom>
        </p:spPr>
      </p:pic>
    </p:spTree>
    <p:extLst>
      <p:ext uri="{BB962C8B-B14F-4D97-AF65-F5344CB8AC3E}">
        <p14:creationId xmlns:p14="http://schemas.microsoft.com/office/powerpoint/2010/main" val="2273016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a:solidFill>
                  <a:prstClr val="white"/>
                </a:solidFill>
              </a:rPr>
              <a:t>Workers’ Rights Clinic Collaborative</a:t>
            </a:r>
            <a:endParaRPr lang="en-US" dirty="0"/>
          </a:p>
        </p:txBody>
      </p:sp>
      <p:pic>
        <p:nvPicPr>
          <p:cNvPr id="6" name="Content Placeholder 5"/>
          <p:cNvPicPr>
            <a:picLocks noGrp="1" noChangeAspect="1"/>
          </p:cNvPicPr>
          <p:nvPr>
            <p:ph idx="1"/>
          </p:nvPr>
        </p:nvPicPr>
        <p:blipFill>
          <a:blip r:embed="rId2"/>
          <a:stretch>
            <a:fillRect/>
          </a:stretch>
        </p:blipFill>
        <p:spPr>
          <a:xfrm>
            <a:off x="762000" y="1417638"/>
            <a:ext cx="7543800" cy="4830762"/>
          </a:xfrm>
          <a:prstGeom prst="rect">
            <a:avLst/>
          </a:prstGeom>
        </p:spPr>
      </p:pic>
    </p:spTree>
    <p:extLst>
      <p:ext uri="{BB962C8B-B14F-4D97-AF65-F5344CB8AC3E}">
        <p14:creationId xmlns:p14="http://schemas.microsoft.com/office/powerpoint/2010/main" val="2253910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prstClr val="white"/>
                </a:solidFill>
              </a:rPr>
              <a:t>Workers’ Rights Clinic Collaborative</a:t>
            </a:r>
            <a:endParaRPr lang="en-US" dirty="0"/>
          </a:p>
        </p:txBody>
      </p:sp>
      <p:pic>
        <p:nvPicPr>
          <p:cNvPr id="4" name="Content Placeholder 3"/>
          <p:cNvPicPr>
            <a:picLocks noGrp="1" noChangeAspect="1"/>
          </p:cNvPicPr>
          <p:nvPr>
            <p:ph idx="1"/>
          </p:nvPr>
        </p:nvPicPr>
        <p:blipFill>
          <a:blip r:embed="rId2"/>
          <a:stretch>
            <a:fillRect/>
          </a:stretch>
        </p:blipFill>
        <p:spPr>
          <a:xfrm>
            <a:off x="685800" y="1447800"/>
            <a:ext cx="7924800" cy="4724400"/>
          </a:xfrm>
          <a:prstGeom prst="rect">
            <a:avLst/>
          </a:prstGeom>
        </p:spPr>
      </p:pic>
    </p:spTree>
    <p:extLst>
      <p:ext uri="{BB962C8B-B14F-4D97-AF65-F5344CB8AC3E}">
        <p14:creationId xmlns:p14="http://schemas.microsoft.com/office/powerpoint/2010/main" val="3737672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 of the Private Bar</a:t>
            </a:r>
            <a:endParaRPr lang="es-MX" dirty="0"/>
          </a:p>
        </p:txBody>
      </p:sp>
      <p:sp>
        <p:nvSpPr>
          <p:cNvPr id="3" name="Content Placeholder 2"/>
          <p:cNvSpPr>
            <a:spLocks noGrp="1"/>
          </p:cNvSpPr>
          <p:nvPr>
            <p:ph idx="1"/>
          </p:nvPr>
        </p:nvSpPr>
        <p:spPr/>
        <p:txBody>
          <a:bodyPr>
            <a:normAutofit fontScale="92500" lnSpcReduction="10000"/>
          </a:bodyPr>
          <a:lstStyle/>
          <a:p>
            <a:pPr algn="just"/>
            <a:r>
              <a:rPr lang="en-US" dirty="0" smtClean="0"/>
              <a:t>Unlike most LAS-ELC clinics, the WRC in Fresno is staffed primarily by local attorneys, not law students.</a:t>
            </a:r>
          </a:p>
          <a:p>
            <a:pPr algn="just"/>
            <a:endParaRPr lang="en-US" dirty="0"/>
          </a:p>
          <a:p>
            <a:pPr algn="just"/>
            <a:r>
              <a:rPr lang="en-US" dirty="0" smtClean="0"/>
              <a:t>Most of our attorney volunteers neither speak Spanish nor primarily practice in the area of employment law.</a:t>
            </a:r>
          </a:p>
          <a:p>
            <a:pPr algn="just"/>
            <a:endParaRPr lang="en-US" dirty="0"/>
          </a:p>
          <a:p>
            <a:pPr algn="just"/>
            <a:r>
              <a:rPr lang="en-US" dirty="0" smtClean="0"/>
              <a:t>There are two supervising attorneys, Michael </a:t>
            </a:r>
            <a:r>
              <a:rPr lang="en-US" dirty="0" err="1" smtClean="0"/>
              <a:t>Gaitley</a:t>
            </a:r>
            <a:r>
              <a:rPr lang="en-US" dirty="0" smtClean="0"/>
              <a:t> and Charles </a:t>
            </a:r>
            <a:r>
              <a:rPr lang="en-US" dirty="0" err="1" smtClean="0"/>
              <a:t>Trudrung</a:t>
            </a:r>
            <a:r>
              <a:rPr lang="en-US" dirty="0" smtClean="0"/>
              <a:t> Taylor, who have over 40 years combined experience in employment law.</a:t>
            </a:r>
            <a:endParaRPr lang="es-MX" dirty="0"/>
          </a:p>
        </p:txBody>
      </p:sp>
    </p:spTree>
    <p:extLst>
      <p:ext uri="{BB962C8B-B14F-4D97-AF65-F5344CB8AC3E}">
        <p14:creationId xmlns:p14="http://schemas.microsoft.com/office/powerpoint/2010/main" val="3270980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Voluntary Legal Services Program</a:t>
            </a:r>
            <a:endParaRPr lang="en-US" sz="67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133600"/>
            <a:ext cx="5047488" cy="1932432"/>
          </a:xfrm>
        </p:spPr>
      </p:pic>
    </p:spTree>
    <p:extLst>
      <p:ext uri="{BB962C8B-B14F-4D97-AF65-F5344CB8AC3E}">
        <p14:creationId xmlns:p14="http://schemas.microsoft.com/office/powerpoint/2010/main" val="3857889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solidFill>
                  <a:prstClr val="white"/>
                </a:solidFill>
              </a:rPr>
              <a:t>Central CA Legal Services Inc.</a:t>
            </a:r>
            <a:br>
              <a:rPr lang="en-US" sz="3600" dirty="0">
                <a:solidFill>
                  <a:prstClr val="white"/>
                </a:solidFill>
              </a:rPr>
            </a:br>
            <a:r>
              <a:rPr lang="en-US" sz="3600" dirty="0">
                <a:solidFill>
                  <a:prstClr val="white"/>
                </a:solidFill>
              </a:rPr>
              <a:t>Voluntary Legal Services Program</a:t>
            </a:r>
            <a:endParaRPr lang="en-US" dirty="0"/>
          </a:p>
        </p:txBody>
      </p:sp>
      <p:sp>
        <p:nvSpPr>
          <p:cNvPr id="3" name="Content Placeholder 2"/>
          <p:cNvSpPr>
            <a:spLocks noGrp="1"/>
          </p:cNvSpPr>
          <p:nvPr>
            <p:ph idx="1"/>
          </p:nvPr>
        </p:nvSpPr>
        <p:spPr/>
        <p:txBody>
          <a:bodyPr>
            <a:normAutofit/>
          </a:bodyPr>
          <a:lstStyle/>
          <a:p>
            <a:pPr algn="just"/>
            <a:r>
              <a:rPr lang="en-US" dirty="0" smtClean="0"/>
              <a:t>CCLS is a LSC funded non-profit law firm that provides free civil legal services to qualified low-income individuals, primarily in the counties of Fresno, Kings, Mariposa, Merced, Tulare and Tuolumne.</a:t>
            </a:r>
          </a:p>
          <a:p>
            <a:pPr algn="just"/>
            <a:r>
              <a:rPr lang="en-US" dirty="0" smtClean="0"/>
              <a:t>Our clients are the working poor, families with young children, the disabled, veterans, victims of domestic violence, elder abuse, and other low-income individuals.</a:t>
            </a:r>
            <a:endParaRPr lang="en-US" dirty="0"/>
          </a:p>
        </p:txBody>
      </p:sp>
    </p:spTree>
    <p:extLst>
      <p:ext uri="{BB962C8B-B14F-4D97-AF65-F5344CB8AC3E}">
        <p14:creationId xmlns:p14="http://schemas.microsoft.com/office/powerpoint/2010/main" val="3503081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TotalTime>
  <Words>1121</Words>
  <Application>Microsoft Office PowerPoint</Application>
  <PresentationFormat>On-screen Show (4:3)</PresentationFormat>
  <Paragraphs>119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Workers’ Rights Clinic Collaborative</vt:lpstr>
      <vt:lpstr>Who are we?</vt:lpstr>
      <vt:lpstr>What is the Workers’ Rights Clinic? </vt:lpstr>
      <vt:lpstr>Workers’ Rights Clinic Collaborative</vt:lpstr>
      <vt:lpstr>Workers’ Rights Clinic Collaborative</vt:lpstr>
      <vt:lpstr>Workers’ Rights Clinic Collaborative</vt:lpstr>
      <vt:lpstr>Role of the Private Bar</vt:lpstr>
      <vt:lpstr>Voluntary Legal Services Program</vt:lpstr>
      <vt:lpstr>Central CA Legal Services Inc. Voluntary Legal Services Program</vt:lpstr>
      <vt:lpstr>Central CA Legal Services Inc. Voluntary Legal Services Program</vt:lpstr>
      <vt:lpstr>The Workers’ Rights Clinic</vt:lpstr>
      <vt:lpstr>The Workers’ Rights Clinic</vt:lpstr>
      <vt:lpstr>WRC: The Role of CCLS/VLSP</vt:lpstr>
      <vt:lpstr>WRC: The Role of CCLS/VLSP</vt:lpstr>
      <vt:lpstr>WRC: The Role of CCLS/VLSP</vt:lpstr>
      <vt:lpstr>Consulate of Mexico in Fresno</vt:lpstr>
      <vt:lpstr>Consulate of Mexico in Fresno</vt:lpstr>
      <vt:lpstr>Consulate of Mexico in Fresno</vt:lpstr>
      <vt:lpstr>Consulate of Mexico in Fresno</vt:lpstr>
      <vt:lpstr>Consulate of Mexico in Fresno</vt:lpstr>
      <vt:lpstr>Characteristics of the Mexican Community in the Central Valley</vt:lpstr>
      <vt:lpstr>Characteristics of the Mexican Community in the Central Valley</vt:lpstr>
      <vt:lpstr>How the Consulate of Mexico in Fresno Collaborates with the WRC</vt:lpstr>
      <vt:lpstr>How the Consulate of Mexico in Fresno Collaborates with the WRC</vt:lpstr>
      <vt:lpstr>How the Consulate of Mexico in Fresno Collaborates with the WRC</vt:lpstr>
      <vt:lpstr>How the Consulate of Mexico in Fresno Collaborates with the WRC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dayaom</dc:creator>
  <cp:lastModifiedBy>montif</cp:lastModifiedBy>
  <cp:revision>26</cp:revision>
  <dcterms:created xsi:type="dcterms:W3CDTF">2015-03-11T15:54:04Z</dcterms:created>
  <dcterms:modified xsi:type="dcterms:W3CDTF">2015-06-01T21:37:04Z</dcterms:modified>
</cp:coreProperties>
</file>