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3" r:id="rId3"/>
    <p:sldId id="257" r:id="rId4"/>
    <p:sldId id="258" r:id="rId5"/>
    <p:sldId id="259" r:id="rId6"/>
    <p:sldId id="261" r:id="rId7"/>
    <p:sldId id="264" r:id="rId8"/>
    <p:sldId id="275" r:id="rId9"/>
    <p:sldId id="260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4" r:id="rId20"/>
    <p:sldId id="277" r:id="rId21"/>
    <p:sldId id="279" r:id="rId22"/>
    <p:sldId id="278" r:id="rId23"/>
    <p:sldId id="280" r:id="rId24"/>
    <p:sldId id="282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810" y="-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9DCE4-F20C-5940-A14C-DDAC1A887D9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1AD6C-04B8-D747-B18E-922FB9DD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3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2262" y="533400"/>
            <a:ext cx="8556938" cy="1470025"/>
          </a:xfrm>
        </p:spPr>
        <p:txBody>
          <a:bodyPr/>
          <a:lstStyle>
            <a:lvl1pPr algn="l">
              <a:defRPr b="1" baseline="0"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r>
              <a:rPr lang="en-US" dirty="0" smtClean="0"/>
              <a:t>ENTER SESSION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975" y="4419600"/>
            <a:ext cx="6400800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7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speaker names here </a:t>
            </a:r>
          </a:p>
          <a:p>
            <a:r>
              <a:rPr lang="en-US" dirty="0" smtClean="0"/>
              <a:t>Ex. Mike Dayao, State Bar of California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81000" y="533400"/>
            <a:ext cx="8382000" cy="0"/>
          </a:xfrm>
          <a:prstGeom prst="line">
            <a:avLst/>
          </a:prstGeom>
          <a:ln w="952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81000" y="3980021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0" dirty="0" smtClean="0">
                <a:solidFill>
                  <a:schemeClr val="bg1"/>
                </a:solidFill>
              </a:rPr>
              <a:t>Speakers:</a:t>
            </a:r>
            <a:endParaRPr lang="en-US" sz="2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64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5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080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9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8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1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52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2" y="-1"/>
            <a:ext cx="9144001" cy="6858001"/>
            <a:chOff x="-2" y="-1"/>
            <a:chExt cx="9144001" cy="6858001"/>
          </a:xfrm>
        </p:grpSpPr>
        <p:sp>
          <p:nvSpPr>
            <p:cNvPr id="8" name="Rectangle 7"/>
            <p:cNvSpPr/>
            <p:nvPr userDrawn="1"/>
          </p:nvSpPr>
          <p:spPr>
            <a:xfrm>
              <a:off x="-2" y="-1"/>
              <a:ext cx="9144001" cy="6858001"/>
            </a:xfrm>
            <a:prstGeom prst="rect">
              <a:avLst/>
            </a:prstGeom>
            <a:blipFill>
              <a:blip r:embed="rId9">
                <a:alphaModFix amt="86000"/>
                <a:extLst/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-2" y="6324600"/>
              <a:ext cx="9144001" cy="533400"/>
            </a:xfrm>
            <a:prstGeom prst="rect">
              <a:avLst/>
            </a:prstGeom>
            <a:solidFill>
              <a:srgbClr val="56AA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828798" y="6400800"/>
              <a:ext cx="548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Pathways to Justice Conference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sym typeface="Wingdings"/>
                </a:rPr>
                <a:t>  </a:t>
              </a:r>
              <a:r>
                <a:rPr lang="en-US" dirty="0" smtClean="0">
                  <a:solidFill>
                    <a:schemeClr val="bg1"/>
                  </a:solidFill>
                </a:rPr>
                <a:t>June 10 – 11, 2015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54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Antique Olive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Mechanic’s Lien Litigation: Combating Wage Theft in the Day Laborer Community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N. </a:t>
            </a:r>
            <a:r>
              <a:rPr lang="en-US" dirty="0" err="1" smtClean="0"/>
              <a:t>Sirolly</a:t>
            </a:r>
            <a:endParaRPr lang="en-US" dirty="0" smtClean="0"/>
          </a:p>
          <a:p>
            <a:r>
              <a:rPr lang="en-US" dirty="0" smtClean="0"/>
              <a:t>Oscar Espino-Padron</a:t>
            </a:r>
          </a:p>
          <a:p>
            <a:r>
              <a:rPr lang="en-US" dirty="0" smtClean="0"/>
              <a:t>Renee Amador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Mechanic’s Lien Law in California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California Constitution: “</a:t>
            </a:r>
            <a:r>
              <a:rPr lang="en-US" i="1" dirty="0" smtClean="0"/>
              <a:t>Laborers </a:t>
            </a:r>
            <a:r>
              <a:rPr lang="en-US" i="1" dirty="0"/>
              <a:t>of every class, shall have a lien upon the property upon which they have bestowed </a:t>
            </a:r>
            <a:r>
              <a:rPr lang="en-US" i="1" dirty="0" smtClean="0"/>
              <a:t>labor</a:t>
            </a:r>
            <a:r>
              <a:rPr lang="en-US" i="1" dirty="0"/>
              <a:t> </a:t>
            </a:r>
            <a:r>
              <a:rPr lang="en-US" i="1" dirty="0" smtClean="0"/>
              <a:t>… for the value of such labor </a:t>
            </a:r>
            <a:r>
              <a:rPr lang="en-US" dirty="0" smtClean="0"/>
              <a:t>…” </a:t>
            </a:r>
            <a:r>
              <a:rPr lang="en-US" dirty="0"/>
              <a:t>(Article 14, Section 3</a:t>
            </a:r>
            <a:r>
              <a:rPr lang="en-US" dirty="0" smtClean="0"/>
              <a:t>)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Codified by the legislature under California Civil Code section 8400, </a:t>
            </a:r>
            <a:r>
              <a:rPr lang="en-US" i="1" dirty="0" smtClean="0"/>
              <a:t>et seq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Lien right available to contractors, equipment and material providers, </a:t>
            </a:r>
            <a:r>
              <a:rPr lang="en-US" b="1" dirty="0" smtClean="0"/>
              <a:t>laborers</a:t>
            </a:r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Mechanic’s Lien Pre-requisites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Pre-requisites for a worker to qualify for a mechanic’s lien claim (basic checklist):</a:t>
            </a:r>
          </a:p>
          <a:p>
            <a:pPr marL="971550" lvl="1" indent="-514350">
              <a:buAutoNum type="arabicParenBoth"/>
            </a:pPr>
            <a:r>
              <a:rPr lang="en-US" dirty="0" smtClean="0"/>
              <a:t>Laborer (i.e. </a:t>
            </a:r>
            <a:r>
              <a:rPr lang="en-US" i="1" dirty="0" smtClean="0"/>
              <a:t>employee</a:t>
            </a:r>
            <a:r>
              <a:rPr lang="en-US" dirty="0" smtClean="0"/>
              <a:t>)</a:t>
            </a:r>
          </a:p>
          <a:p>
            <a:pPr marL="971550" lvl="1" indent="-514350">
              <a:buAutoNum type="arabicParenBoth"/>
            </a:pPr>
            <a:r>
              <a:rPr lang="en-US" dirty="0" smtClean="0"/>
              <a:t>Permanent “work of improvement” on the property</a:t>
            </a:r>
          </a:p>
          <a:p>
            <a:pPr marL="971550" lvl="1" indent="-514350">
              <a:buAutoNum type="arabicParenBoth"/>
            </a:pPr>
            <a:r>
              <a:rPr lang="en-US" dirty="0"/>
              <a:t>N</a:t>
            </a:r>
            <a:r>
              <a:rPr lang="en-US" dirty="0" smtClean="0"/>
              <a:t>o more than 90 days have passed since completion of the work of improvement (</a:t>
            </a:r>
            <a:r>
              <a:rPr lang="en-US" i="1" dirty="0" smtClean="0"/>
              <a:t>generally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902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(1) Laborer (i.e. Employee)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Laborer </a:t>
            </a:r>
          </a:p>
          <a:p>
            <a:pPr lvl="1"/>
            <a:r>
              <a:rPr lang="en-US" dirty="0"/>
              <a:t>Laborers </a:t>
            </a:r>
            <a:r>
              <a:rPr lang="en-US" dirty="0" smtClean="0"/>
              <a:t>are entitled </a:t>
            </a:r>
            <a:r>
              <a:rPr lang="en-US" dirty="0"/>
              <a:t>to a mechanic’s lien for providing labor for a work of </a:t>
            </a:r>
            <a:r>
              <a:rPr lang="en-US" dirty="0" smtClean="0"/>
              <a:t>improvement. </a:t>
            </a:r>
            <a:r>
              <a:rPr lang="en-US" dirty="0"/>
              <a:t>(Cal. Civ. Code § 8400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Person who, acting as an employee, performs labor or bestows skill or other necessary service on a work of improvement. </a:t>
            </a:r>
            <a:r>
              <a:rPr lang="en-US" dirty="0"/>
              <a:t>(Cal. Civ. Code § 8024(a)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45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Contractors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Unlicensed independent contractors </a:t>
            </a:r>
          </a:p>
          <a:p>
            <a:pPr marL="742950" lvl="2" indent="-342900" algn="just">
              <a:buFont typeface="Calibri" panose="020F0502020204030204" pitchFamily="34" charset="0"/>
              <a:buChar char="–"/>
            </a:pPr>
            <a:r>
              <a:rPr lang="en-US" dirty="0" smtClean="0"/>
              <a:t>Barred from bringing any action for compensation for performance of any act unless licensed. (B&amp;PC § 7031(a)).</a:t>
            </a:r>
          </a:p>
          <a:p>
            <a:pPr marL="742950" lvl="2" indent="-342900" algn="just">
              <a:buFont typeface="Calibri" panose="020F0502020204030204" pitchFamily="34" charset="0"/>
              <a:buChar char="–"/>
            </a:pPr>
            <a:r>
              <a:rPr lang="en-US" dirty="0" smtClean="0"/>
              <a:t>Possible liability to property owner and criminal penalties and fines. (B&amp;PC § 7031(b); B&amp;PC §§ 7028(b)-(d)).</a:t>
            </a:r>
          </a:p>
          <a:p>
            <a:pPr marL="400050" lvl="2" indent="0" algn="just">
              <a:buNone/>
            </a:pPr>
            <a:endParaRPr lang="en-US" dirty="0" smtClean="0"/>
          </a:p>
          <a:p>
            <a:pPr marL="457200" lvl="1" indent="-457200" algn="just">
              <a:buFont typeface="Arial"/>
              <a:buChar char="•"/>
            </a:pPr>
            <a:r>
              <a:rPr lang="en-US" dirty="0" smtClean="0"/>
              <a:t>Person engaged in activities as an employee, who receives wages, and </a:t>
            </a:r>
            <a:r>
              <a:rPr lang="en-US" dirty="0"/>
              <a:t>does not have </a:t>
            </a:r>
            <a:r>
              <a:rPr lang="en-US" dirty="0" smtClean="0"/>
              <a:t>control </a:t>
            </a:r>
            <a:r>
              <a:rPr lang="en-US" dirty="0"/>
              <a:t>over performance of </a:t>
            </a:r>
            <a:r>
              <a:rPr lang="en-US" dirty="0" smtClean="0"/>
              <a:t>work is </a:t>
            </a:r>
            <a:r>
              <a:rPr lang="en-US" dirty="0"/>
              <a:t>exempt from license requirements. (B&amp;PC § 7053).</a:t>
            </a:r>
          </a:p>
          <a:p>
            <a:pPr marL="742950" lvl="2" indent="-342900" algn="just">
              <a:buFont typeface="Calibri" panose="020F0502020204030204" pitchFamily="34" charset="0"/>
              <a:buChar char="–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106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(2) Work of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 of improvement broadly defined (Cal. Civ. Code § 8050(a)), includes:</a:t>
            </a:r>
          </a:p>
          <a:p>
            <a:pPr lvl="1" algn="just"/>
            <a:r>
              <a:rPr lang="en-US" dirty="0" smtClean="0"/>
              <a:t>Construction, alternation, repair, demolition or removal, in whole or in part, of, or addition to, a building …</a:t>
            </a:r>
          </a:p>
          <a:p>
            <a:pPr lvl="1" algn="just"/>
            <a:r>
              <a:rPr lang="en-US" dirty="0" smtClean="0"/>
              <a:t>Seeding, sodding or planting for landscaping purposes</a:t>
            </a:r>
          </a:p>
          <a:p>
            <a:pPr lvl="1" algn="just"/>
            <a:r>
              <a:rPr lang="en-US" dirty="0" smtClean="0"/>
              <a:t>Filling, leveling or grading of real property</a:t>
            </a:r>
          </a:p>
          <a:p>
            <a:pPr lvl="1" algn="just"/>
            <a:r>
              <a:rPr lang="en-US" dirty="0" smtClean="0"/>
              <a:t>Includes “site improvements</a:t>
            </a:r>
            <a:r>
              <a:rPr lang="en-US" dirty="0"/>
              <a:t>” (Cal. Civ. Code § </a:t>
            </a:r>
            <a:r>
              <a:rPr lang="en-US" dirty="0" smtClean="0"/>
              <a:t>8402)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r>
              <a:rPr lang="en-US" dirty="0" smtClean="0"/>
              <a:t>Improvements must be </a:t>
            </a:r>
            <a:r>
              <a:rPr lang="en-US" b="1" dirty="0" smtClean="0"/>
              <a:t>permanent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Recording Deadline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aborer must record mechanic’s lien claim after departing from property and within the earlier of the following </a:t>
            </a:r>
            <a:r>
              <a:rPr lang="en-US" dirty="0"/>
              <a:t>(Cal. Civ. Code § 8414</a:t>
            </a:r>
            <a:r>
              <a:rPr lang="en-US" dirty="0" smtClean="0"/>
              <a:t>):</a:t>
            </a:r>
          </a:p>
          <a:p>
            <a:pPr lvl="1"/>
            <a:r>
              <a:rPr lang="en-US" b="1" dirty="0" smtClean="0"/>
              <a:t>90 days </a:t>
            </a:r>
            <a:r>
              <a:rPr lang="en-US" dirty="0" smtClean="0"/>
              <a:t>after </a:t>
            </a:r>
            <a:r>
              <a:rPr lang="en-US" i="1" dirty="0" smtClean="0"/>
              <a:t>completion of the work of improvement</a:t>
            </a:r>
          </a:p>
          <a:p>
            <a:pPr lvl="1"/>
            <a:r>
              <a:rPr lang="en-US" b="1" dirty="0" smtClean="0"/>
              <a:t>30 days </a:t>
            </a:r>
            <a:r>
              <a:rPr lang="en-US" dirty="0" smtClean="0"/>
              <a:t>after a </a:t>
            </a:r>
            <a:r>
              <a:rPr lang="en-US" i="1" dirty="0" smtClean="0"/>
              <a:t>notice of completion </a:t>
            </a:r>
            <a:r>
              <a:rPr lang="en-US" dirty="0" smtClean="0"/>
              <a:t>or </a:t>
            </a:r>
            <a:r>
              <a:rPr lang="en-US" i="1" dirty="0" smtClean="0"/>
              <a:t>cessation of labor </a:t>
            </a:r>
            <a:r>
              <a:rPr lang="en-US" dirty="0" smtClean="0"/>
              <a:t>is recorded by owner </a:t>
            </a:r>
          </a:p>
        </p:txBody>
      </p:sp>
    </p:spTree>
    <p:extLst>
      <p:ext uri="{BB962C8B-B14F-4D97-AF65-F5344CB8AC3E}">
        <p14:creationId xmlns:p14="http://schemas.microsoft.com/office/powerpoint/2010/main" val="38921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Completion of Work of Improvement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Completion of work of improvement </a:t>
            </a:r>
            <a:r>
              <a:rPr lang="en-US" dirty="0"/>
              <a:t>o</a:t>
            </a:r>
            <a:r>
              <a:rPr lang="en-US" dirty="0" smtClean="0"/>
              <a:t>ccurs </a:t>
            </a:r>
            <a:r>
              <a:rPr lang="en-US" dirty="0"/>
              <a:t>upon any of the following </a:t>
            </a:r>
            <a:r>
              <a:rPr lang="en-US" dirty="0" smtClean="0"/>
              <a:t>(Cal. Civ. Code § 8180(a</a:t>
            </a:r>
            <a:r>
              <a:rPr lang="en-US" dirty="0"/>
              <a:t>)): </a:t>
            </a:r>
            <a:endParaRPr lang="en-US" dirty="0" smtClean="0"/>
          </a:p>
          <a:p>
            <a:pPr lvl="1"/>
            <a:r>
              <a:rPr lang="en-US" dirty="0" smtClean="0"/>
              <a:t>Actual completion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Occupation </a:t>
            </a:r>
            <a:r>
              <a:rPr lang="en-US" dirty="0"/>
              <a:t>or use by the </a:t>
            </a:r>
            <a:r>
              <a:rPr lang="en-US" dirty="0" smtClean="0"/>
              <a:t>owner, </a:t>
            </a:r>
            <a:r>
              <a:rPr lang="en-US" dirty="0"/>
              <a:t>accompanied by a cessation of </a:t>
            </a:r>
            <a:r>
              <a:rPr lang="en-US" dirty="0" smtClean="0"/>
              <a:t>labor</a:t>
            </a:r>
            <a:endParaRPr lang="en-US" dirty="0"/>
          </a:p>
          <a:p>
            <a:pPr lvl="1"/>
            <a:r>
              <a:rPr lang="en-US" dirty="0" smtClean="0"/>
              <a:t>Cessation </a:t>
            </a:r>
            <a:r>
              <a:rPr lang="en-US" dirty="0"/>
              <a:t>of labor for a continuous period of 60 </a:t>
            </a:r>
            <a:r>
              <a:rPr lang="en-US" dirty="0" smtClean="0"/>
              <a:t>days</a:t>
            </a:r>
          </a:p>
          <a:p>
            <a:pPr lvl="1"/>
            <a:r>
              <a:rPr lang="en-US" dirty="0" smtClean="0"/>
              <a:t>Recordation </a:t>
            </a:r>
            <a:r>
              <a:rPr lang="en-US" dirty="0"/>
              <a:t>of a notice of cessation after cessation of labor for a continuous period of 30 </a:t>
            </a:r>
            <a:r>
              <a:rPr lang="en-US" dirty="0" smtClean="0"/>
              <a:t>days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12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and Serving the Mechanic’s Lien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Lien document must conform to requirements under Cal. Civ. Code </a:t>
            </a:r>
            <a:r>
              <a:rPr lang="en-US" dirty="0"/>
              <a:t>§ </a:t>
            </a:r>
            <a:r>
              <a:rPr lang="en-US" dirty="0" smtClean="0"/>
              <a:t>8416 (</a:t>
            </a:r>
            <a:r>
              <a:rPr lang="en-US" i="1" dirty="0" smtClean="0"/>
              <a:t>See</a:t>
            </a:r>
            <a:r>
              <a:rPr lang="en-US" dirty="0" smtClean="0"/>
              <a:t> Attachment 2)</a:t>
            </a:r>
          </a:p>
          <a:p>
            <a:pPr lvl="1"/>
            <a:r>
              <a:rPr lang="en-US" dirty="0" smtClean="0"/>
              <a:t>e.g. statement of claimants demand, description of property sufficient for identification, etc.</a:t>
            </a:r>
          </a:p>
          <a:p>
            <a:pPr lvl="1"/>
            <a:r>
              <a:rPr lang="en-US" dirty="0" smtClean="0"/>
              <a:t>Notarization not required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Copy of mechanic’s lien must be served on owner or reputed owner </a:t>
            </a:r>
            <a:r>
              <a:rPr lang="en-US" b="1" dirty="0" smtClean="0"/>
              <a:t>prior</a:t>
            </a:r>
            <a:r>
              <a:rPr lang="en-US" dirty="0" smtClean="0"/>
              <a:t> to recording</a:t>
            </a:r>
          </a:p>
          <a:p>
            <a:pPr lvl="1"/>
            <a:r>
              <a:rPr lang="en-US" dirty="0" smtClean="0"/>
              <a:t>Failure to serve makes lien unenforceable as a matter of law (Cal. Civ. </a:t>
            </a:r>
            <a:r>
              <a:rPr lang="en-US" dirty="0"/>
              <a:t>Code </a:t>
            </a:r>
            <a:r>
              <a:rPr lang="en-US" dirty="0" smtClean="0"/>
              <a:t>§ 8416(c)-(e))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338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Serving Copy of Mechanic’s Lien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 of mechanic’s lien must be served as follows:</a:t>
            </a:r>
          </a:p>
          <a:p>
            <a:pPr lvl="1"/>
            <a:r>
              <a:rPr lang="en-US" dirty="0" smtClean="0"/>
              <a:t>Owner </a:t>
            </a:r>
            <a:r>
              <a:rPr lang="en-US" dirty="0"/>
              <a:t>or reputed </a:t>
            </a:r>
            <a:r>
              <a:rPr lang="en-US" dirty="0" smtClean="0"/>
              <a:t>owner </a:t>
            </a:r>
            <a:r>
              <a:rPr lang="en-US" dirty="0"/>
              <a:t>must be served with copy via first-class (with certificate of mailing), </a:t>
            </a:r>
            <a:r>
              <a:rPr lang="en-US" b="1" dirty="0"/>
              <a:t>certified mail</a:t>
            </a:r>
            <a:r>
              <a:rPr lang="en-US" dirty="0"/>
              <a:t>, or registered mail </a:t>
            </a:r>
            <a:r>
              <a:rPr lang="en-US" dirty="0" smtClean="0"/>
              <a:t>at residence or place of business (Cal. Civ. Code § 8416(c</a:t>
            </a:r>
            <a:r>
              <a:rPr lang="en-US" dirty="0"/>
              <a:t>)(1),(2</a:t>
            </a:r>
            <a:r>
              <a:rPr lang="en-US" dirty="0" smtClean="0"/>
              <a:t>)) </a:t>
            </a:r>
            <a:endParaRPr lang="en-US" dirty="0"/>
          </a:p>
          <a:p>
            <a:pPr lvl="1"/>
            <a:r>
              <a:rPr lang="en-US" dirty="0" smtClean="0"/>
              <a:t>If owner </a:t>
            </a:r>
            <a:r>
              <a:rPr lang="en-US" dirty="0"/>
              <a:t>or reputed </a:t>
            </a:r>
            <a:r>
              <a:rPr lang="en-US" dirty="0" smtClean="0"/>
              <a:t>owner </a:t>
            </a:r>
            <a:r>
              <a:rPr lang="en-US" dirty="0"/>
              <a:t>cannot be served, </a:t>
            </a:r>
            <a:r>
              <a:rPr lang="en-US" dirty="0" smtClean="0"/>
              <a:t>copy can be served on </a:t>
            </a:r>
            <a:r>
              <a:rPr lang="en-US" dirty="0"/>
              <a:t>direct </a:t>
            </a:r>
            <a:r>
              <a:rPr lang="en-US" dirty="0" smtClean="0"/>
              <a:t>contractor or construction lender instead</a:t>
            </a:r>
            <a:r>
              <a:rPr lang="en-US" dirty="0"/>
              <a:t> </a:t>
            </a:r>
            <a:r>
              <a:rPr lang="en-US" dirty="0" smtClean="0"/>
              <a:t>(Cal</a:t>
            </a:r>
            <a:r>
              <a:rPr lang="en-US" dirty="0"/>
              <a:t>. Civ. Code § </a:t>
            </a:r>
            <a:r>
              <a:rPr lang="en-US" dirty="0" smtClean="0"/>
              <a:t>8416(d))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85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Mechanic’s Lien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After service of copy, mechanic’s lien must be recorded </a:t>
            </a:r>
          </a:p>
          <a:p>
            <a:pPr lvl="1"/>
            <a:r>
              <a:rPr lang="en-US" dirty="0" smtClean="0"/>
              <a:t>Record </a:t>
            </a:r>
            <a:r>
              <a:rPr lang="en-US" dirty="0"/>
              <a:t>with </a:t>
            </a:r>
            <a:r>
              <a:rPr lang="en-US" dirty="0" smtClean="0"/>
              <a:t>County </a:t>
            </a:r>
            <a:r>
              <a:rPr lang="en-US" dirty="0"/>
              <a:t>R</a:t>
            </a:r>
            <a:r>
              <a:rPr lang="en-US" dirty="0" smtClean="0"/>
              <a:t>ecorder </a:t>
            </a:r>
            <a:r>
              <a:rPr lang="en-US" dirty="0"/>
              <a:t>where property is </a:t>
            </a:r>
            <a:r>
              <a:rPr lang="en-US" dirty="0" smtClean="0"/>
              <a:t>located (Cal. Civ. </a:t>
            </a:r>
            <a:r>
              <a:rPr lang="en-US" dirty="0"/>
              <a:t>Code </a:t>
            </a:r>
            <a:r>
              <a:rPr lang="en-US" dirty="0" smtClean="0"/>
              <a:t>§ 8060(b))</a:t>
            </a:r>
            <a:endParaRPr lang="en-US" dirty="0"/>
          </a:p>
          <a:p>
            <a:pPr lvl="1"/>
            <a:r>
              <a:rPr lang="en-US" dirty="0" smtClean="0"/>
              <a:t>Recordation </a:t>
            </a:r>
            <a:r>
              <a:rPr lang="en-US" dirty="0"/>
              <a:t>of mechanics lien in good faith is absolutely privileged (</a:t>
            </a:r>
            <a:r>
              <a:rPr lang="en-US" dirty="0" smtClean="0"/>
              <a:t>Cal. Civ. Code § 47(b</a:t>
            </a:r>
            <a:r>
              <a:rPr lang="en-US" dirty="0"/>
              <a:t>)) 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liable for slander of title even if claim is subsequently held invalid </a:t>
            </a:r>
            <a:r>
              <a:rPr lang="en-US" dirty="0" smtClean="0"/>
              <a:t>(e.g. </a:t>
            </a:r>
            <a:r>
              <a:rPr lang="en-US" i="1" dirty="0" smtClean="0"/>
              <a:t>Pisano v. Taggart </a:t>
            </a:r>
            <a:r>
              <a:rPr lang="en-US" dirty="0" smtClean="0"/>
              <a:t>(1972) 29 CA3d 1, 24)</a:t>
            </a:r>
            <a:endParaRPr lang="en-US" dirty="0"/>
          </a:p>
          <a:p>
            <a:r>
              <a:rPr lang="en-US" dirty="0" smtClean="0"/>
              <a:t>Record in person if possible to avoid backlogs and possible rejection of lien by County clerks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1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Wage theft explained, impact on low-income communities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Day laborer community demographics and the challenges to countering wage theft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Mechanic’s lien law overview and use as an innovative approach to recover unpaid wages for day laborers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Legislative proposals inspired by mechanic’s lien law</a:t>
            </a:r>
          </a:p>
          <a:p>
            <a:pPr marL="514350" indent="-514350">
              <a:buAutoNum type="arabicParenBoth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Enforcing Mechanic’s Lien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Complaint must be filed </a:t>
            </a:r>
            <a:r>
              <a:rPr lang="en-US" b="1" dirty="0" smtClean="0"/>
              <a:t>within </a:t>
            </a:r>
            <a:r>
              <a:rPr lang="en-US" b="1" dirty="0"/>
              <a:t>90 days </a:t>
            </a:r>
            <a:r>
              <a:rPr lang="en-US" dirty="0"/>
              <a:t>after lien is recorded, otherwise lien expires and becomes unenforceable (</a:t>
            </a:r>
            <a:r>
              <a:rPr lang="en-US" dirty="0" smtClean="0"/>
              <a:t>Cal. Civ. Code § </a:t>
            </a:r>
            <a:r>
              <a:rPr lang="en-US" dirty="0"/>
              <a:t>8460(a)) (</a:t>
            </a:r>
            <a:r>
              <a:rPr lang="en-US" i="1" dirty="0"/>
              <a:t>See</a:t>
            </a:r>
            <a:r>
              <a:rPr lang="en-US" dirty="0"/>
              <a:t> Attachment 3)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Extension to foreclose can be provided by owner, but lien must be enforced no later than 1 year after completion of work of improvement </a:t>
            </a:r>
            <a:r>
              <a:rPr lang="en-US" dirty="0"/>
              <a:t>(</a:t>
            </a:r>
            <a:r>
              <a:rPr lang="en-US" dirty="0" smtClean="0"/>
              <a:t>Cal. Civ. Code § 8460(b))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2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Enforcing Mechanic’s </a:t>
            </a:r>
            <a:r>
              <a:rPr lang="en-US" dirty="0" smtClean="0"/>
              <a:t>Lien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Amount </a:t>
            </a:r>
            <a:r>
              <a:rPr lang="en-US" dirty="0" smtClean="0"/>
              <a:t>recoverable</a:t>
            </a:r>
          </a:p>
          <a:p>
            <a:pPr lvl="1"/>
            <a:r>
              <a:rPr lang="en-US" dirty="0" smtClean="0"/>
              <a:t>Lesser </a:t>
            </a:r>
            <a:r>
              <a:rPr lang="en-US" dirty="0"/>
              <a:t>of the </a:t>
            </a:r>
            <a:r>
              <a:rPr lang="en-US" b="1" dirty="0"/>
              <a:t>reasonable value of the work provided </a:t>
            </a:r>
            <a:r>
              <a:rPr lang="en-US" dirty="0"/>
              <a:t>or the price agreed upon by claimant and person that contracted for the work (</a:t>
            </a:r>
            <a:r>
              <a:rPr lang="en-US" dirty="0" smtClean="0"/>
              <a:t>Cal. Civ. Code § 8430).</a:t>
            </a:r>
          </a:p>
          <a:p>
            <a:pPr lvl="1"/>
            <a:r>
              <a:rPr lang="en-US" dirty="0" smtClean="0"/>
              <a:t>Interest allowed </a:t>
            </a:r>
            <a:r>
              <a:rPr lang="en-US" dirty="0"/>
              <a:t>by law or contract </a:t>
            </a:r>
            <a:r>
              <a:rPr lang="en-US" dirty="0" smtClean="0"/>
              <a:t>(Cal. Lab. Code §218.6)</a:t>
            </a:r>
          </a:p>
          <a:p>
            <a:pPr lvl="1"/>
            <a:r>
              <a:rPr lang="en-US" dirty="0" smtClean="0"/>
              <a:t>Cost </a:t>
            </a:r>
            <a:r>
              <a:rPr lang="en-US" dirty="0"/>
              <a:t>of recording </a:t>
            </a:r>
            <a:r>
              <a:rPr lang="en-US" dirty="0" smtClean="0"/>
              <a:t>lien (Cal. </a:t>
            </a:r>
            <a:r>
              <a:rPr lang="en-US" dirty="0"/>
              <a:t>Civ. Code § </a:t>
            </a:r>
            <a:r>
              <a:rPr lang="en-US" dirty="0" smtClean="0"/>
              <a:t>8464)</a:t>
            </a:r>
          </a:p>
          <a:p>
            <a:pPr lvl="1"/>
            <a:r>
              <a:rPr lang="en-US" dirty="0" smtClean="0"/>
              <a:t>Generally cannot recover </a:t>
            </a:r>
            <a:r>
              <a:rPr lang="en-US" dirty="0"/>
              <a:t>attorney’s fees </a:t>
            </a:r>
          </a:p>
          <a:p>
            <a:endParaRPr lang="en-US" dirty="0" smtClean="0"/>
          </a:p>
          <a:p>
            <a:r>
              <a:rPr lang="en-US" dirty="0" smtClean="0"/>
              <a:t>Record </a:t>
            </a:r>
            <a:r>
              <a:rPr lang="en-US" dirty="0" err="1" smtClean="0"/>
              <a:t>lis</a:t>
            </a:r>
            <a:r>
              <a:rPr lang="en-US" dirty="0" smtClean="0"/>
              <a:t> </a:t>
            </a:r>
            <a:r>
              <a:rPr lang="en-US" dirty="0" err="1" smtClean="0"/>
              <a:t>pendens</a:t>
            </a:r>
            <a:r>
              <a:rPr lang="en-US" dirty="0" smtClean="0"/>
              <a:t> </a:t>
            </a:r>
            <a:r>
              <a:rPr lang="en-US" b="1" dirty="0"/>
              <a:t>on or before 20 days </a:t>
            </a:r>
            <a:r>
              <a:rPr lang="en-US" dirty="0"/>
              <a:t>after filing action </a:t>
            </a:r>
            <a:r>
              <a:rPr lang="en-US" dirty="0" smtClean="0"/>
              <a:t>(Cal Civ. Code § 8461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See</a:t>
            </a:r>
            <a:r>
              <a:rPr lang="en-US" dirty="0"/>
              <a:t> Attachment </a:t>
            </a:r>
            <a:r>
              <a:rPr lang="en-US" dirty="0" smtClean="0"/>
              <a:t>4)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Issues and Considerations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Be </a:t>
            </a:r>
            <a:r>
              <a:rPr lang="en-US" sz="3200" dirty="0"/>
              <a:t>prepared to release unenforceable, invalid </a:t>
            </a:r>
            <a:r>
              <a:rPr lang="en-US" sz="3200" dirty="0" smtClean="0"/>
              <a:t>mechanics’ </a:t>
            </a:r>
            <a:r>
              <a:rPr lang="en-US" sz="3200" dirty="0"/>
              <a:t>liens (Cal. Civ. Code §§ 8480, 8482) </a:t>
            </a:r>
            <a:r>
              <a:rPr lang="en-US" sz="3200" dirty="0" smtClean="0"/>
              <a:t>(</a:t>
            </a:r>
            <a:r>
              <a:rPr lang="en-US" sz="3200" i="1" dirty="0" smtClean="0"/>
              <a:t>See</a:t>
            </a:r>
            <a:r>
              <a:rPr lang="en-US" sz="3200" dirty="0" smtClean="0"/>
              <a:t> Attachment 5)</a:t>
            </a:r>
            <a:endParaRPr lang="en-US" sz="3200" dirty="0"/>
          </a:p>
          <a:p>
            <a:pPr lvl="1"/>
            <a:r>
              <a:rPr lang="en-US" dirty="0" smtClean="0"/>
              <a:t>Owner required to give 10-day notice</a:t>
            </a:r>
          </a:p>
          <a:p>
            <a:pPr lvl="1"/>
            <a:r>
              <a:rPr lang="en-US" dirty="0" smtClean="0"/>
              <a:t>Possible liability </a:t>
            </a:r>
            <a:r>
              <a:rPr lang="en-US" dirty="0"/>
              <a:t>for reasonable attorney’s </a:t>
            </a:r>
            <a:r>
              <a:rPr lang="en-US" dirty="0" smtClean="0"/>
              <a:t>fees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preliminary notice requirement for </a:t>
            </a:r>
            <a:r>
              <a:rPr lang="en-US" dirty="0" smtClean="0"/>
              <a:t>laborers (Cal. Civ. Code § 8200(e)(1))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Check for “Notice of Non-Responsibility” if tenant (Cal. Civ. </a:t>
            </a:r>
            <a:r>
              <a:rPr lang="en-US" dirty="0"/>
              <a:t>Code § </a:t>
            </a:r>
            <a:r>
              <a:rPr lang="en-US" dirty="0" smtClean="0"/>
              <a:t>8444)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and Legislative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 </a:t>
            </a:r>
            <a:r>
              <a:rPr lang="en-US" dirty="0"/>
              <a:t>1164 </a:t>
            </a:r>
            <a:r>
              <a:rPr lang="en-US" dirty="0" smtClean="0"/>
              <a:t>(died </a:t>
            </a:r>
            <a:r>
              <a:rPr lang="en-US" dirty="0"/>
              <a:t>on Senate floor last year)</a:t>
            </a:r>
          </a:p>
          <a:p>
            <a:pPr lvl="1"/>
            <a:r>
              <a:rPr lang="en-US" dirty="0" smtClean="0"/>
              <a:t>Expands existing </a:t>
            </a:r>
            <a:r>
              <a:rPr lang="en-US" dirty="0"/>
              <a:t>Mechanic’s Lien to all sectors. Currently, construction workers can put a temporary hold (a lien) on the property of an employer who owes back wages while the case is being decided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Modeled after Wisconsin’s </a:t>
            </a:r>
            <a:r>
              <a:rPr lang="en-US" dirty="0"/>
              <a:t>wage lien law </a:t>
            </a:r>
            <a:r>
              <a:rPr lang="en-US" dirty="0" smtClean="0"/>
              <a:t>which has helped 80</a:t>
            </a:r>
            <a:r>
              <a:rPr lang="en-US" dirty="0"/>
              <a:t>% of workers recover payment for wages owed, compared to fewer than 20% in </a:t>
            </a:r>
            <a:r>
              <a:rPr lang="en-US" dirty="0" smtClean="0"/>
              <a:t>California.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Alaska</a:t>
            </a:r>
            <a:r>
              <a:rPr lang="en-US" dirty="0"/>
              <a:t>, Idaho, Maryland, New Hampshire, Texas, and Washington have also enacted wage lien laws. 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6779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Currently</a:t>
            </a:r>
          </a:p>
          <a:p>
            <a:pPr lvl="1"/>
            <a:r>
              <a:rPr lang="en-US" dirty="0"/>
              <a:t>SB 588 is pending in California Senate. It would provide some lien rights in limited situations to those working outside of the construction industry.</a:t>
            </a:r>
          </a:p>
          <a:p>
            <a:pPr lvl="1"/>
            <a:r>
              <a:rPr lang="en-US" dirty="0"/>
              <a:t>Los Angeles Wage Theft Ordinance currently under consideration includes a broad lien right for all </a:t>
            </a:r>
            <a:r>
              <a:rPr lang="en-US" dirty="0" smtClean="0"/>
              <a:t>employees.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Looking toward the future</a:t>
            </a:r>
          </a:p>
          <a:p>
            <a:pPr lvl="1"/>
            <a:r>
              <a:rPr lang="en-US" dirty="0" smtClean="0"/>
              <a:t>Possible expansion of mechanic’s </a:t>
            </a:r>
            <a:r>
              <a:rPr lang="en-US" dirty="0"/>
              <a:t>lien remedy to other workers based on broad constitutional language (“</a:t>
            </a:r>
            <a:r>
              <a:rPr lang="en-US" i="1" dirty="0"/>
              <a:t>Laborers of every class, shall have a lien upon the property upon which they have bestowed labor”</a:t>
            </a:r>
            <a:r>
              <a:rPr lang="en-US" dirty="0"/>
              <a:t>)? Or statutorily changing requirement of “permanent” improvement to property?</a:t>
            </a:r>
          </a:p>
          <a:p>
            <a:pPr lvl="1"/>
            <a:r>
              <a:rPr lang="en-US" dirty="0"/>
              <a:t>Attorneys’ fees for </a:t>
            </a:r>
            <a:r>
              <a:rPr lang="en-US" dirty="0" smtClean="0"/>
              <a:t>mechanics’ liens </a:t>
            </a:r>
            <a:r>
              <a:rPr lang="en-US" dirty="0"/>
              <a:t>filed by laborers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and Legislative Efforts</a:t>
            </a:r>
          </a:p>
        </p:txBody>
      </p:sp>
    </p:spTree>
    <p:extLst>
      <p:ext uri="{BB962C8B-B14F-4D97-AF65-F5344CB8AC3E}">
        <p14:creationId xmlns:p14="http://schemas.microsoft.com/office/powerpoint/2010/main" val="442673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Question &amp; Answer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Matthew N. Sirolly</a:t>
            </a:r>
          </a:p>
          <a:p>
            <a:pPr marL="0" indent="0">
              <a:buNone/>
            </a:pPr>
            <a:r>
              <a:rPr lang="en-US" dirty="0" smtClean="0"/>
              <a:t>Oscar Espino-Padron</a:t>
            </a:r>
          </a:p>
          <a:p>
            <a:pPr marL="0" indent="0">
              <a:buNone/>
            </a:pPr>
            <a:r>
              <a:rPr lang="en-US" dirty="0" smtClean="0"/>
              <a:t>Renee Amador</a:t>
            </a:r>
          </a:p>
          <a:p>
            <a:pPr marL="0" indent="0">
              <a:buNone/>
            </a:pPr>
            <a:r>
              <a:rPr lang="en-US" dirty="0" smtClean="0"/>
              <a:t>The Wage Justice Center</a:t>
            </a:r>
          </a:p>
          <a:p>
            <a:pPr marL="0" indent="0">
              <a:buNone/>
            </a:pPr>
            <a:r>
              <a:rPr lang="en-US" dirty="0" smtClean="0"/>
              <a:t>3250 Wilshire Blvd.,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Flr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Los Angeles, California 90010</a:t>
            </a:r>
          </a:p>
          <a:p>
            <a:pPr marL="0" indent="0">
              <a:buNone/>
            </a:pPr>
            <a:r>
              <a:rPr lang="en-US" dirty="0" smtClean="0"/>
              <a:t>Tel: (213) 273-8400</a:t>
            </a:r>
          </a:p>
          <a:p>
            <a:pPr marL="0" indent="0">
              <a:buNone/>
            </a:pPr>
            <a:r>
              <a:rPr lang="en-US" dirty="0" smtClean="0"/>
              <a:t>Fax: (213) 785-1708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6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Wage Theft: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Wage theft: non-payment or underpayment of minimum and/or overtime wages, failure to provide rest and meal breaks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Particularly impacts low-wage workers, often toiling in the underground economy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Los Angeles is the wage theft capital of the U.S.</a:t>
            </a:r>
          </a:p>
          <a:p>
            <a:pPr marL="0" lvl="1" indent="0">
              <a:buNone/>
            </a:pPr>
            <a:endParaRPr lang="en-US" sz="1100" dirty="0" smtClean="0"/>
          </a:p>
          <a:p>
            <a:pPr marL="0" lvl="1" indent="0">
              <a:buNone/>
            </a:pPr>
            <a:r>
              <a:rPr lang="en-US" sz="1100" dirty="0" smtClean="0"/>
              <a:t>(</a:t>
            </a:r>
            <a:r>
              <a:rPr lang="en-US" sz="1100" dirty="0"/>
              <a:t>Source:  “Wage Theft and Workplace Violations in Los Angeles: The Failure of Employment and Labor Law for Low-Wage Workers” (2010), Ruth Milken, et al; “Hollow Victories: The Crisis in Collecting Unpaid Wages for California’s Workers” (2013), Eunice H. Cho, et al.)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0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Wage Theft: The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Various studies have looked at the wage theft crisis in Los Angeles and in California generally </a:t>
            </a:r>
          </a:p>
          <a:p>
            <a:pPr lvl="1"/>
            <a:r>
              <a:rPr lang="en-US" dirty="0" smtClean="0"/>
              <a:t>30% of low-wage Los Angeles workers surveyed were paid less than minimum </a:t>
            </a:r>
            <a:r>
              <a:rPr lang="en-US" dirty="0"/>
              <a:t>wage in the week prior to the </a:t>
            </a:r>
            <a:r>
              <a:rPr lang="en-US" dirty="0" smtClean="0"/>
              <a:t>survey</a:t>
            </a:r>
          </a:p>
          <a:p>
            <a:pPr lvl="1"/>
            <a:r>
              <a:rPr lang="en-US" dirty="0" smtClean="0"/>
              <a:t>80.3% </a:t>
            </a:r>
            <a:r>
              <a:rPr lang="en-US" dirty="0"/>
              <a:t>of low-wage Los Angeles </a:t>
            </a:r>
            <a:r>
              <a:rPr lang="en-US" dirty="0" smtClean="0"/>
              <a:t>workers experienced a meal break violation in the week prior to the survey</a:t>
            </a:r>
          </a:p>
          <a:p>
            <a:pPr lvl="1"/>
            <a:r>
              <a:rPr lang="en-US" dirty="0" smtClean="0"/>
              <a:t>$26.2 million is stolen from low-wage workers each week in Los Angeles as a result of wage theft</a:t>
            </a:r>
          </a:p>
          <a:p>
            <a:pPr lvl="1"/>
            <a:r>
              <a:rPr lang="en-US" dirty="0"/>
              <a:t>83% of workers who receive a judgment for unpaid wages </a:t>
            </a:r>
            <a:r>
              <a:rPr lang="en-US" dirty="0" smtClean="0"/>
              <a:t>never </a:t>
            </a:r>
            <a:r>
              <a:rPr lang="en-US" dirty="0"/>
              <a:t>recover a dime in California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sz="1200" dirty="0" smtClean="0"/>
              <a:t>(Source:  “Wage Theft and Workplace Violations in Los Angeles: The Failure of Employment and Labor Law for Low-Wage Workers” Ruth Milken, et al. (2010); “Hollow Victories: The Crisis in Collecting Unpaid Wages for California’s Workers” Eunice H. Cho, et al. (2013))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Wage Theft: The Statistics (cont’d)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Wage theft has an impact on the health of low-income communities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oor housing conditions </a:t>
            </a:r>
            <a:endParaRPr lang="en-US" dirty="0"/>
          </a:p>
          <a:p>
            <a:pPr lvl="1"/>
            <a:r>
              <a:rPr lang="en-US" dirty="0" smtClean="0"/>
              <a:t>Food insecurity forcing workers to rely on cheaper processed foods, leading to obesity</a:t>
            </a:r>
            <a:r>
              <a:rPr lang="en-US" dirty="0"/>
              <a:t> </a:t>
            </a:r>
            <a:r>
              <a:rPr lang="en-US" dirty="0" smtClean="0"/>
              <a:t>and diabetes</a:t>
            </a:r>
          </a:p>
          <a:p>
            <a:pPr lvl="1"/>
            <a:r>
              <a:rPr lang="en-US" dirty="0" smtClean="0"/>
              <a:t>Stress leading to poor physical and mental health</a:t>
            </a:r>
          </a:p>
          <a:p>
            <a:r>
              <a:rPr lang="en-US" dirty="0" smtClean="0"/>
              <a:t>Disadvantages law-abiding businesses &amp; reduces local, state and federal tax revenue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100" dirty="0" smtClean="0"/>
              <a:t>(Source:  “Health Impact Assessment of Proposed Los Angeles Wage Theft Ordinance”, Humane Impact Partners (2014); “Workers  Without Rights: The Informal Economy in Los Angeles”, Economic Roundtable (2002).)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Laborer: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Persons seeking work at informal hiring sites, such as in front of businesses, home improvement stores, gas stations, and streets</a:t>
            </a:r>
          </a:p>
          <a:p>
            <a:pPr lvl="1"/>
            <a:r>
              <a:rPr lang="en-US" dirty="0" smtClean="0"/>
              <a:t>117,600 are either working or looking for work daily (fluid)</a:t>
            </a:r>
          </a:p>
          <a:p>
            <a:pPr lvl="1"/>
            <a:r>
              <a:rPr lang="en-US" dirty="0" smtClean="0"/>
              <a:t>80% are undocumented immigrants</a:t>
            </a:r>
          </a:p>
          <a:p>
            <a:pPr lvl="1"/>
            <a:r>
              <a:rPr lang="en-US" dirty="0" smtClean="0"/>
              <a:t>87% from Mexico or Central America</a:t>
            </a:r>
          </a:p>
          <a:p>
            <a:pPr lvl="1"/>
            <a:r>
              <a:rPr lang="en-US" dirty="0" smtClean="0"/>
              <a:t>59% received 8 years or less of formal education </a:t>
            </a:r>
          </a:p>
          <a:p>
            <a:pPr lvl="1"/>
            <a:r>
              <a:rPr lang="en-US" dirty="0" smtClean="0"/>
              <a:t>43% employed by construction contractors</a:t>
            </a:r>
          </a:p>
          <a:p>
            <a:pPr lvl="1"/>
            <a:r>
              <a:rPr lang="en-US" dirty="0" smtClean="0"/>
              <a:t>Top five occupations include construction, painting, roofing and drywall installation</a:t>
            </a:r>
          </a:p>
          <a:p>
            <a:pPr marL="457200" lvl="1" indent="0">
              <a:buNone/>
            </a:pPr>
            <a:endParaRPr lang="en-US" sz="1100" dirty="0" smtClean="0"/>
          </a:p>
          <a:p>
            <a:pPr marL="457200" lvl="1" indent="0">
              <a:buNone/>
            </a:pPr>
            <a:r>
              <a:rPr lang="en-US" sz="1100" dirty="0" smtClean="0"/>
              <a:t>(Source: “On the Corner: Day Labor in the United States”, Abel Valenzuela , et al (2006); “Day Labor in the Golden State”, Public Policy Institute of California and Arturo Gonzalez (2007).)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Laborer: Wage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Nature of the employer-employee relationship</a:t>
            </a:r>
          </a:p>
          <a:p>
            <a:pPr lvl="1"/>
            <a:r>
              <a:rPr lang="en-US" dirty="0" smtClean="0"/>
              <a:t>Informal</a:t>
            </a:r>
          </a:p>
          <a:p>
            <a:pPr lvl="1"/>
            <a:r>
              <a:rPr lang="en-US" dirty="0" smtClean="0"/>
              <a:t>Cash</a:t>
            </a:r>
          </a:p>
          <a:p>
            <a:pPr lvl="1"/>
            <a:r>
              <a:rPr lang="en-US" dirty="0" smtClean="0"/>
              <a:t>Temporary</a:t>
            </a:r>
          </a:p>
          <a:p>
            <a:r>
              <a:rPr lang="en-US" dirty="0" smtClean="0"/>
              <a:t>Day laborers experience serious workplace abuses, particularly wage theft</a:t>
            </a:r>
            <a:endParaRPr lang="en-US" dirty="0"/>
          </a:p>
          <a:p>
            <a:pPr lvl="1"/>
            <a:r>
              <a:rPr lang="en-US" dirty="0"/>
              <a:t>44 % denied </a:t>
            </a:r>
            <a:r>
              <a:rPr lang="en-US" dirty="0" smtClean="0"/>
              <a:t>breaks or food </a:t>
            </a:r>
            <a:r>
              <a:rPr lang="en-US" dirty="0"/>
              <a:t>within two months of survey</a:t>
            </a:r>
          </a:p>
          <a:p>
            <a:pPr lvl="1"/>
            <a:r>
              <a:rPr lang="en-US" dirty="0"/>
              <a:t>49 % were denied wages </a:t>
            </a:r>
          </a:p>
          <a:p>
            <a:pPr lvl="1"/>
            <a:r>
              <a:rPr lang="en-US" dirty="0"/>
              <a:t>48 % </a:t>
            </a:r>
            <a:r>
              <a:rPr lang="en-US" dirty="0" smtClean="0"/>
              <a:t>received less than promised</a:t>
            </a:r>
            <a:endParaRPr lang="en-US" dirty="0"/>
          </a:p>
          <a:p>
            <a:pPr lvl="1"/>
            <a:r>
              <a:rPr lang="en-US" dirty="0" smtClean="0"/>
              <a:t>27 </a:t>
            </a:r>
            <a:r>
              <a:rPr lang="en-US" dirty="0"/>
              <a:t>% </a:t>
            </a:r>
            <a:r>
              <a:rPr lang="en-US" dirty="0" smtClean="0"/>
              <a:t>abandoned at worksite</a:t>
            </a:r>
            <a:endParaRPr lang="en-US" dirty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r>
              <a:rPr lang="en-US" sz="1000" dirty="0" smtClean="0"/>
              <a:t>(</a:t>
            </a:r>
            <a:r>
              <a:rPr lang="en-US" sz="1000" dirty="0"/>
              <a:t>Source: “On the Corner: Day Labor in the United States”, Abel Valenzuela , et al (2006); “Day Labor in the Golden State”, Public Policy Institute of California and Arturo Gonzalez (2007).)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3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Mechanics’ Liens to Counter Wage Theft in Day Laborer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Mechanic’s </a:t>
            </a:r>
            <a:r>
              <a:rPr lang="en-US" b="1" i="1" dirty="0" smtClean="0"/>
              <a:t>lien (or laborer’s lien)</a:t>
            </a:r>
            <a:r>
              <a:rPr lang="en-US" dirty="0" smtClean="0"/>
              <a:t>: </a:t>
            </a:r>
            <a:r>
              <a:rPr lang="en-US" dirty="0"/>
              <a:t>pre-judgment remedy that allows </a:t>
            </a:r>
            <a:r>
              <a:rPr lang="en-US" dirty="0" smtClean="0"/>
              <a:t>a laborer to record a lien claim in the amount of wages owed against </a:t>
            </a:r>
            <a:r>
              <a:rPr lang="en-US" dirty="0"/>
              <a:t>the real property </a:t>
            </a:r>
            <a:r>
              <a:rPr lang="en-US" dirty="0" smtClean="0"/>
              <a:t>on which the laborer made a permanent improvement and to foreclose on that lien if the claimed wages are not paid.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Mechanic’s lien clinics in Los Angeles County and Orange County (</a:t>
            </a:r>
            <a:r>
              <a:rPr lang="en-US" i="1" dirty="0" smtClean="0"/>
              <a:t>See</a:t>
            </a:r>
            <a:r>
              <a:rPr lang="en-US" dirty="0" smtClean="0"/>
              <a:t> Attachment 1)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Origin of Mechanics’ Liens in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In existence since founding of United States</a:t>
            </a:r>
          </a:p>
          <a:p>
            <a:pPr lvl="1"/>
            <a:r>
              <a:rPr lang="en-US" dirty="0" smtClean="0"/>
              <a:t>Thomas Jefferson and James Madison lobbied Maryland legislature for mechanic’s lien law in 1791 to encourage development in D.C.</a:t>
            </a:r>
          </a:p>
          <a:p>
            <a:pPr lvl="1"/>
            <a:r>
              <a:rPr lang="en-US" dirty="0" smtClean="0"/>
              <a:t>U.S. rich in land but poor in capital and labor</a:t>
            </a:r>
          </a:p>
          <a:p>
            <a:pPr lvl="1"/>
            <a:r>
              <a:rPr lang="en-US" dirty="0" smtClean="0"/>
              <a:t>Allowed small landholders to use land as security for improvements</a:t>
            </a:r>
          </a:p>
          <a:p>
            <a:pPr marL="57150" indent="0">
              <a:buNone/>
            </a:pPr>
            <a:r>
              <a:rPr lang="en-US" sz="1100" dirty="0" smtClean="0"/>
              <a:t>(Source</a:t>
            </a:r>
            <a:r>
              <a:rPr lang="en-US" sz="1100" dirty="0"/>
              <a:t>: “A Practitioner's Guide to Construction Law”, John G. Cameron) 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3500" dirty="0" smtClean="0"/>
              <a:t>Premised on the idea of unjust enrichment</a:t>
            </a:r>
          </a:p>
          <a:p>
            <a:pPr lvl="1"/>
            <a:r>
              <a:rPr lang="en-US" dirty="0" smtClean="0"/>
              <a:t>e.g. </a:t>
            </a:r>
            <a:r>
              <a:rPr lang="en-US" i="1" dirty="0" smtClean="0"/>
              <a:t>Burton v. </a:t>
            </a:r>
            <a:r>
              <a:rPr lang="en-US" i="1" dirty="0" err="1" smtClean="0"/>
              <a:t>Sosinky</a:t>
            </a:r>
            <a:r>
              <a:rPr lang="en-US" i="1" dirty="0" smtClean="0"/>
              <a:t> </a:t>
            </a:r>
            <a:r>
              <a:rPr lang="en-US" dirty="0" smtClean="0"/>
              <a:t>(1988) 203 Cal.App.3d 562, 568; </a:t>
            </a:r>
            <a:r>
              <a:rPr lang="en-US" i="1" dirty="0" smtClean="0"/>
              <a:t>T.O. LX, LLC v. Superior Court</a:t>
            </a:r>
            <a:r>
              <a:rPr lang="en-US" dirty="0" smtClean="0"/>
              <a:t> (2008) 65 CA4th 140, 146.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2034</Words>
  <Application>Microsoft Office PowerPoint</Application>
  <PresentationFormat>On-screen Show (4:3)</PresentationFormat>
  <Paragraphs>174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Mechanic’s Lien Litigation: Combating Wage Theft in the Day Laborer Community </vt:lpstr>
      <vt:lpstr>Session Overview </vt:lpstr>
      <vt:lpstr>Wage Theft: What is it?</vt:lpstr>
      <vt:lpstr>Wage Theft: The Statistics</vt:lpstr>
      <vt:lpstr>Wage Theft: The Statistics (cont’d) </vt:lpstr>
      <vt:lpstr>Day Laborer: Demographics</vt:lpstr>
      <vt:lpstr>Day Laborer: Wage Theft</vt:lpstr>
      <vt:lpstr>Mechanics’ Liens to Counter Wage Theft in Day Laborer Community</vt:lpstr>
      <vt:lpstr>Origin of Mechanics’ Liens in U.S.</vt:lpstr>
      <vt:lpstr>Mechanic’s Lien Law in California</vt:lpstr>
      <vt:lpstr>Mechanic’s Lien Pre-requisites</vt:lpstr>
      <vt:lpstr>(1) Laborer (i.e. Employee)</vt:lpstr>
      <vt:lpstr>Independent Contractors </vt:lpstr>
      <vt:lpstr>(2) Work of Improvement</vt:lpstr>
      <vt:lpstr>(3) Recording Deadline</vt:lpstr>
      <vt:lpstr>Completion of Work of Improvement  </vt:lpstr>
      <vt:lpstr>Preparing and Serving the Mechanic’s Lien </vt:lpstr>
      <vt:lpstr>Serving Copy of Mechanic’s Lien</vt:lpstr>
      <vt:lpstr>Recording Mechanic’s Lien </vt:lpstr>
      <vt:lpstr>Enforcing Mechanic’s Lien</vt:lpstr>
      <vt:lpstr>Enforcing Mechanic’s Lien (cont’d)</vt:lpstr>
      <vt:lpstr>Other Issues and Considerations </vt:lpstr>
      <vt:lpstr>Policy and Legislative Efforts</vt:lpstr>
      <vt:lpstr>Policy and Legislative Efforts</vt:lpstr>
      <vt:lpstr>Question &amp; Answer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dayaom</dc:creator>
  <cp:lastModifiedBy>montif</cp:lastModifiedBy>
  <cp:revision>214</cp:revision>
  <dcterms:created xsi:type="dcterms:W3CDTF">2015-03-11T15:54:04Z</dcterms:created>
  <dcterms:modified xsi:type="dcterms:W3CDTF">2015-05-15T18:17:24Z</dcterms:modified>
</cp:coreProperties>
</file>