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93" r:id="rId2"/>
    <p:sldMasterId id="2147483705" r:id="rId3"/>
    <p:sldMasterId id="2147483719" r:id="rId4"/>
  </p:sldMasterIdLst>
  <p:notesMasterIdLst>
    <p:notesMasterId r:id="rId90"/>
  </p:notesMasterIdLst>
  <p:handoutMasterIdLst>
    <p:handoutMasterId r:id="rId91"/>
  </p:handoutMasterIdLst>
  <p:sldIdLst>
    <p:sldId id="265" r:id="rId5"/>
    <p:sldId id="292" r:id="rId6"/>
    <p:sldId id="394" r:id="rId7"/>
    <p:sldId id="395" r:id="rId8"/>
    <p:sldId id="304" r:id="rId9"/>
    <p:sldId id="322" r:id="rId10"/>
    <p:sldId id="321" r:id="rId11"/>
    <p:sldId id="319" r:id="rId12"/>
    <p:sldId id="320" r:id="rId13"/>
    <p:sldId id="323" r:id="rId14"/>
    <p:sldId id="392" r:id="rId15"/>
    <p:sldId id="393" r:id="rId16"/>
    <p:sldId id="325" r:id="rId17"/>
    <p:sldId id="293" r:id="rId18"/>
    <p:sldId id="331" r:id="rId19"/>
    <p:sldId id="329" r:id="rId20"/>
    <p:sldId id="307" r:id="rId21"/>
    <p:sldId id="308" r:id="rId22"/>
    <p:sldId id="309" r:id="rId23"/>
    <p:sldId id="310" r:id="rId24"/>
    <p:sldId id="311" r:id="rId25"/>
    <p:sldId id="312" r:id="rId26"/>
    <p:sldId id="313" r:id="rId27"/>
    <p:sldId id="314" r:id="rId28"/>
    <p:sldId id="315" r:id="rId29"/>
    <p:sldId id="316" r:id="rId30"/>
    <p:sldId id="317" r:id="rId31"/>
    <p:sldId id="326" r:id="rId32"/>
    <p:sldId id="336" r:id="rId33"/>
    <p:sldId id="338" r:id="rId34"/>
    <p:sldId id="339" r:id="rId35"/>
    <p:sldId id="340" r:id="rId36"/>
    <p:sldId id="341" r:id="rId37"/>
    <p:sldId id="342" r:id="rId38"/>
    <p:sldId id="332"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66" r:id="rId61"/>
    <p:sldId id="367" r:id="rId62"/>
    <p:sldId id="368" r:id="rId63"/>
    <p:sldId id="369" r:id="rId64"/>
    <p:sldId id="370" r:id="rId65"/>
    <p:sldId id="371" r:id="rId66"/>
    <p:sldId id="372" r:id="rId67"/>
    <p:sldId id="373" r:id="rId68"/>
    <p:sldId id="374" r:id="rId69"/>
    <p:sldId id="375" r:id="rId70"/>
    <p:sldId id="376" r:id="rId71"/>
    <p:sldId id="377" r:id="rId72"/>
    <p:sldId id="378" r:id="rId73"/>
    <p:sldId id="379" r:id="rId74"/>
    <p:sldId id="380" r:id="rId75"/>
    <p:sldId id="381" r:id="rId76"/>
    <p:sldId id="382" r:id="rId77"/>
    <p:sldId id="383" r:id="rId78"/>
    <p:sldId id="384" r:id="rId79"/>
    <p:sldId id="385" r:id="rId80"/>
    <p:sldId id="386" r:id="rId81"/>
    <p:sldId id="387" r:id="rId82"/>
    <p:sldId id="335" r:id="rId83"/>
    <p:sldId id="388" r:id="rId84"/>
    <p:sldId id="389" r:id="rId85"/>
    <p:sldId id="390" r:id="rId86"/>
    <p:sldId id="391" r:id="rId87"/>
    <p:sldId id="343" r:id="rId88"/>
    <p:sldId id="344" r:id="rId8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CE3AA"/>
    <a:srgbClr val="FFFFFF"/>
    <a:srgbClr val="E3D583"/>
    <a:srgbClr val="EAEAEA"/>
    <a:srgbClr val="C2BB2C"/>
    <a:srgbClr val="FFFF66"/>
    <a:srgbClr val="3399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89371" autoAdjust="0"/>
  </p:normalViewPr>
  <p:slideViewPr>
    <p:cSldViewPr>
      <p:cViewPr varScale="1">
        <p:scale>
          <a:sx n="55" d="100"/>
          <a:sy n="55" d="100"/>
        </p:scale>
        <p:origin x="-8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A40B120B-ABC6-4066-AC9F-ABEAAF35E98B}" type="datetimeFigureOut">
              <a:rPr lang="en-US" smtClean="0"/>
              <a:pPr/>
              <a:t>10/29/2015</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3B695AE7-45E1-47E6-908D-4E3B6B30F0D2}" type="slidenum">
              <a:rPr lang="en-US" smtClean="0"/>
              <a:pPr/>
              <a:t>‹#›</a:t>
            </a:fld>
            <a:endParaRPr lang="en-US" dirty="0"/>
          </a:p>
        </p:txBody>
      </p:sp>
    </p:spTree>
    <p:extLst>
      <p:ext uri="{BB962C8B-B14F-4D97-AF65-F5344CB8AC3E}">
        <p14:creationId xmlns="" xmlns:p14="http://schemas.microsoft.com/office/powerpoint/2010/main" val="35113896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AF0D299-2603-4189-9A95-ED127295CB4B}" type="datetimeFigureOut">
              <a:rPr lang="en-US" smtClean="0"/>
              <a:pPr/>
              <a:t>10/29/2015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C4C652D-D169-41FA-953C-3ACB1DAF7C71}" type="slidenum">
              <a:rPr lang="en-US" smtClean="0"/>
              <a:pPr/>
              <a:t>‹#›</a:t>
            </a:fld>
            <a:endParaRPr lang="en-US" dirty="0"/>
          </a:p>
        </p:txBody>
      </p:sp>
    </p:spTree>
    <p:extLst>
      <p:ext uri="{BB962C8B-B14F-4D97-AF65-F5344CB8AC3E}">
        <p14:creationId xmlns="" xmlns:p14="http://schemas.microsoft.com/office/powerpoint/2010/main" val="379487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17</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1260278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26</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2461506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27</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380487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18</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400109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19</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340463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20</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3353687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21</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2088206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22</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523377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23</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354161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24</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364022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63202">
              <a:defRPr/>
            </a:pPr>
            <a:fld id="{E80D913F-5E96-4A3F-B520-5E778E8D0B93}" type="slidenum">
              <a:rPr lang="en-US" smtClean="0">
                <a:solidFill>
                  <a:prstClr val="black"/>
                </a:solidFill>
              </a:rPr>
              <a:pPr defTabSz="963202">
                <a:defRPr/>
              </a:pPr>
              <a:t>25</a:t>
            </a:fld>
            <a:endParaRPr lang="en-US" dirty="0" smtClean="0">
              <a:solidFill>
                <a:prstClr val="black"/>
              </a:solidFill>
            </a:endParaRPr>
          </a:p>
        </p:txBody>
      </p:sp>
      <p:sp>
        <p:nvSpPr>
          <p:cNvPr id="133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33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extLst>
      <p:ext uri="{BB962C8B-B14F-4D97-AF65-F5344CB8AC3E}">
        <p14:creationId xmlns="" xmlns:p14="http://schemas.microsoft.com/office/powerpoint/2010/main" val="403084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427852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2899507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774606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27F327-AFB3-4139-B7A5-A340BADC5B45}" type="datetimeFigureOut">
              <a:rPr lang="en-US" smtClean="0"/>
              <a:pPr/>
              <a:t>10/29/2015</a:t>
            </a:fld>
            <a:endParaRPr lang="en-US" dirty="0"/>
          </a:p>
        </p:txBody>
      </p:sp>
    </p:spTree>
    <p:extLst>
      <p:ext uri="{BB962C8B-B14F-4D97-AF65-F5344CB8AC3E}">
        <p14:creationId xmlns="" xmlns:p14="http://schemas.microsoft.com/office/powerpoint/2010/main" val="2937717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2739800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927349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277941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521107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1079401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4200919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216593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1150999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1550765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2064190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27F327-AFB3-4139-B7A5-A340BADC5B45}"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857DB9-7935-401D-BBDD-EEBA2FC8A929}" type="slidenum">
              <a:rPr lang="en-US" smtClean="0"/>
              <a:pPr/>
              <a:t>‹#›</a:t>
            </a:fld>
            <a:endParaRPr lang="en-US" dirty="0"/>
          </a:p>
        </p:txBody>
      </p:sp>
    </p:spTree>
    <p:extLst>
      <p:ext uri="{BB962C8B-B14F-4D97-AF65-F5344CB8AC3E}">
        <p14:creationId xmlns="" xmlns:p14="http://schemas.microsoft.com/office/powerpoint/2010/main" val="255933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305800" cy="617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2"/>
          <p:cNvSpPr>
            <a:spLocks noGrp="1" noChangeArrowheads="1"/>
          </p:cNvSpPr>
          <p:nvPr>
            <p:ph type="sldNum" sz="quarter" idx="10"/>
          </p:nvPr>
        </p:nvSpPr>
        <p:spPr>
          <a:xfrm>
            <a:off x="8472488" y="6248400"/>
            <a:ext cx="214312" cy="490538"/>
          </a:xfrm>
          <a:prstGeom prst="rect">
            <a:avLst/>
          </a:prstGeom>
          <a:ln/>
        </p:spPr>
        <p:txBody>
          <a:bodyPr/>
          <a:lstStyle>
            <a:lvl1pPr>
              <a:defRPr/>
            </a:lvl1pPr>
          </a:lstStyle>
          <a:p>
            <a:pPr>
              <a:defRPr/>
            </a:pPr>
            <a:fld id="{7B62DA81-D4A8-43B4-92F2-78D1824F3EF7}" type="slidenum">
              <a:rPr lang="en-US"/>
              <a:pPr>
                <a:defRPr/>
              </a:pPr>
              <a:t>‹#›</a:t>
            </a:fld>
            <a:endParaRPr lang="en-US" dirty="0"/>
          </a:p>
        </p:txBody>
      </p:sp>
    </p:spTree>
    <p:extLst>
      <p:ext uri="{BB962C8B-B14F-4D97-AF65-F5344CB8AC3E}">
        <p14:creationId xmlns="" xmlns:p14="http://schemas.microsoft.com/office/powerpoint/2010/main" val="17009731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1219200"/>
            <a:ext cx="7772400" cy="1143000"/>
          </a:xfrm>
        </p:spPr>
        <p:txBody>
          <a:bodyPr/>
          <a:lstStyle>
            <a:lvl1pPr algn="ctr">
              <a:defRPr sz="6600"/>
            </a:lvl1pPr>
          </a:lstStyle>
          <a:p>
            <a:r>
              <a:rPr lang="en-US" dirty="0"/>
              <a:t>Click to edit Master title style</a:t>
            </a:r>
          </a:p>
        </p:txBody>
      </p:sp>
      <p:sp>
        <p:nvSpPr>
          <p:cNvPr id="65549" name="Rectangle 13"/>
          <p:cNvSpPr>
            <a:spLocks noGrp="1" noChangeArrowheads="1"/>
          </p:cNvSpPr>
          <p:nvPr>
            <p:ph type="subTitle" idx="1"/>
          </p:nvPr>
        </p:nvSpPr>
        <p:spPr>
          <a:xfrm>
            <a:off x="914400" y="2590800"/>
            <a:ext cx="7543800" cy="762000"/>
          </a:xfrm>
        </p:spPr>
        <p:txBody>
          <a:bodyPr/>
          <a:lstStyle>
            <a:lvl1pPr marL="0" indent="0" algn="ctr">
              <a:buFontTx/>
              <a:buNone/>
              <a:defRPr sz="4400"/>
            </a:lvl1pPr>
          </a:lstStyle>
          <a:p>
            <a:r>
              <a:rPr lang="en-US" dirty="0"/>
              <a:t>Click to edit Master subtitle style</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dirty="0">
              <a:solidFill>
                <a:srgbClr val="1C1C1C"/>
              </a:solidFill>
            </a:endParaRPr>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dirty="0">
              <a:solidFill>
                <a:srgbClr val="1C1C1C"/>
              </a:solidFill>
            </a:endParaRPr>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D4A5F81C-0644-4F73-A0FB-2B37BBA362E4}" type="slidenum">
              <a:rPr lang="en-US">
                <a:solidFill>
                  <a:srgbClr val="1C1C1C"/>
                </a:solidFill>
              </a:rPr>
              <a:pPr/>
              <a:t>‹#›</a:t>
            </a:fld>
            <a:endParaRPr lang="en-US" dirty="0">
              <a:solidFill>
                <a:srgbClr val="1C1C1C"/>
              </a:solidFill>
            </a:endParaRPr>
          </a:p>
        </p:txBody>
      </p:sp>
    </p:spTree>
    <p:extLst>
      <p:ext uri="{BB962C8B-B14F-4D97-AF65-F5344CB8AC3E}">
        <p14:creationId xmlns="" xmlns:p14="http://schemas.microsoft.com/office/powerpoint/2010/main" val="4249883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068F5F7C-FD27-4D94-8632-53CC0E7F03F6}"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3813504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4B8988F2-3171-4F84-BD2F-9605707D4667}"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989160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563688"/>
            <a:ext cx="3486150"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67350" y="1563688"/>
            <a:ext cx="3487738" cy="4379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3FD61404-457E-4026-A563-90AECB4DE965}"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29033776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solidFill>
                <a:srgbClr val="EAEAEA"/>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EAEAEA"/>
              </a:solidFill>
            </a:endParaRPr>
          </a:p>
        </p:txBody>
      </p:sp>
      <p:sp>
        <p:nvSpPr>
          <p:cNvPr id="9" name="Slide Number Placeholder 8"/>
          <p:cNvSpPr>
            <a:spLocks noGrp="1"/>
          </p:cNvSpPr>
          <p:nvPr>
            <p:ph type="sldNum" sz="quarter" idx="12"/>
          </p:nvPr>
        </p:nvSpPr>
        <p:spPr/>
        <p:txBody>
          <a:bodyPr/>
          <a:lstStyle>
            <a:lvl1pPr>
              <a:defRPr/>
            </a:lvl1pPr>
          </a:lstStyle>
          <a:p>
            <a:fld id="{09FA75D2-3D2E-410B-8B96-6E0EA9AE1CB3}"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66122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solidFill>
                <a:srgbClr val="EAEAEA"/>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EAEAEA"/>
              </a:solidFill>
            </a:endParaRPr>
          </a:p>
        </p:txBody>
      </p:sp>
      <p:sp>
        <p:nvSpPr>
          <p:cNvPr id="5" name="Slide Number Placeholder 4"/>
          <p:cNvSpPr>
            <a:spLocks noGrp="1"/>
          </p:cNvSpPr>
          <p:nvPr>
            <p:ph type="sldNum" sz="quarter" idx="12"/>
          </p:nvPr>
        </p:nvSpPr>
        <p:spPr/>
        <p:txBody>
          <a:bodyPr/>
          <a:lstStyle>
            <a:lvl1pPr>
              <a:defRPr/>
            </a:lvl1pPr>
          </a:lstStyle>
          <a:p>
            <a:fld id="{02D5FFDC-4F10-4042-B146-72B95F762974}"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78269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26779450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solidFill>
                <a:srgbClr val="EAEAEA"/>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EAEAEA"/>
              </a:solidFill>
            </a:endParaRPr>
          </a:p>
        </p:txBody>
      </p:sp>
      <p:sp>
        <p:nvSpPr>
          <p:cNvPr id="4" name="Slide Number Placeholder 3"/>
          <p:cNvSpPr>
            <a:spLocks noGrp="1"/>
          </p:cNvSpPr>
          <p:nvPr>
            <p:ph type="sldNum" sz="quarter" idx="12"/>
          </p:nvPr>
        </p:nvSpPr>
        <p:spPr/>
        <p:txBody>
          <a:bodyPr/>
          <a:lstStyle>
            <a:lvl1pPr>
              <a:defRPr/>
            </a:lvl1pPr>
          </a:lstStyle>
          <a:p>
            <a:fld id="{9DF8A81A-B4DE-4166-813A-72DA653717BA}"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263389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4C3E96B4-2F90-4CF3-9674-20E45427A64C}"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1862504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solidFill>
                <a:srgbClr val="EAEAEA"/>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EAEAEA"/>
              </a:solidFill>
            </a:endParaRPr>
          </a:p>
        </p:txBody>
      </p:sp>
      <p:sp>
        <p:nvSpPr>
          <p:cNvPr id="7" name="Slide Number Placeholder 6"/>
          <p:cNvSpPr>
            <a:spLocks noGrp="1"/>
          </p:cNvSpPr>
          <p:nvPr>
            <p:ph type="sldNum" sz="quarter" idx="12"/>
          </p:nvPr>
        </p:nvSpPr>
        <p:spPr/>
        <p:txBody>
          <a:bodyPr/>
          <a:lstStyle>
            <a:lvl1pPr>
              <a:defRPr/>
            </a:lvl1pPr>
          </a:lstStyle>
          <a:p>
            <a:fld id="{D249C47C-C8CF-44B7-9324-AF67387AEBBA}"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3795515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D51CEDEA-68B8-481F-8422-CDD8FC156160}"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2899620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5650" y="381000"/>
            <a:ext cx="18859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381000"/>
            <a:ext cx="55054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solidFill>
                <a:srgbClr val="EAEAEA"/>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EAEAEA"/>
              </a:solidFill>
            </a:endParaRPr>
          </a:p>
        </p:txBody>
      </p:sp>
      <p:sp>
        <p:nvSpPr>
          <p:cNvPr id="6" name="Slide Number Placeholder 5"/>
          <p:cNvSpPr>
            <a:spLocks noGrp="1"/>
          </p:cNvSpPr>
          <p:nvPr>
            <p:ph type="sldNum" sz="quarter" idx="12"/>
          </p:nvPr>
        </p:nvSpPr>
        <p:spPr/>
        <p:txBody>
          <a:bodyPr/>
          <a:lstStyle>
            <a:lvl1pPr>
              <a:defRPr/>
            </a:lvl1pPr>
          </a:lstStyle>
          <a:p>
            <a:fld id="{F3798560-7BA7-424D-A8EF-9ACB3BA1A105}" type="slidenum">
              <a:rPr lang="en-US">
                <a:solidFill>
                  <a:srgbClr val="EAEAEA"/>
                </a:solidFill>
              </a:rPr>
              <a:pPr/>
              <a:t>‹#›</a:t>
            </a:fld>
            <a:endParaRPr lang="en-US" dirty="0">
              <a:solidFill>
                <a:srgbClr val="EAEAEA"/>
              </a:solidFill>
            </a:endParaRPr>
          </a:p>
        </p:txBody>
      </p:sp>
    </p:spTree>
    <p:extLst>
      <p:ext uri="{BB962C8B-B14F-4D97-AF65-F5344CB8AC3E}">
        <p14:creationId xmlns="" xmlns:p14="http://schemas.microsoft.com/office/powerpoint/2010/main" val="14106860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796970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314369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4086888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4987141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85105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15118416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694674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40829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3870162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25881639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1819874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E05D59-C298-4EB4-AB7D-89907D5F5465}" type="datetimeFigureOut">
              <a:rPr lang="en-US" smtClean="0">
                <a:solidFill>
                  <a:prstClr val="black">
                    <a:tint val="75000"/>
                  </a:prstClr>
                </a:solidFill>
              </a:rPr>
              <a:pPr/>
              <a:t>10/29/2015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F9B85D-A862-4BBE-8F97-4A4128739FA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 xmlns:p14="http://schemas.microsoft.com/office/powerpoint/2010/main" val="85901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2168327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4191942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2796306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3683124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C5FDA3-68CB-4BB5-9448-2EAC4F463CF0}" type="datetimeFigureOut">
              <a:rPr lang="en-US" smtClean="0"/>
              <a:pPr/>
              <a:t>10/29/2015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192CE9-99AC-4D5E-969C-B5CD485AFC53}" type="slidenum">
              <a:rPr lang="en-US" smtClean="0"/>
              <a:pPr/>
              <a:t>‹#›</a:t>
            </a:fld>
            <a:endParaRPr lang="en-US" dirty="0"/>
          </a:p>
        </p:txBody>
      </p:sp>
    </p:spTree>
    <p:extLst>
      <p:ext uri="{BB962C8B-B14F-4D97-AF65-F5344CB8AC3E}">
        <p14:creationId xmlns="" xmlns:p14="http://schemas.microsoft.com/office/powerpoint/2010/main" val="227387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7.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37750" y="-1"/>
            <a:ext cx="9181750" cy="68989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5FDA3-68CB-4BB5-9448-2EAC4F463CF0}" type="datetimeFigureOut">
              <a:rPr lang="en-US" smtClean="0"/>
              <a:pPr/>
              <a:t>10/29/2015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92CE9-99AC-4D5E-969C-B5CD485AFC53}" type="slidenum">
              <a:rPr lang="en-US" smtClean="0"/>
              <a:pPr/>
              <a:t>‹#›</a:t>
            </a:fld>
            <a:endParaRPr lang="en-US" dirty="0"/>
          </a:p>
        </p:txBody>
      </p:sp>
      <p:pic>
        <p:nvPicPr>
          <p:cNvPr id="8" name="Picture 2"/>
          <p:cNvPicPr>
            <a:picLocks noChangeAspect="1" noChangeArrowheads="1"/>
          </p:cNvPicPr>
          <p:nvPr userDrawn="1"/>
        </p:nvPicPr>
        <p:blipFill rotWithShape="1">
          <a:blip r:embed="rId14" cstate="print">
            <a:extLst>
              <a:ext uri="{28A0092B-C50C-407E-A947-70E740481C1C}">
                <a14:useLocalDpi xmlns="" xmlns:a14="http://schemas.microsoft.com/office/drawing/2010/main" val="0"/>
              </a:ext>
            </a:extLst>
          </a:blip>
          <a:srcRect r="602"/>
          <a:stretch/>
        </p:blipFill>
        <p:spPr bwMode="auto">
          <a:xfrm>
            <a:off x="-13982" y="5867400"/>
            <a:ext cx="9143999" cy="847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17539529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defTabSz="914400" rtl="0" eaLnBrk="1" latinLnBrk="0" hangingPunct="1">
        <a:spcBef>
          <a:spcPct val="0"/>
        </a:spcBef>
        <a:buNone/>
        <a:defRPr sz="5400" kern="1200">
          <a:solidFill>
            <a:srgbClr val="FFFF66"/>
          </a:solidFill>
          <a:latin typeface="Tahoma (Headings)"/>
          <a:ea typeface="+mj-ea"/>
          <a:cs typeface="+mj-cs"/>
        </a:defRPr>
      </a:lvl1pPr>
    </p:titleStyle>
    <p:bodyStyle>
      <a:lvl1pPr marL="342900" indent="-3429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3pPr>
      <a:lvl4pPr marL="16002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4pPr>
      <a:lvl5pPr marL="20574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12772" y="0"/>
            <a:ext cx="9169542"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27F327-AFB3-4139-B7A5-A340BADC5B45}" type="datetimeFigureOut">
              <a:rPr lang="en-US" smtClean="0"/>
              <a:pPr/>
              <a:t>10/29/2015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57DB9-7935-401D-BBDD-EEBA2FC8A929}" type="slidenum">
              <a:rPr lang="en-US" smtClean="0"/>
              <a:pPr/>
              <a:t>‹#›</a:t>
            </a:fld>
            <a:endParaRPr lang="en-US" dirty="0"/>
          </a:p>
        </p:txBody>
      </p:sp>
      <p:grpSp>
        <p:nvGrpSpPr>
          <p:cNvPr id="7" name="Group 6"/>
          <p:cNvGrpSpPr/>
          <p:nvPr userDrawn="1"/>
        </p:nvGrpSpPr>
        <p:grpSpPr>
          <a:xfrm>
            <a:off x="3581400" y="6038643"/>
            <a:ext cx="5486400" cy="852912"/>
            <a:chOff x="3581400" y="6038643"/>
            <a:chExt cx="5486400" cy="852912"/>
          </a:xfrm>
        </p:grpSpPr>
        <p:pic>
          <p:nvPicPr>
            <p:cNvPr id="1027" name="Picture 3"/>
            <p:cNvPicPr>
              <a:picLocks noChangeAspect="1" noChangeArrowheads="1"/>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581400" y="6039760"/>
              <a:ext cx="3867150" cy="8517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7448550" y="6041825"/>
              <a:ext cx="857250" cy="8497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userDrawn="1"/>
          </p:nvPicPr>
          <p:blipFill>
            <a:blip r:embed="rId17" cstate="print">
              <a:extLst>
                <a:ext uri="{28A0092B-C50C-407E-A947-70E740481C1C}">
                  <a14:useLocalDpi xmlns="" xmlns:a14="http://schemas.microsoft.com/office/drawing/2010/main" val="0"/>
                </a:ext>
              </a:extLst>
            </a:blip>
            <a:srcRect/>
            <a:stretch>
              <a:fillRect/>
            </a:stretch>
          </p:blipFill>
          <p:spPr bwMode="auto">
            <a:xfrm>
              <a:off x="8290421" y="6038643"/>
              <a:ext cx="777379" cy="8263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spTree>
    <p:extLst>
      <p:ext uri="{BB962C8B-B14F-4D97-AF65-F5344CB8AC3E}">
        <p14:creationId xmlns="" xmlns:p14="http://schemas.microsoft.com/office/powerpoint/2010/main" val="869552363"/>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31" r:id="rId12"/>
  </p:sldLayoutIdLst>
  <p:txStyles>
    <p:titleStyle>
      <a:lvl1pPr algn="ctr" defTabSz="914400" rtl="0" eaLnBrk="1" latinLnBrk="0" hangingPunct="1">
        <a:spcBef>
          <a:spcPct val="0"/>
        </a:spcBef>
        <a:buNone/>
        <a:defRPr sz="5400" kern="1200">
          <a:solidFill>
            <a:srgbClr val="FFFF66"/>
          </a:solidFill>
          <a:latin typeface="Tahoma (Headings)"/>
          <a:ea typeface="+mj-ea"/>
          <a:cs typeface="+mj-cs"/>
        </a:defRPr>
      </a:lvl1pPr>
    </p:titleStyle>
    <p:bodyStyle>
      <a:lvl1pPr marL="342900" indent="-3429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1pPr>
      <a:lvl2pPr marL="742950" indent="-28575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2pPr>
      <a:lvl3pPr marL="11430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3pPr>
      <a:lvl4pPr marL="16002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4pPr>
      <a:lvl5pPr marL="2057400" indent="-228600" algn="l" defTabSz="914400" rtl="0" eaLnBrk="1" latinLnBrk="0" hangingPunct="1">
        <a:spcBef>
          <a:spcPct val="20000"/>
        </a:spcBef>
        <a:buClr>
          <a:schemeClr val="bg1"/>
        </a:buClr>
        <a:buFont typeface="Arial" panose="020B0604020202020204" pitchFamily="34" charset="0"/>
        <a:buChar char="»"/>
        <a:defRPr sz="4000" kern="1200">
          <a:solidFill>
            <a:srgbClr val="FFFF66"/>
          </a:solidFill>
          <a:latin typeface="Tahoma (Body)"/>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1447800" y="381000"/>
            <a:ext cx="7543800" cy="1066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828800" y="1563688"/>
            <a:ext cx="7126288"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dirty="0">
              <a:solidFill>
                <a:srgbClr val="EAEAEA"/>
              </a:solidFill>
            </a:endParaRPr>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dirty="0">
              <a:solidFill>
                <a:srgbClr val="EAEAEA"/>
              </a:solidFill>
            </a:endParaRP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92B879E2-B1F1-49E4-86F1-A9EA04D13B34}" type="slidenum">
              <a:rPr lang="en-US">
                <a:solidFill>
                  <a:srgbClr val="EAEAEA"/>
                </a:solidFill>
              </a:rPr>
              <a:pPr/>
              <a:t>‹#›</a:t>
            </a:fld>
            <a:endParaRPr lang="en-US" dirty="0">
              <a:solidFill>
                <a:srgbClr val="EAEAEA"/>
              </a:solidFill>
            </a:endParaRPr>
          </a:p>
        </p:txBody>
      </p:sp>
      <p:pic>
        <p:nvPicPr>
          <p:cNvPr id="1026" name="Picture 2"/>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userDrawn="1"/>
        </p:nvPicPr>
        <p:blipFill rotWithShape="1">
          <a:blip r:embed="rId15" cstate="print">
            <a:extLst>
              <a:ext uri="{28A0092B-C50C-407E-A947-70E740481C1C}">
                <a14:useLocalDpi xmlns="" xmlns:a14="http://schemas.microsoft.com/office/drawing/2010/main" val="0"/>
              </a:ext>
            </a:extLst>
          </a:blip>
          <a:srcRect r="602"/>
          <a:stretch/>
        </p:blipFill>
        <p:spPr bwMode="auto">
          <a:xfrm>
            <a:off x="-13982" y="5867400"/>
            <a:ext cx="9143999" cy="847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837010677"/>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rtl="0" fontAlgn="base">
        <a:spcBef>
          <a:spcPct val="0"/>
        </a:spcBef>
        <a:spcAft>
          <a:spcPct val="0"/>
        </a:spcAft>
        <a:defRPr sz="4800" b="1">
          <a:solidFill>
            <a:schemeClr val="tx2"/>
          </a:solidFill>
          <a:latin typeface="+mj-lt"/>
          <a:ea typeface="+mj-ea"/>
          <a:cs typeface="+mj-cs"/>
        </a:defRPr>
      </a:lvl1pPr>
      <a:lvl2pPr algn="l" rtl="0" fontAlgn="base">
        <a:spcBef>
          <a:spcPct val="0"/>
        </a:spcBef>
        <a:spcAft>
          <a:spcPct val="0"/>
        </a:spcAft>
        <a:defRPr sz="4800" b="1">
          <a:solidFill>
            <a:schemeClr val="tx2"/>
          </a:solidFill>
          <a:latin typeface="Tahoma" pitchFamily="34" charset="0"/>
        </a:defRPr>
      </a:lvl2pPr>
      <a:lvl3pPr algn="l" rtl="0" fontAlgn="base">
        <a:spcBef>
          <a:spcPct val="0"/>
        </a:spcBef>
        <a:spcAft>
          <a:spcPct val="0"/>
        </a:spcAft>
        <a:defRPr sz="4800" b="1">
          <a:solidFill>
            <a:schemeClr val="tx2"/>
          </a:solidFill>
          <a:latin typeface="Tahoma" pitchFamily="34" charset="0"/>
        </a:defRPr>
      </a:lvl3pPr>
      <a:lvl4pPr algn="l" rtl="0" fontAlgn="base">
        <a:spcBef>
          <a:spcPct val="0"/>
        </a:spcBef>
        <a:spcAft>
          <a:spcPct val="0"/>
        </a:spcAft>
        <a:defRPr sz="4800" b="1">
          <a:solidFill>
            <a:schemeClr val="tx2"/>
          </a:solidFill>
          <a:latin typeface="Tahoma" pitchFamily="34" charset="0"/>
        </a:defRPr>
      </a:lvl4pPr>
      <a:lvl5pPr algn="l" rtl="0" fontAlgn="base">
        <a:spcBef>
          <a:spcPct val="0"/>
        </a:spcBef>
        <a:spcAft>
          <a:spcPct val="0"/>
        </a:spcAft>
        <a:defRPr sz="4800" b="1">
          <a:solidFill>
            <a:schemeClr val="tx2"/>
          </a:solidFill>
          <a:latin typeface="Tahoma" pitchFamily="34" charset="0"/>
        </a:defRPr>
      </a:lvl5pPr>
      <a:lvl6pPr marL="457200" algn="l" rtl="0" fontAlgn="base">
        <a:spcBef>
          <a:spcPct val="0"/>
        </a:spcBef>
        <a:spcAft>
          <a:spcPct val="0"/>
        </a:spcAft>
        <a:defRPr sz="4800" b="1">
          <a:solidFill>
            <a:schemeClr val="tx2"/>
          </a:solidFill>
          <a:latin typeface="Tahoma" pitchFamily="34" charset="0"/>
        </a:defRPr>
      </a:lvl6pPr>
      <a:lvl7pPr marL="914400" algn="l" rtl="0" fontAlgn="base">
        <a:spcBef>
          <a:spcPct val="0"/>
        </a:spcBef>
        <a:spcAft>
          <a:spcPct val="0"/>
        </a:spcAft>
        <a:defRPr sz="4800" b="1">
          <a:solidFill>
            <a:schemeClr val="tx2"/>
          </a:solidFill>
          <a:latin typeface="Tahoma" pitchFamily="34" charset="0"/>
        </a:defRPr>
      </a:lvl7pPr>
      <a:lvl8pPr marL="1371600" algn="l" rtl="0" fontAlgn="base">
        <a:spcBef>
          <a:spcPct val="0"/>
        </a:spcBef>
        <a:spcAft>
          <a:spcPct val="0"/>
        </a:spcAft>
        <a:defRPr sz="4800" b="1">
          <a:solidFill>
            <a:schemeClr val="tx2"/>
          </a:solidFill>
          <a:latin typeface="Tahoma" pitchFamily="34" charset="0"/>
        </a:defRPr>
      </a:lvl8pPr>
      <a:lvl9pPr marL="1828800" algn="l" rtl="0" fontAlgn="base">
        <a:spcBef>
          <a:spcPct val="0"/>
        </a:spcBef>
        <a:spcAft>
          <a:spcPct val="0"/>
        </a:spcAft>
        <a:defRPr sz="4800" b="1">
          <a:solidFill>
            <a:schemeClr val="tx2"/>
          </a:solidFill>
          <a:latin typeface="Tahoma" pitchFamily="34" charset="0"/>
        </a:defRPr>
      </a:lvl9pPr>
    </p:titleStyle>
    <p:bodyStyle>
      <a:lvl1pPr marL="342900" indent="-342900" algn="l" rtl="0" fontAlgn="base">
        <a:spcBef>
          <a:spcPct val="45000"/>
        </a:spcBef>
        <a:spcAft>
          <a:spcPct val="0"/>
        </a:spcAft>
        <a:buClr>
          <a:schemeClr val="accent1"/>
        </a:buClr>
        <a:buSzPct val="85000"/>
        <a:buChar char="•"/>
        <a:defRPr sz="4000">
          <a:solidFill>
            <a:schemeClr val="tx1"/>
          </a:solidFill>
          <a:latin typeface="+mn-lt"/>
          <a:ea typeface="+mn-ea"/>
          <a:cs typeface="+mn-cs"/>
        </a:defRPr>
      </a:lvl1pPr>
      <a:lvl2pPr marL="742950" indent="-285750" algn="l" rtl="0" fontAlgn="base">
        <a:spcBef>
          <a:spcPct val="45000"/>
        </a:spcBef>
        <a:spcAft>
          <a:spcPct val="0"/>
        </a:spcAft>
        <a:buClr>
          <a:schemeClr val="accent2"/>
        </a:buClr>
        <a:buSzPct val="70000"/>
        <a:buChar char="•"/>
        <a:defRPr sz="3600">
          <a:solidFill>
            <a:schemeClr val="tx1"/>
          </a:solidFill>
          <a:latin typeface="+mn-lt"/>
        </a:defRPr>
      </a:lvl2pPr>
      <a:lvl3pPr marL="1143000" indent="-228600" algn="l" rtl="0" fontAlgn="base">
        <a:spcBef>
          <a:spcPct val="45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3CE05D59-C298-4EB4-AB7D-89907D5F5465}" type="datetimeFigureOut">
              <a:rPr lang="en-US" smtClean="0">
                <a:solidFill>
                  <a:prstClr val="black">
                    <a:tint val="75000"/>
                  </a:prstClr>
                </a:solidFill>
                <a:latin typeface="Calibri"/>
              </a:rPr>
              <a:pPr fontAlgn="auto">
                <a:spcBef>
                  <a:spcPts val="0"/>
                </a:spcBef>
                <a:spcAft>
                  <a:spcPts val="0"/>
                </a:spcAft>
              </a:pPr>
              <a:t>10/29/2015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5F9B85D-A862-4BBE-8F97-4A4128739FA7}"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190657151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rds.yahoo.com/S=96062857/K=thinking/v=2/SID=e/l=II/R=2/SS=i/OID=a9b232f651144fb0/SIG=1d0b3q9ig/EXP=1140687304/*-http:/images.search.yahoo.com/search/images/view?back=http://images.search.yahoo.com/search/images?p=thinking&amp;ei=UTF-8&amp;fr=FP-tab-img-t&amp;x=wrt&amp;w=651&amp;h=661&amp;imgurl=www.newtonswindow.com/_borders/man_thinking_numbers.jpg&amp;rurl=http://www.newtonswindow.com/problem-solving.htm&amp;size=37.0kB&amp;name=man_thinking_numbers.jpg&amp;p=thinking&amp;type=jpeg&amp;no=2&amp;tt=453,869&amp;ei=UTF-8"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rds.yahoo.com/S=96062857/K=thinking/v=2/SID=e/l=II/R=2/SS=i/OID=a9b232f651144fb0/SIG=1d0b3q9ig/EXP=1140687304/*-http:/images.search.yahoo.com/search/images/view?back=http://images.search.yahoo.com/search/images?p=thinking&amp;ei=UTF-8&amp;fr=FP-tab-img-t&amp;x=wrt&amp;w=651&amp;h=661&amp;imgurl=www.newtonswindow.com/_borders/man_thinking_numbers.jpg&amp;rurl=http://www.newtonswindow.com/problem-solving.htm&amp;size=37.0kB&amp;name=man_thinking_numbers.jpg&amp;p=thinking&amp;type=jpeg&amp;no=2&amp;tt=453,869&amp;ei=UTF-8"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228600" y="533400"/>
            <a:ext cx="8915400" cy="2362200"/>
          </a:xfrm>
        </p:spPr>
        <p:txBody>
          <a:bodyPr/>
          <a:lstStyle/>
          <a:p>
            <a:r>
              <a:rPr lang="en-US" sz="6000" b="0" dirty="0"/>
              <a:t>Judi</a:t>
            </a:r>
            <a:r>
              <a:rPr lang="en-US" sz="6000" b="0" dirty="0">
                <a:solidFill>
                  <a:srgbClr val="E3D583"/>
                </a:solidFill>
              </a:rPr>
              <a:t>c</a:t>
            </a:r>
            <a:r>
              <a:rPr lang="en-US" sz="6000" b="0" dirty="0"/>
              <a:t>ial Branch Workers’ Compensation Program</a:t>
            </a:r>
          </a:p>
        </p:txBody>
      </p:sp>
      <p:sp>
        <p:nvSpPr>
          <p:cNvPr id="95235" name="Rectangle 3"/>
          <p:cNvSpPr>
            <a:spLocks noGrp="1" noChangeArrowheads="1"/>
          </p:cNvSpPr>
          <p:nvPr>
            <p:ph type="subTitle" idx="1"/>
          </p:nvPr>
        </p:nvSpPr>
        <p:spPr>
          <a:xfrm>
            <a:off x="381000" y="3657600"/>
            <a:ext cx="8458200" cy="1828800"/>
          </a:xfrm>
        </p:spPr>
        <p:txBody>
          <a:bodyPr/>
          <a:lstStyle/>
          <a:p>
            <a:r>
              <a:rPr lang="en-US" sz="3600" dirty="0" smtClean="0"/>
              <a:t>Advisory </a:t>
            </a:r>
            <a:r>
              <a:rPr lang="en-US" sz="3600" dirty="0"/>
              <a:t>Committee Meeting</a:t>
            </a:r>
          </a:p>
          <a:p>
            <a:r>
              <a:rPr lang="en-US" sz="3600" dirty="0" smtClean="0"/>
              <a:t>November 4, </a:t>
            </a:r>
            <a:r>
              <a:rPr lang="en-US" sz="3600" dirty="0"/>
              <a:t>2015</a:t>
            </a:r>
          </a:p>
          <a:p>
            <a:endParaRPr lang="en-US" sz="3600" dirty="0"/>
          </a:p>
        </p:txBody>
      </p:sp>
    </p:spTree>
    <p:extLst>
      <p:ext uri="{BB962C8B-B14F-4D97-AF65-F5344CB8AC3E}">
        <p14:creationId xmlns="" xmlns:p14="http://schemas.microsoft.com/office/powerpoint/2010/main" val="1270024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828800" y="685800"/>
            <a:ext cx="6934200" cy="2971800"/>
          </a:xfrm>
        </p:spPr>
        <p:txBody>
          <a:bodyPr/>
          <a:lstStyle/>
          <a:p>
            <a:pPr algn="l"/>
            <a:r>
              <a:rPr lang="en-US" sz="4000" dirty="0" smtClean="0">
                <a:solidFill>
                  <a:srgbClr val="E3D583"/>
                </a:solidFill>
              </a:rPr>
              <a:t>Orientation for</a:t>
            </a:r>
            <a:br>
              <a:rPr lang="en-US" sz="4000" dirty="0" smtClean="0">
                <a:solidFill>
                  <a:srgbClr val="E3D583"/>
                </a:solidFill>
              </a:rPr>
            </a:br>
            <a:r>
              <a:rPr lang="en-US" sz="4000" dirty="0" smtClean="0">
                <a:solidFill>
                  <a:srgbClr val="E3D583"/>
                </a:solidFill>
              </a:rPr>
              <a:t>New Members of the JBWCP Advisory Committee – Roles and Responsibilities</a:t>
            </a:r>
            <a:endParaRPr lang="en-US" sz="4000" dirty="0">
              <a:solidFill>
                <a:srgbClr val="E3D583"/>
              </a:solidFill>
            </a:endParaRPr>
          </a:p>
        </p:txBody>
      </p:sp>
      <p:sp>
        <p:nvSpPr>
          <p:cNvPr id="100355" name="Rectangle 3"/>
          <p:cNvSpPr>
            <a:spLocks noGrp="1" noChangeArrowheads="1"/>
          </p:cNvSpPr>
          <p:nvPr>
            <p:ph type="body" idx="1"/>
          </p:nvPr>
        </p:nvSpPr>
        <p:spPr>
          <a:xfrm>
            <a:off x="1828800" y="3886200"/>
            <a:ext cx="5638800" cy="1066800"/>
          </a:xfrm>
        </p:spPr>
        <p:txBody>
          <a:bodyPr/>
          <a:lstStyle/>
          <a:p>
            <a:pPr marL="0" indent="0">
              <a:buNone/>
            </a:pPr>
            <a:r>
              <a:rPr lang="en-US" sz="1600" b="1" dirty="0" smtClean="0">
                <a:solidFill>
                  <a:schemeClr val="bg1"/>
                </a:solidFill>
              </a:rPr>
              <a:t>Presenter:  </a:t>
            </a:r>
            <a:r>
              <a:rPr lang="en-US" sz="1600" dirty="0" smtClean="0">
                <a:solidFill>
                  <a:schemeClr val="bg1"/>
                </a:solidFill>
              </a:rPr>
              <a:t>Tania Ugrin-Capobianco, Chair</a:t>
            </a: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55754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lstStyle/>
          <a:p>
            <a:r>
              <a:rPr lang="en-US" sz="3200" dirty="0" smtClean="0"/>
              <a:t>JBWCP Advisory Committee Charge:</a:t>
            </a:r>
            <a:endParaRPr lang="en-US" sz="3200" dirty="0"/>
          </a:p>
        </p:txBody>
      </p:sp>
      <p:sp>
        <p:nvSpPr>
          <p:cNvPr id="3" name="Content Placeholder 2"/>
          <p:cNvSpPr>
            <a:spLocks noGrp="1"/>
          </p:cNvSpPr>
          <p:nvPr>
            <p:ph idx="1"/>
          </p:nvPr>
        </p:nvSpPr>
        <p:spPr>
          <a:xfrm>
            <a:off x="457200" y="1371600"/>
            <a:ext cx="8229600" cy="4754563"/>
          </a:xfrm>
        </p:spPr>
        <p:txBody>
          <a:bodyPr>
            <a:noAutofit/>
          </a:bodyPr>
          <a:lstStyle/>
          <a:p>
            <a:pPr lvl="0">
              <a:lnSpc>
                <a:spcPct val="120000"/>
              </a:lnSpc>
              <a:buFont typeface="Wingdings" pitchFamily="2" charset="2"/>
              <a:buChar char="Ø"/>
            </a:pPr>
            <a:r>
              <a:rPr lang="en-US" sz="2400" dirty="0" smtClean="0">
                <a:solidFill>
                  <a:schemeClr val="bg1"/>
                </a:solidFill>
              </a:rPr>
              <a:t>Determine JBWCP priorities and initiatives, and ensure results through outreach and collaboration;</a:t>
            </a:r>
          </a:p>
          <a:p>
            <a:pPr lvl="0">
              <a:lnSpc>
                <a:spcPct val="120000"/>
              </a:lnSpc>
              <a:buFont typeface="Wingdings" pitchFamily="2" charset="2"/>
              <a:buChar char="Ø"/>
            </a:pPr>
            <a:r>
              <a:rPr lang="en-US" sz="2400" dirty="0" smtClean="0">
                <a:solidFill>
                  <a:schemeClr val="bg1"/>
                </a:solidFill>
              </a:rPr>
              <a:t>Oversee all program vendors to promote administrative efficiency;</a:t>
            </a:r>
          </a:p>
          <a:p>
            <a:pPr lvl="0">
              <a:lnSpc>
                <a:spcPct val="120000"/>
              </a:lnSpc>
              <a:buFont typeface="Wingdings" pitchFamily="2" charset="2"/>
              <a:buChar char="Ø"/>
            </a:pPr>
            <a:r>
              <a:rPr lang="en-US" sz="2400" dirty="0" smtClean="0">
                <a:solidFill>
                  <a:schemeClr val="bg1"/>
                </a:solidFill>
              </a:rPr>
              <a:t>Provide financial stewardship to ensure adequate funding for the program through the use of annual actuarial loss projections and consistent application of premium/cost allocation to all program participants.</a:t>
            </a:r>
          </a:p>
          <a:p>
            <a:pPr lvl="0">
              <a:lnSpc>
                <a:spcPct val="120000"/>
              </a:lnSpc>
              <a:buNone/>
            </a:pPr>
            <a:r>
              <a:rPr lang="en-US" sz="2000" dirty="0" smtClean="0"/>
              <a:t/>
            </a:r>
            <a:br>
              <a:rPr lang="en-US" sz="2000" dirty="0" smtClean="0"/>
            </a:b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pPr algn="l"/>
            <a:r>
              <a:rPr lang="en-US" sz="3200" dirty="0" smtClean="0"/>
              <a:t>The JBWCP Advisory Committee Charge Cont:</a:t>
            </a:r>
            <a:endParaRPr lang="en-US" sz="3200" dirty="0"/>
          </a:p>
        </p:txBody>
      </p:sp>
      <p:sp>
        <p:nvSpPr>
          <p:cNvPr id="3" name="Content Placeholder 2"/>
          <p:cNvSpPr>
            <a:spLocks noGrp="1"/>
          </p:cNvSpPr>
          <p:nvPr>
            <p:ph idx="1"/>
          </p:nvPr>
        </p:nvSpPr>
        <p:spPr/>
        <p:txBody>
          <a:bodyPr>
            <a:normAutofit/>
          </a:bodyPr>
          <a:lstStyle/>
          <a:p>
            <a:pPr lvl="0">
              <a:lnSpc>
                <a:spcPct val="120000"/>
              </a:lnSpc>
              <a:buFont typeface="Wingdings" pitchFamily="2" charset="2"/>
              <a:buChar char="Ø"/>
            </a:pPr>
            <a:r>
              <a:rPr lang="en-US" sz="2500" dirty="0" smtClean="0">
                <a:solidFill>
                  <a:schemeClr val="bg1"/>
                </a:solidFill>
              </a:rPr>
              <a:t>Ensure the timely and accurate adjudication of claims;</a:t>
            </a:r>
          </a:p>
          <a:p>
            <a:pPr lvl="0">
              <a:lnSpc>
                <a:spcPct val="120000"/>
              </a:lnSpc>
              <a:buFont typeface="Wingdings" pitchFamily="2" charset="2"/>
              <a:buChar char="Ø"/>
            </a:pPr>
            <a:r>
              <a:rPr lang="en-US" sz="2500" dirty="0" smtClean="0">
                <a:solidFill>
                  <a:schemeClr val="bg1"/>
                </a:solidFill>
              </a:rPr>
              <a:t>Implement the necessary procedures to obtain appropriate treatment and return injured workers to gainful employment as soon as they are able;</a:t>
            </a:r>
          </a:p>
          <a:p>
            <a:pPr lvl="0">
              <a:lnSpc>
                <a:spcPct val="120000"/>
              </a:lnSpc>
              <a:buFont typeface="Wingdings" pitchFamily="2" charset="2"/>
              <a:buChar char="Ø"/>
            </a:pPr>
            <a:r>
              <a:rPr lang="en-US" sz="2500" dirty="0" smtClean="0">
                <a:solidFill>
                  <a:schemeClr val="bg1"/>
                </a:solidFill>
              </a:rPr>
              <a:t>Develop useful resources, tools, and procedures for the program participants to ensure efficient and effective claims monitoring;</a:t>
            </a:r>
          </a:p>
          <a:p>
            <a:pPr>
              <a:lnSpc>
                <a:spcPct val="120000"/>
              </a:lnSpc>
              <a:buFont typeface="Wingdings" pitchFamily="2" charset="2"/>
              <a:buChar char="Ø"/>
            </a:pPr>
            <a:r>
              <a:rPr lang="en-US" sz="2500" dirty="0" smtClean="0">
                <a:solidFill>
                  <a:schemeClr val="bg1"/>
                </a:solidFill>
              </a:rPr>
              <a:t>Identify trends and mitigation opportunities to contain costs and manage outcomes.</a:t>
            </a:r>
            <a:endParaRPr lang="en-US" sz="25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743200" y="1600200"/>
            <a:ext cx="6019800" cy="1905000"/>
          </a:xfrm>
        </p:spPr>
        <p:txBody>
          <a:bodyPr/>
          <a:lstStyle/>
          <a:p>
            <a:pPr algn="l"/>
            <a:r>
              <a:rPr lang="en-US" sz="4000" dirty="0" smtClean="0">
                <a:solidFill>
                  <a:srgbClr val="E3D583"/>
                </a:solidFill>
              </a:rPr>
              <a:t>Program Overview and History of the JBWCP</a:t>
            </a:r>
            <a:endParaRPr lang="en-US" sz="4000" dirty="0">
              <a:solidFill>
                <a:srgbClr val="E3D583"/>
              </a:solidFill>
            </a:endParaRPr>
          </a:p>
        </p:txBody>
      </p:sp>
      <p:sp>
        <p:nvSpPr>
          <p:cNvPr id="100355" name="Rectangle 3"/>
          <p:cNvSpPr>
            <a:spLocks noGrp="1" noChangeArrowheads="1"/>
          </p:cNvSpPr>
          <p:nvPr>
            <p:ph type="body" idx="1"/>
          </p:nvPr>
        </p:nvSpPr>
        <p:spPr>
          <a:xfrm>
            <a:off x="2743200" y="3733800"/>
            <a:ext cx="5638800" cy="685800"/>
          </a:xfrm>
        </p:spPr>
        <p:txBody>
          <a:bodyPr/>
          <a:lstStyle/>
          <a:p>
            <a:pPr marL="0" indent="0">
              <a:buNone/>
            </a:pPr>
            <a:r>
              <a:rPr lang="en-US" sz="1600" b="1" dirty="0" smtClean="0">
                <a:solidFill>
                  <a:schemeClr val="bg1"/>
                </a:solidFill>
              </a:rPr>
              <a:t>Presenter:  </a:t>
            </a:r>
            <a:r>
              <a:rPr lang="en-US" sz="1600" dirty="0" smtClean="0">
                <a:solidFill>
                  <a:schemeClr val="bg1"/>
                </a:solidFill>
              </a:rPr>
              <a:t>Tania Ugrin-Capobianco, Chair</a:t>
            </a: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13795634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144000" cy="1524000"/>
          </a:xfrm>
        </p:spPr>
        <p:txBody>
          <a:bodyPr/>
          <a:lstStyle/>
          <a:p>
            <a:r>
              <a:rPr lang="en-US" sz="4000" b="1" dirty="0" smtClean="0">
                <a:solidFill>
                  <a:srgbClr val="E3D583"/>
                </a:solidFill>
              </a:rPr>
              <a:t>California Rules of Court</a:t>
            </a:r>
            <a:br>
              <a:rPr lang="en-US" sz="4000" b="1" dirty="0" smtClean="0">
                <a:solidFill>
                  <a:srgbClr val="E3D583"/>
                </a:solidFill>
              </a:rPr>
            </a:br>
            <a:r>
              <a:rPr lang="en-US" sz="3200" b="1" dirty="0" smtClean="0">
                <a:solidFill>
                  <a:srgbClr val="E3D583"/>
                </a:solidFill>
              </a:rPr>
              <a:t>10.67 Judicial Branch Advisory Committee</a:t>
            </a:r>
            <a:endParaRPr lang="en-US" sz="3200" b="1" dirty="0">
              <a:solidFill>
                <a:srgbClr val="E3D583"/>
              </a:solidFill>
            </a:endParaRPr>
          </a:p>
        </p:txBody>
      </p:sp>
      <p:sp>
        <p:nvSpPr>
          <p:cNvPr id="5" name="Rectangle 3"/>
          <p:cNvSpPr txBox="1">
            <a:spLocks noChangeArrowheads="1"/>
          </p:cNvSpPr>
          <p:nvPr/>
        </p:nvSpPr>
        <p:spPr>
          <a:xfrm>
            <a:off x="466344" y="1371600"/>
            <a:ext cx="8525256" cy="44196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en-US" sz="1900" b="1" dirty="0" smtClean="0">
                <a:solidFill>
                  <a:schemeClr val="bg1"/>
                </a:solidFill>
              </a:rPr>
              <a:t>Effective January 1, 2015</a:t>
            </a:r>
          </a:p>
          <a:p>
            <a:pPr algn="l"/>
            <a:endParaRPr lang="en-US" sz="1400" b="1" dirty="0" smtClean="0">
              <a:solidFill>
                <a:schemeClr val="bg1"/>
              </a:solidFill>
            </a:endParaRPr>
          </a:p>
          <a:p>
            <a:pPr algn="l"/>
            <a:r>
              <a:rPr lang="en-US" sz="1400" b="1" dirty="0" smtClean="0">
                <a:solidFill>
                  <a:schemeClr val="bg1"/>
                </a:solidFill>
              </a:rPr>
              <a:t>(</a:t>
            </a:r>
            <a:r>
              <a:rPr lang="en-US" sz="1400" b="1" dirty="0">
                <a:solidFill>
                  <a:schemeClr val="bg1"/>
                </a:solidFill>
              </a:rPr>
              <a:t>a) Area of focus</a:t>
            </a:r>
          </a:p>
          <a:p>
            <a:pPr algn="l"/>
            <a:r>
              <a:rPr lang="en-US" sz="1400" dirty="0">
                <a:solidFill>
                  <a:schemeClr val="bg1"/>
                </a:solidFill>
              </a:rPr>
              <a:t>The committee makes recommendations to the council for improving the statewide administration of the Judicial Branch Workers' Compensation Program and on allocations to and from the Judicial Branch Workers' Compensation Fund established under Government Code section 68114.10.</a:t>
            </a:r>
          </a:p>
          <a:p>
            <a:pPr algn="l"/>
            <a:endParaRPr lang="en-US" sz="1400" dirty="0">
              <a:solidFill>
                <a:schemeClr val="bg1"/>
              </a:solidFill>
            </a:endParaRPr>
          </a:p>
          <a:p>
            <a:pPr algn="l"/>
            <a:r>
              <a:rPr lang="en-US" sz="1400" b="1" dirty="0">
                <a:solidFill>
                  <a:schemeClr val="bg1"/>
                </a:solidFill>
              </a:rPr>
              <a:t>(b) Additional duties</a:t>
            </a:r>
          </a:p>
          <a:p>
            <a:pPr algn="l"/>
            <a:r>
              <a:rPr lang="en-US" sz="1400" dirty="0">
                <a:solidFill>
                  <a:schemeClr val="bg1"/>
                </a:solidFill>
              </a:rPr>
              <a:t>In addition to the duties specified in rule 10.34, the committee must review:</a:t>
            </a:r>
          </a:p>
          <a:p>
            <a:pPr lvl="1" algn="l"/>
            <a:r>
              <a:rPr lang="en-US" sz="1400" dirty="0">
                <a:solidFill>
                  <a:schemeClr val="bg1"/>
                </a:solidFill>
              </a:rPr>
              <a:t>(1) The progress of the Judicial Branch Workers' Compensation Program;</a:t>
            </a:r>
          </a:p>
          <a:p>
            <a:pPr lvl="1" algn="l"/>
            <a:r>
              <a:rPr lang="en-US" sz="1400" dirty="0">
                <a:solidFill>
                  <a:schemeClr val="bg1"/>
                </a:solidFill>
              </a:rPr>
              <a:t>(2) The annual actuarial report; and</a:t>
            </a:r>
          </a:p>
          <a:p>
            <a:pPr lvl="1" algn="l"/>
            <a:r>
              <a:rPr lang="en-US" sz="1400" dirty="0">
                <a:solidFill>
                  <a:schemeClr val="bg1"/>
                </a:solidFill>
              </a:rPr>
              <a:t>(3) The annual allocation, including any changes to existing methodologies for allocating workers' compensation costs.</a:t>
            </a:r>
          </a:p>
          <a:p>
            <a:pPr lvl="1" algn="l"/>
            <a:endParaRPr lang="en-US" sz="1400" dirty="0">
              <a:solidFill>
                <a:schemeClr val="bg1"/>
              </a:solidFill>
            </a:endParaRPr>
          </a:p>
          <a:p>
            <a:pPr algn="l"/>
            <a:r>
              <a:rPr lang="en-US" sz="1400" dirty="0">
                <a:solidFill>
                  <a:schemeClr val="bg1"/>
                </a:solidFill>
              </a:rPr>
              <a:t>The advisory committee consists of persons from trial courts and state judicial branch entities knowledgeable about workers' compensation matters, including court executive officers, appellate court clerk/administrators, and human resources professionals.</a:t>
            </a:r>
            <a:endParaRPr lang="en-US" sz="1400" b="1" dirty="0">
              <a:solidFill>
                <a:schemeClr val="bg1"/>
              </a:solidFill>
            </a:endParaRPr>
          </a:p>
          <a:p>
            <a:pPr algn="l" fontAlgn="auto">
              <a:spcAft>
                <a:spcPts val="0"/>
              </a:spcAft>
            </a:pPr>
            <a:endParaRPr lang="en-US" sz="2400" b="1" dirty="0">
              <a:solidFill>
                <a:schemeClr val="bg1"/>
              </a:solidFill>
            </a:endParaRPr>
          </a:p>
        </p:txBody>
      </p:sp>
    </p:spTree>
    <p:extLst>
      <p:ext uri="{BB962C8B-B14F-4D97-AF65-F5344CB8AC3E}">
        <p14:creationId xmlns="" xmlns:p14="http://schemas.microsoft.com/office/powerpoint/2010/main" val="84668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43000" y="609600"/>
            <a:ext cx="6934200" cy="838200"/>
          </a:xfrm>
        </p:spPr>
        <p:txBody>
          <a:bodyPr/>
          <a:lstStyle/>
          <a:p>
            <a:r>
              <a:rPr lang="en-US" sz="4000" b="1" dirty="0" smtClean="0">
                <a:solidFill>
                  <a:srgbClr val="E3D583"/>
                </a:solidFill>
              </a:rPr>
              <a:t>Relevant Legislative Mandates</a:t>
            </a:r>
            <a:endParaRPr lang="en-US" sz="2400" dirty="0">
              <a:solidFill>
                <a:schemeClr val="bg1"/>
              </a:solidFill>
            </a:endParaRPr>
          </a:p>
        </p:txBody>
      </p:sp>
      <p:sp>
        <p:nvSpPr>
          <p:cNvPr id="6" name="Rectangle 5"/>
          <p:cNvSpPr/>
          <p:nvPr/>
        </p:nvSpPr>
        <p:spPr>
          <a:xfrm>
            <a:off x="838200" y="1828800"/>
            <a:ext cx="7543800" cy="3808735"/>
          </a:xfrm>
          <a:prstGeom prst="rect">
            <a:avLst/>
          </a:prstGeom>
        </p:spPr>
        <p:txBody>
          <a:bodyPr wrap="square">
            <a:spAutoFit/>
          </a:bodyPr>
          <a:lstStyle/>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Rule 10.350. Workers’ compensation program</a:t>
            </a:r>
          </a:p>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Rule 10.67. Judicial Branch Workers’ Compensation Advisory Committee</a:t>
            </a:r>
          </a:p>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Rule 10.11. Executive and Planning Committee</a:t>
            </a:r>
          </a:p>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California Government Code Section 68114.10</a:t>
            </a:r>
          </a:p>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Labor Code Section 3700</a:t>
            </a:r>
          </a:p>
          <a:p>
            <a:pPr>
              <a:lnSpc>
                <a:spcPct val="150000"/>
              </a:lnSpc>
              <a:buFont typeface="Wingdings" pitchFamily="2" charset="2"/>
              <a:buChar char="Ø"/>
            </a:pPr>
            <a:r>
              <a:rPr lang="en-US" sz="2300" dirty="0" smtClean="0">
                <a:solidFill>
                  <a:schemeClr val="bg1"/>
                </a:solidFill>
                <a:latin typeface="Tahoma (Body)"/>
                <a:ea typeface="Tahoma" panose="020B0604030504040204" pitchFamily="34" charset="0"/>
                <a:cs typeface="Tahoma" panose="020B0604030504040204" pitchFamily="34" charset="0"/>
              </a:rPr>
              <a:t>California Government Code Section 71623.5</a:t>
            </a:r>
            <a:endParaRPr lang="en-US" sz="2300" dirty="0">
              <a:solidFill>
                <a:schemeClr val="bg1"/>
              </a:solidFill>
              <a:latin typeface="Tahoma (Body)"/>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439312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743200" y="1600200"/>
            <a:ext cx="6019800" cy="1905000"/>
          </a:xfrm>
        </p:spPr>
        <p:txBody>
          <a:bodyPr/>
          <a:lstStyle/>
          <a:p>
            <a:pPr algn="l"/>
            <a:r>
              <a:rPr lang="en-US" sz="4000" dirty="0" smtClean="0">
                <a:solidFill>
                  <a:srgbClr val="E3D583"/>
                </a:solidFill>
              </a:rPr>
              <a:t>Life Cycle of a Workers’ Compensation Claim</a:t>
            </a:r>
            <a:endParaRPr lang="en-US" sz="4000" dirty="0">
              <a:solidFill>
                <a:srgbClr val="E3D583"/>
              </a:solidFill>
            </a:endParaRPr>
          </a:p>
        </p:txBody>
      </p:sp>
      <p:sp>
        <p:nvSpPr>
          <p:cNvPr id="100355" name="Rectangle 3"/>
          <p:cNvSpPr>
            <a:spLocks noGrp="1" noChangeArrowheads="1"/>
          </p:cNvSpPr>
          <p:nvPr>
            <p:ph type="body" idx="1"/>
          </p:nvPr>
        </p:nvSpPr>
        <p:spPr>
          <a:xfrm>
            <a:off x="2743200" y="3733800"/>
            <a:ext cx="5638800" cy="1371600"/>
          </a:xfrm>
        </p:spPr>
        <p:txBody>
          <a:bodyPr>
            <a:normAutofit/>
          </a:bodyPr>
          <a:lstStyle/>
          <a:p>
            <a:pPr marL="0" indent="0">
              <a:buNone/>
            </a:pPr>
            <a:r>
              <a:rPr lang="en-US" sz="1600" b="1" dirty="0" smtClean="0">
                <a:solidFill>
                  <a:schemeClr val="bg1"/>
                </a:solidFill>
              </a:rPr>
              <a:t>Presenter:  </a:t>
            </a:r>
            <a:r>
              <a:rPr lang="en-US" sz="1600" dirty="0" smtClean="0">
                <a:solidFill>
                  <a:schemeClr val="bg1"/>
                </a:solidFill>
              </a:rPr>
              <a:t>Jacquelyn Miller, Bickmore</a:t>
            </a:r>
          </a:p>
          <a:p>
            <a:pPr marL="0" indent="0">
              <a:buNone/>
            </a:pPr>
            <a:r>
              <a:rPr lang="en-US" sz="1600" b="1" dirty="0">
                <a:solidFill>
                  <a:schemeClr val="bg1"/>
                </a:solidFill>
              </a:rPr>
              <a:t>Presenter:  </a:t>
            </a:r>
            <a:r>
              <a:rPr lang="en-US" sz="1600" dirty="0" smtClean="0">
                <a:solidFill>
                  <a:schemeClr val="bg1"/>
                </a:solidFill>
              </a:rPr>
              <a:t>Patrick Fuleihan, AIMS</a:t>
            </a:r>
          </a:p>
          <a:p>
            <a:pPr marL="0" indent="0">
              <a:buNone/>
            </a:pPr>
            <a:endParaRPr lang="en-US" sz="1600" dirty="0">
              <a:solidFill>
                <a:schemeClr val="bg1"/>
              </a:solidFill>
            </a:endParaRP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1543149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Tree>
    <p:extLst>
      <p:ext uri="{BB962C8B-B14F-4D97-AF65-F5344CB8AC3E}">
        <p14:creationId xmlns="" xmlns:p14="http://schemas.microsoft.com/office/powerpoint/2010/main" val="1507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0" y="990600"/>
            <a:ext cx="4114800" cy="30480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4"/>
          <p:cNvSpPr>
            <a:spLocks noChangeShapeType="1"/>
          </p:cNvSpPr>
          <p:nvPr/>
        </p:nvSpPr>
        <p:spPr bwMode="auto">
          <a:xfrm flipV="1">
            <a:off x="1066800" y="2438400"/>
            <a:ext cx="0" cy="1295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6"/>
          <p:cNvSpPr>
            <a:spLocks noChangeShapeType="1"/>
          </p:cNvSpPr>
          <p:nvPr/>
        </p:nvSpPr>
        <p:spPr bwMode="auto">
          <a:xfrm flipV="1">
            <a:off x="1600200" y="26670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19" name="Straight Connector 118"/>
          <p:cNvCxnSpPr/>
          <p:nvPr/>
        </p:nvCxnSpPr>
        <p:spPr>
          <a:xfrm>
            <a:off x="1066800" y="37338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a:xfrm>
            <a:off x="152400" y="1600200"/>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Maintain a Safe Workplace</a:t>
            </a:r>
          </a:p>
        </p:txBody>
      </p:sp>
      <p:sp>
        <p:nvSpPr>
          <p:cNvPr id="122" name="TextBox 121"/>
          <p:cNvSpPr txBox="1"/>
          <p:nvPr/>
        </p:nvSpPr>
        <p:spPr>
          <a:xfrm>
            <a:off x="1143000" y="2286000"/>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Identify Unsafe Conditions</a:t>
            </a:r>
          </a:p>
        </p:txBody>
      </p:sp>
      <p:sp>
        <p:nvSpPr>
          <p:cNvPr id="123" name="TextBox 122"/>
          <p:cNvSpPr txBox="1"/>
          <p:nvPr/>
        </p:nvSpPr>
        <p:spPr>
          <a:xfrm>
            <a:off x="1447800" y="2971800"/>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Post Accident Identification</a:t>
            </a:r>
          </a:p>
        </p:txBody>
      </p:sp>
      <p:sp>
        <p:nvSpPr>
          <p:cNvPr id="124" name="Line 6"/>
          <p:cNvSpPr>
            <a:spLocks noChangeShapeType="1"/>
          </p:cNvSpPr>
          <p:nvPr/>
        </p:nvSpPr>
        <p:spPr bwMode="auto">
          <a:xfrm flipV="1">
            <a:off x="2438400" y="3581400"/>
            <a:ext cx="0" cy="152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Tree>
    <p:extLst>
      <p:ext uri="{BB962C8B-B14F-4D97-AF65-F5344CB8AC3E}">
        <p14:creationId xmlns="" xmlns:p14="http://schemas.microsoft.com/office/powerpoint/2010/main" val="285150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566738" y="854577"/>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57"/>
          <p:cNvSpPr>
            <a:spLocks noChangeShapeType="1"/>
          </p:cNvSpPr>
          <p:nvPr/>
        </p:nvSpPr>
        <p:spPr bwMode="auto">
          <a:xfrm flipV="1">
            <a:off x="1447800" y="2438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57"/>
          <p:cNvSpPr>
            <a:spLocks noChangeShapeType="1"/>
          </p:cNvSpPr>
          <p:nvPr/>
        </p:nvSpPr>
        <p:spPr bwMode="auto">
          <a:xfrm flipH="1" flipV="1">
            <a:off x="1905000" y="3048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57"/>
          <p:cNvSpPr>
            <a:spLocks noChangeShapeType="1"/>
          </p:cNvSpPr>
          <p:nvPr/>
        </p:nvSpPr>
        <p:spPr bwMode="auto">
          <a:xfrm flipH="1" flipV="1">
            <a:off x="2819400" y="3429000"/>
            <a:ext cx="0" cy="228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1" name="Straight Connector 120"/>
          <p:cNvCxnSpPr/>
          <p:nvPr/>
        </p:nvCxnSpPr>
        <p:spPr>
          <a:xfrm>
            <a:off x="1447800" y="3657600"/>
            <a:ext cx="1371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60892" y="1883569"/>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DWC1 Provided</a:t>
            </a:r>
          </a:p>
        </p:txBody>
      </p:sp>
      <p:sp>
        <p:nvSpPr>
          <p:cNvPr id="124" name="TextBox 123"/>
          <p:cNvSpPr txBox="1"/>
          <p:nvPr/>
        </p:nvSpPr>
        <p:spPr>
          <a:xfrm>
            <a:off x="1371600" y="2355788"/>
            <a:ext cx="3048000" cy="369332"/>
          </a:xfrm>
          <a:prstGeom prst="rect">
            <a:avLst/>
          </a:prstGeom>
          <a:noFill/>
        </p:spPr>
        <p:txBody>
          <a:bodyPr wrap="square">
            <a:spAutoFit/>
          </a:bodyPr>
          <a:lstStyle/>
          <a:p>
            <a:pPr algn="ctr" fontAlgn="auto">
              <a:spcBef>
                <a:spcPts val="0"/>
              </a:spcBef>
              <a:spcAft>
                <a:spcPts val="0"/>
              </a:spcAft>
              <a:defRPr/>
            </a:pPr>
            <a:r>
              <a:rPr lang="en-US" sz="1800" b="1" dirty="0">
                <a:solidFill>
                  <a:srgbClr val="1F497D">
                    <a:lumMod val="75000"/>
                  </a:srgbClr>
                </a:solidFill>
                <a:latin typeface="Calibri"/>
              </a:rPr>
              <a:t>Designated Medical Clinic</a:t>
            </a:r>
          </a:p>
        </p:txBody>
      </p:sp>
      <p:sp>
        <p:nvSpPr>
          <p:cNvPr id="125" name="TextBox 124"/>
          <p:cNvSpPr txBox="1"/>
          <p:nvPr/>
        </p:nvSpPr>
        <p:spPr>
          <a:xfrm>
            <a:off x="1958975" y="2799103"/>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Injury Reported to </a:t>
            </a:r>
            <a:r>
              <a:rPr lang="en-US" sz="1800" b="1" dirty="0" smtClean="0">
                <a:solidFill>
                  <a:srgbClr val="1F497D">
                    <a:lumMod val="75000"/>
                  </a:srgbClr>
                </a:solidFill>
                <a:latin typeface="Calibri"/>
              </a:rPr>
              <a:t>TPA/AIMS</a:t>
            </a:r>
            <a:endParaRPr lang="en-US" sz="1800" b="1" dirty="0">
              <a:solidFill>
                <a:srgbClr val="1F497D">
                  <a:lumMod val="75000"/>
                </a:srgbClr>
              </a:solidFill>
              <a:latin typeface="Calibri"/>
            </a:endParaRPr>
          </a:p>
        </p:txBody>
      </p:sp>
    </p:spTree>
    <p:extLst>
      <p:ext uri="{BB962C8B-B14F-4D97-AF65-F5344CB8AC3E}">
        <p14:creationId xmlns="" xmlns:p14="http://schemas.microsoft.com/office/powerpoint/2010/main" val="418990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1"/>
            <a:ext cx="9067800" cy="914400"/>
          </a:xfrm>
        </p:spPr>
        <p:txBody>
          <a:bodyPr/>
          <a:lstStyle/>
          <a:p>
            <a:r>
              <a:rPr lang="en-US" sz="4400" b="1" dirty="0" smtClean="0">
                <a:solidFill>
                  <a:srgbClr val="E3D583"/>
                </a:solidFill>
              </a:rPr>
              <a:t>Agenda</a:t>
            </a:r>
            <a:endParaRPr lang="en-US" sz="4400" b="1" dirty="0">
              <a:solidFill>
                <a:srgbClr val="E3D583"/>
              </a:solidFill>
            </a:endParaRPr>
          </a:p>
        </p:txBody>
      </p:sp>
      <p:sp>
        <p:nvSpPr>
          <p:cNvPr id="5" name="Rectangle 3"/>
          <p:cNvSpPr txBox="1">
            <a:spLocks noChangeArrowheads="1"/>
          </p:cNvSpPr>
          <p:nvPr/>
        </p:nvSpPr>
        <p:spPr>
          <a:xfrm>
            <a:off x="457200" y="762000"/>
            <a:ext cx="8382000" cy="57150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en-US" sz="2400" b="1" dirty="0" smtClean="0">
                <a:solidFill>
                  <a:schemeClr val="bg1"/>
                </a:solidFill>
              </a:rPr>
              <a:t>Arrival</a:t>
            </a:r>
          </a:p>
          <a:p>
            <a:pPr marL="400050" indent="-400050" algn="l" fontAlgn="auto">
              <a:spcAft>
                <a:spcPts val="0"/>
              </a:spcAft>
              <a:buFont typeface="+mj-lt"/>
              <a:buAutoNum type="romanUcPeriod"/>
            </a:pPr>
            <a:r>
              <a:rPr lang="en-US" sz="2400" b="1" dirty="0" smtClean="0">
                <a:solidFill>
                  <a:schemeClr val="bg1"/>
                </a:solidFill>
              </a:rPr>
              <a:t>Call to Order; Roll Call; Opening Remarks</a:t>
            </a:r>
          </a:p>
          <a:p>
            <a:pPr marL="857250" lvl="1" indent="-400050" algn="l" fontAlgn="auto">
              <a:spcAft>
                <a:spcPts val="0"/>
              </a:spcAft>
              <a:buFont typeface="Wingdings" panose="05000000000000000000" pitchFamily="2" charset="2"/>
              <a:buChar char="Ø"/>
            </a:pPr>
            <a:r>
              <a:rPr lang="en-US" sz="2400" b="1" dirty="0" smtClean="0">
                <a:solidFill>
                  <a:schemeClr val="bg1"/>
                </a:solidFill>
              </a:rPr>
              <a:t>Approval of Minutes (Action)</a:t>
            </a:r>
            <a:br>
              <a:rPr lang="en-US" sz="2400" b="1" dirty="0" smtClean="0">
                <a:solidFill>
                  <a:schemeClr val="bg1"/>
                </a:solidFill>
              </a:rPr>
            </a:br>
            <a:endParaRPr lang="en-US" sz="2400" b="1" dirty="0" smtClean="0">
              <a:solidFill>
                <a:schemeClr val="bg1"/>
              </a:solidFill>
            </a:endParaRPr>
          </a:p>
          <a:p>
            <a:pPr marL="400050" indent="-400050" algn="l" fontAlgn="auto">
              <a:spcAft>
                <a:spcPts val="0"/>
              </a:spcAft>
              <a:buFont typeface="+mj-lt"/>
              <a:buAutoNum type="romanUcPeriod"/>
            </a:pPr>
            <a:r>
              <a:rPr lang="en-US" sz="2400" b="1" dirty="0" smtClean="0">
                <a:solidFill>
                  <a:schemeClr val="bg1"/>
                </a:solidFill>
              </a:rPr>
              <a:t>Written Comment</a:t>
            </a:r>
            <a:br>
              <a:rPr lang="en-US" sz="2400" b="1" dirty="0" smtClean="0">
                <a:solidFill>
                  <a:schemeClr val="bg1"/>
                </a:solidFill>
              </a:rPr>
            </a:br>
            <a:endParaRPr lang="en-US" sz="2400" b="1" dirty="0" smtClean="0">
              <a:solidFill>
                <a:schemeClr val="bg1"/>
              </a:solidFill>
            </a:endParaRPr>
          </a:p>
          <a:p>
            <a:pPr marL="400050" indent="-400050" algn="l" fontAlgn="auto">
              <a:spcAft>
                <a:spcPts val="0"/>
              </a:spcAft>
              <a:buFont typeface="+mj-lt"/>
              <a:buAutoNum type="romanUcPeriod"/>
            </a:pPr>
            <a:r>
              <a:rPr lang="en-US" sz="2400" b="1" dirty="0" smtClean="0">
                <a:solidFill>
                  <a:schemeClr val="bg1"/>
                </a:solidFill>
              </a:rPr>
              <a:t>Discussion and Possible Action Items</a:t>
            </a:r>
          </a:p>
          <a:p>
            <a:pPr marL="857250" lvl="1" indent="-400050" algn="l" fontAlgn="auto">
              <a:spcAft>
                <a:spcPts val="0"/>
              </a:spcAft>
              <a:buFont typeface="Wingdings" panose="05000000000000000000" pitchFamily="2" charset="2"/>
              <a:buChar char="Ø"/>
            </a:pPr>
            <a:r>
              <a:rPr lang="en-US" sz="2400" b="1" dirty="0" smtClean="0">
                <a:solidFill>
                  <a:schemeClr val="bg1"/>
                </a:solidFill>
              </a:rPr>
              <a:t>Orientation for New Members of the JBWCP Advisory Committee – Roles and Responsibilities of Committee Members (Information)</a:t>
            </a:r>
            <a:br>
              <a:rPr lang="en-US" sz="2400" b="1" dirty="0" smtClean="0">
                <a:solidFill>
                  <a:schemeClr val="bg1"/>
                </a:solidFill>
              </a:rPr>
            </a:br>
            <a:endParaRPr lang="en-US" sz="2400" b="1" dirty="0" smtClean="0">
              <a:solidFill>
                <a:schemeClr val="bg1"/>
              </a:solidFill>
            </a:endParaRPr>
          </a:p>
          <a:p>
            <a:pPr marL="857250" lvl="1" indent="-400050" algn="l" fontAlgn="auto">
              <a:spcAft>
                <a:spcPts val="0"/>
              </a:spcAft>
              <a:buFont typeface="Wingdings" panose="05000000000000000000" pitchFamily="2" charset="2"/>
              <a:buChar char="Ø"/>
            </a:pPr>
            <a:r>
              <a:rPr lang="en-US" sz="2400" b="1" dirty="0" smtClean="0">
                <a:solidFill>
                  <a:schemeClr val="bg1"/>
                </a:solidFill>
              </a:rPr>
              <a:t>Program Overview and History of the JBWCP (Information)</a:t>
            </a:r>
          </a:p>
        </p:txBody>
      </p:sp>
    </p:spTree>
    <p:extLst>
      <p:ext uri="{BB962C8B-B14F-4D97-AF65-F5344CB8AC3E}">
        <p14:creationId xmlns="" xmlns:p14="http://schemas.microsoft.com/office/powerpoint/2010/main" val="26304129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1371600" y="914400"/>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8"/>
          <p:cNvSpPr>
            <a:spLocks noChangeShapeType="1"/>
          </p:cNvSpPr>
          <p:nvPr/>
        </p:nvSpPr>
        <p:spPr bwMode="auto">
          <a:xfrm flipV="1">
            <a:off x="2057400" y="2286000"/>
            <a:ext cx="0" cy="1295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8"/>
          <p:cNvSpPr>
            <a:spLocks noChangeShapeType="1"/>
          </p:cNvSpPr>
          <p:nvPr/>
        </p:nvSpPr>
        <p:spPr bwMode="auto">
          <a:xfrm flipH="1" flipV="1">
            <a:off x="2895600" y="27432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8"/>
          <p:cNvSpPr>
            <a:spLocks noChangeShapeType="1"/>
          </p:cNvSpPr>
          <p:nvPr/>
        </p:nvSpPr>
        <p:spPr bwMode="auto">
          <a:xfrm flipH="1" flipV="1">
            <a:off x="4038600" y="32004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1" name="Straight Connector 120"/>
          <p:cNvCxnSpPr/>
          <p:nvPr/>
        </p:nvCxnSpPr>
        <p:spPr>
          <a:xfrm rot="5400000" flipH="1" flipV="1">
            <a:off x="3048000" y="2590800"/>
            <a:ext cx="0" cy="1981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600200" y="1734341"/>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Delay to Investigate</a:t>
            </a:r>
          </a:p>
        </p:txBody>
      </p:sp>
      <p:sp>
        <p:nvSpPr>
          <p:cNvPr id="123" name="TextBox 122"/>
          <p:cNvSpPr txBox="1"/>
          <p:nvPr/>
        </p:nvSpPr>
        <p:spPr>
          <a:xfrm>
            <a:off x="2286000" y="2362200"/>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Panel QME (Eval)</a:t>
            </a:r>
          </a:p>
        </p:txBody>
      </p:sp>
      <p:sp>
        <p:nvSpPr>
          <p:cNvPr id="124" name="TextBox 123"/>
          <p:cNvSpPr txBox="1"/>
          <p:nvPr/>
        </p:nvSpPr>
        <p:spPr>
          <a:xfrm>
            <a:off x="3048000" y="2895600"/>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Final Decision</a:t>
            </a:r>
          </a:p>
        </p:txBody>
      </p:sp>
    </p:spTree>
    <p:extLst>
      <p:ext uri="{BB962C8B-B14F-4D97-AF65-F5344CB8AC3E}">
        <p14:creationId xmlns="" xmlns:p14="http://schemas.microsoft.com/office/powerpoint/2010/main" val="266756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1828800" y="856456"/>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8"/>
          <p:cNvSpPr>
            <a:spLocks noChangeShapeType="1"/>
          </p:cNvSpPr>
          <p:nvPr/>
        </p:nvSpPr>
        <p:spPr bwMode="auto">
          <a:xfrm flipV="1">
            <a:off x="2590800" y="1828800"/>
            <a:ext cx="0" cy="1752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8"/>
          <p:cNvSpPr>
            <a:spLocks noChangeShapeType="1"/>
          </p:cNvSpPr>
          <p:nvPr/>
        </p:nvSpPr>
        <p:spPr bwMode="auto">
          <a:xfrm flipH="1" flipV="1">
            <a:off x="3460750" y="2456656"/>
            <a:ext cx="0" cy="113982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8"/>
          <p:cNvSpPr>
            <a:spLocks noChangeShapeType="1"/>
          </p:cNvSpPr>
          <p:nvPr/>
        </p:nvSpPr>
        <p:spPr bwMode="auto">
          <a:xfrm flipH="1" flipV="1">
            <a:off x="4343400" y="32766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1" name="Straight Connector 120"/>
          <p:cNvCxnSpPr/>
          <p:nvPr/>
        </p:nvCxnSpPr>
        <p:spPr>
          <a:xfrm rot="5400000" flipH="1" flipV="1">
            <a:off x="3467100" y="2705100"/>
            <a:ext cx="0" cy="1752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1676400" y="1371600"/>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Pay TD</a:t>
            </a:r>
          </a:p>
        </p:txBody>
      </p:sp>
      <p:sp>
        <p:nvSpPr>
          <p:cNvPr id="123" name="TextBox 122"/>
          <p:cNvSpPr txBox="1"/>
          <p:nvPr/>
        </p:nvSpPr>
        <p:spPr>
          <a:xfrm>
            <a:off x="2406917" y="1810543"/>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Provide Medical Care/UR</a:t>
            </a:r>
          </a:p>
        </p:txBody>
      </p:sp>
      <p:sp>
        <p:nvSpPr>
          <p:cNvPr id="124" name="TextBox 123"/>
          <p:cNvSpPr txBox="1"/>
          <p:nvPr/>
        </p:nvSpPr>
        <p:spPr>
          <a:xfrm>
            <a:off x="3138087" y="2648290"/>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Notice of Representation</a:t>
            </a:r>
          </a:p>
        </p:txBody>
      </p:sp>
    </p:spTree>
    <p:extLst>
      <p:ext uri="{BB962C8B-B14F-4D97-AF65-F5344CB8AC3E}">
        <p14:creationId xmlns="" xmlns:p14="http://schemas.microsoft.com/office/powerpoint/2010/main" val="32605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TextBox 118"/>
          <p:cNvSpPr txBox="1"/>
          <p:nvPr/>
        </p:nvSpPr>
        <p:spPr>
          <a:xfrm>
            <a:off x="2470150" y="4090194"/>
            <a:ext cx="3200400" cy="307975"/>
          </a:xfrm>
          <a:prstGeom prst="rect">
            <a:avLst/>
          </a:prstGeom>
          <a:noFill/>
        </p:spPr>
        <p:txBody>
          <a:bodyPr>
            <a:spAutoFit/>
          </a:bodyPr>
          <a:lstStyle/>
          <a:p>
            <a:pPr algn="ctr" fontAlgn="auto">
              <a:spcBef>
                <a:spcPts val="0"/>
              </a:spcBef>
              <a:spcAft>
                <a:spcPts val="0"/>
              </a:spcAft>
              <a:defRPr/>
            </a:pPr>
            <a:r>
              <a:rPr lang="en-US" sz="1400" b="1" u="sng" dirty="0">
                <a:solidFill>
                  <a:prstClr val="black"/>
                </a:solidFill>
                <a:latin typeface="Calibri"/>
              </a:rPr>
              <a:t>DELAYS</a:t>
            </a:r>
            <a:endParaRPr lang="en-US" sz="1100" b="1" u="sng" dirty="0">
              <a:solidFill>
                <a:prstClr val="black"/>
              </a:solidFill>
              <a:latin typeface="Calibri"/>
            </a:endParaRPr>
          </a:p>
        </p:txBody>
      </p:sp>
      <p:sp>
        <p:nvSpPr>
          <p:cNvPr id="123" name="TextBox 122"/>
          <p:cNvSpPr txBox="1"/>
          <p:nvPr/>
        </p:nvSpPr>
        <p:spPr>
          <a:xfrm>
            <a:off x="381000" y="4114800"/>
            <a:ext cx="2438400" cy="430213"/>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DELAYED REPORTING BY EMPLOYEE </a:t>
            </a:r>
          </a:p>
          <a:p>
            <a:pPr algn="ctr" fontAlgn="auto">
              <a:spcBef>
                <a:spcPts val="0"/>
              </a:spcBef>
              <a:spcAft>
                <a:spcPts val="0"/>
              </a:spcAft>
              <a:defRPr/>
            </a:pPr>
            <a:endParaRPr lang="en-US" sz="1100" dirty="0">
              <a:solidFill>
                <a:prstClr val="black"/>
              </a:solidFill>
              <a:latin typeface="Calibri"/>
            </a:endParaRPr>
          </a:p>
        </p:txBody>
      </p:sp>
      <p:sp>
        <p:nvSpPr>
          <p:cNvPr id="124" name="Right Arrow 123"/>
          <p:cNvSpPr/>
          <p:nvPr/>
        </p:nvSpPr>
        <p:spPr>
          <a:xfrm>
            <a:off x="914400" y="44196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34" name="TextBox 133"/>
          <p:cNvSpPr txBox="1"/>
          <p:nvPr/>
        </p:nvSpPr>
        <p:spPr>
          <a:xfrm>
            <a:off x="914400" y="4495800"/>
            <a:ext cx="2438400" cy="261610"/>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DELAYED REPORTING </a:t>
            </a:r>
            <a:r>
              <a:rPr lang="en-US" sz="1100" b="1" dirty="0" smtClean="0">
                <a:solidFill>
                  <a:prstClr val="black"/>
                </a:solidFill>
                <a:latin typeface="Calibri"/>
              </a:rPr>
              <a:t>TO TPA</a:t>
            </a:r>
            <a:endParaRPr lang="en-US" sz="1100" dirty="0">
              <a:solidFill>
                <a:prstClr val="black"/>
              </a:solidFill>
              <a:latin typeface="Calibri"/>
            </a:endParaRPr>
          </a:p>
        </p:txBody>
      </p:sp>
      <p:sp>
        <p:nvSpPr>
          <p:cNvPr id="136" name="Right Arrow 135"/>
          <p:cNvSpPr/>
          <p:nvPr/>
        </p:nvSpPr>
        <p:spPr>
          <a:xfrm>
            <a:off x="1676400" y="48006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38" name="TextBox 137"/>
          <p:cNvSpPr txBox="1"/>
          <p:nvPr/>
        </p:nvSpPr>
        <p:spPr>
          <a:xfrm>
            <a:off x="1828800" y="4876800"/>
            <a:ext cx="2895600" cy="430213"/>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LACK OF COOPERATION W/INVESTIGATION</a:t>
            </a:r>
          </a:p>
          <a:p>
            <a:pPr algn="ctr" fontAlgn="auto">
              <a:spcBef>
                <a:spcPts val="0"/>
              </a:spcBef>
              <a:spcAft>
                <a:spcPts val="0"/>
              </a:spcAft>
              <a:defRPr/>
            </a:pPr>
            <a:endParaRPr lang="en-US" sz="1100" dirty="0">
              <a:solidFill>
                <a:prstClr val="black"/>
              </a:solidFill>
              <a:latin typeface="Calibri"/>
            </a:endParaRPr>
          </a:p>
        </p:txBody>
      </p:sp>
      <p:sp>
        <p:nvSpPr>
          <p:cNvPr id="139" name="Right Arrow 138"/>
          <p:cNvSpPr/>
          <p:nvPr/>
        </p:nvSpPr>
        <p:spPr>
          <a:xfrm>
            <a:off x="2667000" y="5181600"/>
            <a:ext cx="12954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40" name="TextBox 139"/>
          <p:cNvSpPr txBox="1"/>
          <p:nvPr/>
        </p:nvSpPr>
        <p:spPr>
          <a:xfrm>
            <a:off x="2895600" y="5257800"/>
            <a:ext cx="28956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SURGERY REQUESTED/REQUIRED</a:t>
            </a:r>
            <a:endParaRPr lang="en-US" sz="1100" dirty="0">
              <a:solidFill>
                <a:prstClr val="black"/>
              </a:solidFill>
              <a:latin typeface="Calibri"/>
            </a:endParaRPr>
          </a:p>
        </p:txBody>
      </p:sp>
      <p:sp>
        <p:nvSpPr>
          <p:cNvPr id="141" name="Right Arrow 140"/>
          <p:cNvSpPr/>
          <p:nvPr/>
        </p:nvSpPr>
        <p:spPr>
          <a:xfrm>
            <a:off x="3962400" y="55626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42" name="TextBox 141"/>
          <p:cNvSpPr txBox="1"/>
          <p:nvPr/>
        </p:nvSpPr>
        <p:spPr>
          <a:xfrm>
            <a:off x="4267200" y="6172200"/>
            <a:ext cx="28956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DOCTOR FAILS TO REPORT</a:t>
            </a:r>
            <a:endParaRPr lang="en-US" sz="1100" dirty="0">
              <a:solidFill>
                <a:prstClr val="black"/>
              </a:solidFill>
              <a:latin typeface="Calibri"/>
            </a:endParaRPr>
          </a:p>
        </p:txBody>
      </p:sp>
      <p:sp>
        <p:nvSpPr>
          <p:cNvPr id="143" name="Right Arrow 142"/>
          <p:cNvSpPr/>
          <p:nvPr/>
        </p:nvSpPr>
        <p:spPr>
          <a:xfrm>
            <a:off x="3581400" y="6019800"/>
            <a:ext cx="48006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44" name="TextBox 143"/>
          <p:cNvSpPr txBox="1"/>
          <p:nvPr/>
        </p:nvSpPr>
        <p:spPr>
          <a:xfrm>
            <a:off x="4343400" y="5638800"/>
            <a:ext cx="28956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LITIGATION</a:t>
            </a:r>
            <a:endParaRPr lang="en-US" sz="1100" dirty="0">
              <a:solidFill>
                <a:prstClr val="black"/>
              </a:solidFill>
              <a:latin typeface="Calibri"/>
            </a:endParaRPr>
          </a:p>
        </p:txBody>
      </p:sp>
      <p:sp>
        <p:nvSpPr>
          <p:cNvPr id="145" name="Right Arrow 144"/>
          <p:cNvSpPr/>
          <p:nvPr/>
        </p:nvSpPr>
        <p:spPr>
          <a:xfrm>
            <a:off x="5334000" y="64770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46" name="TextBox 145"/>
          <p:cNvSpPr txBox="1"/>
          <p:nvPr/>
        </p:nvSpPr>
        <p:spPr>
          <a:xfrm>
            <a:off x="4343400" y="4267200"/>
            <a:ext cx="24384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UNCOOPERATIVE EMPLOYEE</a:t>
            </a:r>
            <a:endParaRPr lang="en-US" sz="1100" dirty="0">
              <a:solidFill>
                <a:prstClr val="black"/>
              </a:solidFill>
              <a:latin typeface="Calibri"/>
            </a:endParaRPr>
          </a:p>
        </p:txBody>
      </p:sp>
      <p:sp>
        <p:nvSpPr>
          <p:cNvPr id="147" name="Right Arrow 146"/>
          <p:cNvSpPr/>
          <p:nvPr/>
        </p:nvSpPr>
        <p:spPr>
          <a:xfrm>
            <a:off x="5181600" y="45720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48" name="TextBox 147"/>
          <p:cNvSpPr txBox="1"/>
          <p:nvPr/>
        </p:nvSpPr>
        <p:spPr>
          <a:xfrm>
            <a:off x="4953000" y="4876800"/>
            <a:ext cx="24384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CONFLICTING MEDICAL OPINIONS</a:t>
            </a:r>
            <a:endParaRPr lang="en-US" sz="1100" dirty="0">
              <a:solidFill>
                <a:prstClr val="black"/>
              </a:solidFill>
              <a:latin typeface="Calibri"/>
            </a:endParaRPr>
          </a:p>
        </p:txBody>
      </p:sp>
      <p:sp>
        <p:nvSpPr>
          <p:cNvPr id="149" name="Right Arrow 148"/>
          <p:cNvSpPr/>
          <p:nvPr/>
        </p:nvSpPr>
        <p:spPr>
          <a:xfrm>
            <a:off x="5791200" y="52578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150" name="TextBox 149"/>
          <p:cNvSpPr txBox="1"/>
          <p:nvPr/>
        </p:nvSpPr>
        <p:spPr>
          <a:xfrm>
            <a:off x="6248400" y="4495800"/>
            <a:ext cx="2438400" cy="261938"/>
          </a:xfrm>
          <a:prstGeom prst="rect">
            <a:avLst/>
          </a:prstGeom>
          <a:noFill/>
        </p:spPr>
        <p:txBody>
          <a:bodyPr>
            <a:spAutoFit/>
          </a:bodyPr>
          <a:lstStyle/>
          <a:p>
            <a:pPr algn="ctr" fontAlgn="auto">
              <a:spcBef>
                <a:spcPts val="0"/>
              </a:spcBef>
              <a:spcAft>
                <a:spcPts val="0"/>
              </a:spcAft>
              <a:defRPr/>
            </a:pPr>
            <a:r>
              <a:rPr lang="en-US" sz="1100" b="1" dirty="0">
                <a:solidFill>
                  <a:prstClr val="black"/>
                </a:solidFill>
                <a:latin typeface="Calibri"/>
              </a:rPr>
              <a:t>SETTLEMENT NEGOTIATIONS</a:t>
            </a:r>
            <a:endParaRPr lang="en-US" sz="1100" dirty="0">
              <a:solidFill>
                <a:prstClr val="black"/>
              </a:solidFill>
              <a:latin typeface="Calibri"/>
            </a:endParaRPr>
          </a:p>
        </p:txBody>
      </p:sp>
      <p:sp>
        <p:nvSpPr>
          <p:cNvPr id="151" name="Right Arrow 150"/>
          <p:cNvSpPr/>
          <p:nvPr/>
        </p:nvSpPr>
        <p:spPr>
          <a:xfrm>
            <a:off x="7010400" y="480060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sp>
        <p:nvSpPr>
          <p:cNvPr id="116" name="TextBox 115"/>
          <p:cNvSpPr txBox="1"/>
          <p:nvPr/>
        </p:nvSpPr>
        <p:spPr>
          <a:xfrm>
            <a:off x="6607968" y="5323498"/>
            <a:ext cx="2438400" cy="430887"/>
          </a:xfrm>
          <a:prstGeom prst="rect">
            <a:avLst/>
          </a:prstGeom>
          <a:noFill/>
        </p:spPr>
        <p:txBody>
          <a:bodyPr>
            <a:spAutoFit/>
          </a:bodyPr>
          <a:lstStyle/>
          <a:p>
            <a:pPr algn="ctr" fontAlgn="auto">
              <a:spcBef>
                <a:spcPts val="0"/>
              </a:spcBef>
              <a:spcAft>
                <a:spcPts val="0"/>
              </a:spcAft>
              <a:defRPr/>
            </a:pPr>
            <a:r>
              <a:rPr lang="en-US" sz="1100" b="1" dirty="0" smtClean="0">
                <a:solidFill>
                  <a:prstClr val="black"/>
                </a:solidFill>
                <a:latin typeface="Calibri"/>
              </a:rPr>
              <a:t>SETTLEMENT AUTHORITY DELAYS – ADDITIONAL INFORMATION NEEDED</a:t>
            </a:r>
            <a:endParaRPr lang="en-US" sz="1100" dirty="0">
              <a:solidFill>
                <a:prstClr val="black"/>
              </a:solidFill>
              <a:latin typeface="Calibri"/>
            </a:endParaRPr>
          </a:p>
        </p:txBody>
      </p:sp>
      <p:sp>
        <p:nvSpPr>
          <p:cNvPr id="117" name="Right Arrow 116"/>
          <p:cNvSpPr/>
          <p:nvPr/>
        </p:nvSpPr>
        <p:spPr>
          <a:xfrm>
            <a:off x="7294966" y="5773790"/>
            <a:ext cx="838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black"/>
              </a:solidFill>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436826"/>
            <a:ext cx="1108285" cy="1113464"/>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Oval 72"/>
          <p:cNvSpPr>
            <a:spLocks noChangeArrowheads="1"/>
          </p:cNvSpPr>
          <p:nvPr/>
        </p:nvSpPr>
        <p:spPr bwMode="auto">
          <a:xfrm>
            <a:off x="2645568" y="826450"/>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20" name="TextBox 119"/>
          <p:cNvSpPr txBox="1"/>
          <p:nvPr/>
        </p:nvSpPr>
        <p:spPr>
          <a:xfrm>
            <a:off x="2950368" y="1524000"/>
            <a:ext cx="33528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WHEN THE CLAIM TAKES ON A LIFE OF ITS OWN!</a:t>
            </a:r>
          </a:p>
        </p:txBody>
      </p:sp>
      <p:sp>
        <p:nvSpPr>
          <p:cNvPr id="121" name="TextBox 120"/>
          <p:cNvSpPr txBox="1"/>
          <p:nvPr/>
        </p:nvSpPr>
        <p:spPr>
          <a:xfrm>
            <a:off x="2819400" y="2503487"/>
            <a:ext cx="36576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A Discussion of circumstances that delay a claim.</a:t>
            </a:r>
          </a:p>
        </p:txBody>
      </p:sp>
    </p:spTree>
    <p:extLst>
      <p:ext uri="{BB962C8B-B14F-4D97-AF65-F5344CB8AC3E}">
        <p14:creationId xmlns="" xmlns:p14="http://schemas.microsoft.com/office/powerpoint/2010/main" val="1342729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3032964" y="918489"/>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10"/>
          <p:cNvSpPr>
            <a:spLocks noChangeShapeType="1"/>
          </p:cNvSpPr>
          <p:nvPr/>
        </p:nvSpPr>
        <p:spPr bwMode="auto">
          <a:xfrm flipV="1">
            <a:off x="3752316" y="1685910"/>
            <a:ext cx="0" cy="170499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10"/>
          <p:cNvSpPr>
            <a:spLocks noChangeShapeType="1"/>
          </p:cNvSpPr>
          <p:nvPr/>
        </p:nvSpPr>
        <p:spPr bwMode="auto">
          <a:xfrm flipH="1" flipV="1">
            <a:off x="4398168" y="2171700"/>
            <a:ext cx="21431" cy="1230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21" name="Line 10"/>
          <p:cNvSpPr>
            <a:spLocks noChangeShapeType="1"/>
          </p:cNvSpPr>
          <p:nvPr/>
        </p:nvSpPr>
        <p:spPr bwMode="auto">
          <a:xfrm flipH="1" flipV="1">
            <a:off x="4953000" y="2754314"/>
            <a:ext cx="0" cy="648336"/>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22" name="Line 10"/>
          <p:cNvSpPr>
            <a:spLocks noChangeShapeType="1"/>
          </p:cNvSpPr>
          <p:nvPr/>
        </p:nvSpPr>
        <p:spPr bwMode="auto">
          <a:xfrm flipH="1" flipV="1">
            <a:off x="5409608" y="3050136"/>
            <a:ext cx="0" cy="340764"/>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3" name="Straight Connector 122"/>
          <p:cNvCxnSpPr>
            <a:stCxn id="116" idx="0"/>
          </p:cNvCxnSpPr>
          <p:nvPr/>
        </p:nvCxnSpPr>
        <p:spPr>
          <a:xfrm>
            <a:off x="3752316" y="3390900"/>
            <a:ext cx="1657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3021844" y="1380328"/>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New Doctor</a:t>
            </a:r>
          </a:p>
        </p:txBody>
      </p:sp>
      <p:sp>
        <p:nvSpPr>
          <p:cNvPr id="125" name="TextBox 124"/>
          <p:cNvSpPr txBox="1"/>
          <p:nvPr/>
        </p:nvSpPr>
        <p:spPr>
          <a:xfrm>
            <a:off x="3429000" y="1774182"/>
            <a:ext cx="3102769" cy="369332"/>
          </a:xfrm>
          <a:prstGeom prst="rect">
            <a:avLst/>
          </a:prstGeom>
          <a:noFill/>
        </p:spPr>
        <p:txBody>
          <a:bodyPr wrap="square">
            <a:spAutoFit/>
          </a:bodyPr>
          <a:lstStyle/>
          <a:p>
            <a:pPr algn="ctr" fontAlgn="auto">
              <a:spcBef>
                <a:spcPts val="0"/>
              </a:spcBef>
              <a:spcAft>
                <a:spcPts val="0"/>
              </a:spcAft>
              <a:defRPr/>
            </a:pPr>
            <a:r>
              <a:rPr lang="en-US" sz="1800" b="1" dirty="0">
                <a:solidFill>
                  <a:srgbClr val="1F497D">
                    <a:lumMod val="75000"/>
                  </a:srgbClr>
                </a:solidFill>
                <a:latin typeface="Calibri"/>
              </a:rPr>
              <a:t>Assign Defense Attorney</a:t>
            </a:r>
          </a:p>
        </p:txBody>
      </p:sp>
      <p:sp>
        <p:nvSpPr>
          <p:cNvPr id="126" name="TextBox 125"/>
          <p:cNvSpPr txBox="1"/>
          <p:nvPr/>
        </p:nvSpPr>
        <p:spPr>
          <a:xfrm>
            <a:off x="4038600" y="2148838"/>
            <a:ext cx="23622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Investigation/</a:t>
            </a:r>
          </a:p>
          <a:p>
            <a:pPr algn="ctr" fontAlgn="auto">
              <a:spcBef>
                <a:spcPts val="0"/>
              </a:spcBef>
              <a:spcAft>
                <a:spcPts val="0"/>
              </a:spcAft>
              <a:defRPr/>
            </a:pPr>
            <a:r>
              <a:rPr lang="en-US" sz="1800" b="1" dirty="0">
                <a:solidFill>
                  <a:srgbClr val="1F497D">
                    <a:lumMod val="75000"/>
                  </a:srgbClr>
                </a:solidFill>
                <a:latin typeface="Calibri"/>
              </a:rPr>
              <a:t>Sub rosa</a:t>
            </a:r>
          </a:p>
        </p:txBody>
      </p:sp>
      <p:sp>
        <p:nvSpPr>
          <p:cNvPr id="127" name="TextBox 126"/>
          <p:cNvSpPr txBox="1"/>
          <p:nvPr/>
        </p:nvSpPr>
        <p:spPr>
          <a:xfrm>
            <a:off x="4435475" y="2710656"/>
            <a:ext cx="23622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Depositions</a:t>
            </a:r>
          </a:p>
        </p:txBody>
      </p:sp>
    </p:spTree>
    <p:extLst>
      <p:ext uri="{BB962C8B-B14F-4D97-AF65-F5344CB8AC3E}">
        <p14:creationId xmlns="" xmlns:p14="http://schemas.microsoft.com/office/powerpoint/2010/main" val="201545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3505623" y="903287"/>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10"/>
          <p:cNvSpPr>
            <a:spLocks noChangeShapeType="1"/>
          </p:cNvSpPr>
          <p:nvPr/>
        </p:nvSpPr>
        <p:spPr bwMode="auto">
          <a:xfrm flipV="1">
            <a:off x="4485084" y="2095500"/>
            <a:ext cx="21431" cy="151472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14"/>
          <p:cNvSpPr>
            <a:spLocks noChangeShapeType="1"/>
          </p:cNvSpPr>
          <p:nvPr/>
        </p:nvSpPr>
        <p:spPr bwMode="auto">
          <a:xfrm flipH="1" flipV="1">
            <a:off x="5083969" y="2606986"/>
            <a:ext cx="0" cy="10146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14"/>
          <p:cNvSpPr>
            <a:spLocks noChangeShapeType="1"/>
          </p:cNvSpPr>
          <p:nvPr/>
        </p:nvSpPr>
        <p:spPr bwMode="auto">
          <a:xfrm flipH="1" flipV="1">
            <a:off x="6137137" y="3240636"/>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1" name="Straight Connector 120"/>
          <p:cNvCxnSpPr/>
          <p:nvPr/>
        </p:nvCxnSpPr>
        <p:spPr>
          <a:xfrm>
            <a:off x="4479845" y="3619500"/>
            <a:ext cx="1657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3780669" y="1339360"/>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Medical/Legal Evaluations</a:t>
            </a:r>
          </a:p>
        </p:txBody>
      </p:sp>
      <p:sp>
        <p:nvSpPr>
          <p:cNvPr id="123" name="TextBox 122"/>
          <p:cNvSpPr txBox="1"/>
          <p:nvPr/>
        </p:nvSpPr>
        <p:spPr>
          <a:xfrm>
            <a:off x="4343400" y="1966666"/>
            <a:ext cx="22860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Permanent and Stationary/MMI</a:t>
            </a:r>
          </a:p>
        </p:txBody>
      </p:sp>
      <p:sp>
        <p:nvSpPr>
          <p:cNvPr id="124" name="TextBox 123"/>
          <p:cNvSpPr txBox="1"/>
          <p:nvPr/>
        </p:nvSpPr>
        <p:spPr>
          <a:xfrm>
            <a:off x="5049206" y="2621715"/>
            <a:ext cx="23622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Release to Return to Work</a:t>
            </a:r>
          </a:p>
        </p:txBody>
      </p:sp>
    </p:spTree>
    <p:extLst>
      <p:ext uri="{BB962C8B-B14F-4D97-AF65-F5344CB8AC3E}">
        <p14:creationId xmlns="" xmlns:p14="http://schemas.microsoft.com/office/powerpoint/2010/main" val="6184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4155539" y="800098"/>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31"/>
          <p:cNvSpPr>
            <a:spLocks noChangeShapeType="1"/>
          </p:cNvSpPr>
          <p:nvPr/>
        </p:nvSpPr>
        <p:spPr bwMode="auto">
          <a:xfrm flipV="1">
            <a:off x="4883359" y="1898606"/>
            <a:ext cx="0" cy="1600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31"/>
          <p:cNvSpPr>
            <a:spLocks noChangeShapeType="1"/>
          </p:cNvSpPr>
          <p:nvPr/>
        </p:nvSpPr>
        <p:spPr bwMode="auto">
          <a:xfrm flipH="1" flipV="1">
            <a:off x="5341478" y="2209798"/>
            <a:ext cx="0" cy="12954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31"/>
          <p:cNvSpPr>
            <a:spLocks noChangeShapeType="1"/>
          </p:cNvSpPr>
          <p:nvPr/>
        </p:nvSpPr>
        <p:spPr bwMode="auto">
          <a:xfrm flipV="1">
            <a:off x="7045446" y="3276599"/>
            <a:ext cx="0" cy="25138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21" name="Line 31"/>
          <p:cNvSpPr>
            <a:spLocks noChangeShapeType="1"/>
          </p:cNvSpPr>
          <p:nvPr/>
        </p:nvSpPr>
        <p:spPr bwMode="auto">
          <a:xfrm flipH="1" flipV="1">
            <a:off x="5907065" y="2470666"/>
            <a:ext cx="0" cy="102973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2" name="Straight Connector 121"/>
          <p:cNvCxnSpPr>
            <a:stCxn id="116" idx="0"/>
          </p:cNvCxnSpPr>
          <p:nvPr/>
        </p:nvCxnSpPr>
        <p:spPr>
          <a:xfrm>
            <a:off x="4883359" y="3498806"/>
            <a:ext cx="2162087" cy="291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962400" y="1479175"/>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Offer of Work</a:t>
            </a:r>
          </a:p>
        </p:txBody>
      </p:sp>
      <p:sp>
        <p:nvSpPr>
          <p:cNvPr id="124" name="TextBox 123"/>
          <p:cNvSpPr txBox="1"/>
          <p:nvPr/>
        </p:nvSpPr>
        <p:spPr>
          <a:xfrm>
            <a:off x="4823738" y="1803381"/>
            <a:ext cx="2286000" cy="369332"/>
          </a:xfrm>
          <a:prstGeom prst="rect">
            <a:avLst/>
          </a:prstGeom>
          <a:noFill/>
        </p:spPr>
        <p:txBody>
          <a:bodyPr>
            <a:spAutoFit/>
          </a:bodyPr>
          <a:lstStyle/>
          <a:p>
            <a:pPr algn="ctr" fontAlgn="auto">
              <a:spcBef>
                <a:spcPts val="0"/>
              </a:spcBef>
              <a:spcAft>
                <a:spcPts val="0"/>
              </a:spcAft>
              <a:defRPr/>
            </a:pPr>
            <a:r>
              <a:rPr lang="en-US" sz="1800" b="1" dirty="0" smtClean="0">
                <a:solidFill>
                  <a:srgbClr val="1F497D">
                    <a:lumMod val="75000"/>
                  </a:srgbClr>
                </a:solidFill>
                <a:latin typeface="Calibri"/>
              </a:rPr>
              <a:t>Develop Settlement</a:t>
            </a:r>
            <a:endParaRPr lang="en-US" sz="1800" b="1" dirty="0">
              <a:solidFill>
                <a:srgbClr val="1F497D">
                  <a:lumMod val="75000"/>
                </a:srgbClr>
              </a:solidFill>
              <a:latin typeface="Calibri"/>
            </a:endParaRPr>
          </a:p>
        </p:txBody>
      </p:sp>
      <p:sp>
        <p:nvSpPr>
          <p:cNvPr id="125" name="TextBox 124"/>
          <p:cNvSpPr txBox="1"/>
          <p:nvPr/>
        </p:nvSpPr>
        <p:spPr>
          <a:xfrm>
            <a:off x="5570493" y="2095500"/>
            <a:ext cx="2286000" cy="646331"/>
          </a:xfrm>
          <a:prstGeom prst="rect">
            <a:avLst/>
          </a:prstGeom>
          <a:noFill/>
        </p:spPr>
        <p:txBody>
          <a:bodyPr>
            <a:spAutoFit/>
          </a:bodyPr>
          <a:lstStyle/>
          <a:p>
            <a:pPr algn="ctr" fontAlgn="auto">
              <a:spcBef>
                <a:spcPts val="0"/>
              </a:spcBef>
              <a:spcAft>
                <a:spcPts val="0"/>
              </a:spcAft>
              <a:defRPr/>
            </a:pPr>
            <a:r>
              <a:rPr lang="en-US" sz="1800" b="1" dirty="0" smtClean="0">
                <a:solidFill>
                  <a:srgbClr val="1F497D">
                    <a:lumMod val="75000"/>
                  </a:srgbClr>
                </a:solidFill>
                <a:latin typeface="Calibri"/>
              </a:rPr>
              <a:t>Request Settlement Authority</a:t>
            </a:r>
            <a:endParaRPr lang="en-US" sz="1800" b="1" dirty="0">
              <a:solidFill>
                <a:srgbClr val="1F497D">
                  <a:lumMod val="75000"/>
                </a:srgbClr>
              </a:solidFill>
              <a:latin typeface="Calibri"/>
            </a:endParaRPr>
          </a:p>
        </p:txBody>
      </p:sp>
      <p:sp>
        <p:nvSpPr>
          <p:cNvPr id="127" name="TextBox 126"/>
          <p:cNvSpPr txBox="1"/>
          <p:nvPr/>
        </p:nvSpPr>
        <p:spPr>
          <a:xfrm>
            <a:off x="5880931" y="2895600"/>
            <a:ext cx="23622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Offer to Settle</a:t>
            </a:r>
          </a:p>
        </p:txBody>
      </p:sp>
    </p:spTree>
    <p:extLst>
      <p:ext uri="{BB962C8B-B14F-4D97-AF65-F5344CB8AC3E}">
        <p14:creationId xmlns="" xmlns:p14="http://schemas.microsoft.com/office/powerpoint/2010/main" val="373372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4876800" y="762000"/>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Line 39"/>
          <p:cNvSpPr>
            <a:spLocks noChangeShapeType="1"/>
          </p:cNvSpPr>
          <p:nvPr/>
        </p:nvSpPr>
        <p:spPr bwMode="auto">
          <a:xfrm flipH="1" flipV="1">
            <a:off x="6096000" y="24384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7" name="Line 39"/>
          <p:cNvSpPr>
            <a:spLocks noChangeShapeType="1"/>
          </p:cNvSpPr>
          <p:nvPr/>
        </p:nvSpPr>
        <p:spPr bwMode="auto">
          <a:xfrm flipV="1">
            <a:off x="6656385" y="2971799"/>
            <a:ext cx="4764" cy="647699"/>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9" name="Line 39"/>
          <p:cNvSpPr>
            <a:spLocks noChangeShapeType="1"/>
          </p:cNvSpPr>
          <p:nvPr/>
        </p:nvSpPr>
        <p:spPr bwMode="auto">
          <a:xfrm flipV="1">
            <a:off x="7137727" y="3363913"/>
            <a:ext cx="0" cy="2667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cxnSp>
        <p:nvCxnSpPr>
          <p:cNvPr id="121" name="Straight Connector 120"/>
          <p:cNvCxnSpPr>
            <a:endCxn id="119" idx="0"/>
          </p:cNvCxnSpPr>
          <p:nvPr/>
        </p:nvCxnSpPr>
        <p:spPr>
          <a:xfrm>
            <a:off x="6096000" y="3581400"/>
            <a:ext cx="1041727" cy="492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4752554" y="1725345"/>
            <a:ext cx="2819400" cy="646113"/>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Settlement Negotiation and/or Conference</a:t>
            </a:r>
          </a:p>
        </p:txBody>
      </p:sp>
      <p:sp>
        <p:nvSpPr>
          <p:cNvPr id="123" name="TextBox 122"/>
          <p:cNvSpPr txBox="1"/>
          <p:nvPr/>
        </p:nvSpPr>
        <p:spPr>
          <a:xfrm>
            <a:off x="6172200" y="2325469"/>
            <a:ext cx="2286000" cy="646331"/>
          </a:xfrm>
          <a:prstGeom prst="rect">
            <a:avLst/>
          </a:prstGeom>
          <a:noFill/>
        </p:spPr>
        <p:txBody>
          <a:bodyPr>
            <a:spAutoFit/>
          </a:bodyPr>
          <a:lstStyle/>
          <a:p>
            <a:pPr algn="ctr" fontAlgn="auto">
              <a:spcBef>
                <a:spcPts val="0"/>
              </a:spcBef>
              <a:spcAft>
                <a:spcPts val="0"/>
              </a:spcAft>
              <a:defRPr/>
            </a:pPr>
            <a:r>
              <a:rPr lang="en-US" sz="1800" b="1" dirty="0" smtClean="0">
                <a:solidFill>
                  <a:srgbClr val="1F497D">
                    <a:lumMod val="75000"/>
                  </a:srgbClr>
                </a:solidFill>
                <a:latin typeface="Calibri"/>
              </a:rPr>
              <a:t>Possible Revised Settlement Offer</a:t>
            </a:r>
            <a:endParaRPr lang="en-US" sz="1800" b="1" dirty="0">
              <a:solidFill>
                <a:srgbClr val="1F497D">
                  <a:lumMod val="75000"/>
                </a:srgbClr>
              </a:solidFill>
              <a:latin typeface="Calibri"/>
            </a:endParaRPr>
          </a:p>
        </p:txBody>
      </p:sp>
      <p:sp>
        <p:nvSpPr>
          <p:cNvPr id="124" name="TextBox 123"/>
          <p:cNvSpPr txBox="1"/>
          <p:nvPr/>
        </p:nvSpPr>
        <p:spPr>
          <a:xfrm>
            <a:off x="6417046" y="2993894"/>
            <a:ext cx="2286000" cy="369888"/>
          </a:xfrm>
          <a:prstGeom prst="rect">
            <a:avLst/>
          </a:prstGeom>
          <a:noFill/>
        </p:spPr>
        <p:txBody>
          <a:bodyPr>
            <a:spAutoFit/>
          </a:bodyPr>
          <a:lstStyle/>
          <a:p>
            <a:pPr algn="ctr" fontAlgn="auto">
              <a:spcBef>
                <a:spcPts val="0"/>
              </a:spcBef>
              <a:spcAft>
                <a:spcPts val="0"/>
              </a:spcAft>
              <a:defRPr/>
            </a:pPr>
            <a:r>
              <a:rPr lang="en-US" sz="1800" b="1" dirty="0">
                <a:solidFill>
                  <a:srgbClr val="1F497D">
                    <a:lumMod val="75000"/>
                  </a:srgbClr>
                </a:solidFill>
                <a:latin typeface="Calibri"/>
              </a:rPr>
              <a:t>Case Resolution</a:t>
            </a:r>
          </a:p>
        </p:txBody>
      </p:sp>
    </p:spTree>
    <p:extLst>
      <p:ext uri="{BB962C8B-B14F-4D97-AF65-F5344CB8AC3E}">
        <p14:creationId xmlns="" xmlns:p14="http://schemas.microsoft.com/office/powerpoint/2010/main" val="61375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457200" y="0"/>
            <a:ext cx="8229600" cy="1143000"/>
          </a:xfrm>
        </p:spPr>
        <p:txBody>
          <a:bodyPr/>
          <a:lstStyle/>
          <a:p>
            <a:pPr eaLnBrk="1" hangingPunct="1"/>
            <a:r>
              <a:rPr lang="en-US" altLang="en-US" dirty="0" smtClean="0"/>
              <a:t>Life Of A Claim</a:t>
            </a:r>
          </a:p>
        </p:txBody>
      </p:sp>
      <p:sp>
        <p:nvSpPr>
          <p:cNvPr id="9219" name="Line 4"/>
          <p:cNvSpPr>
            <a:spLocks noChangeShapeType="1"/>
          </p:cNvSpPr>
          <p:nvPr/>
        </p:nvSpPr>
        <p:spPr bwMode="auto">
          <a:xfrm flipV="1">
            <a:off x="1066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0" name="Line 6"/>
          <p:cNvSpPr>
            <a:spLocks noChangeShapeType="1"/>
          </p:cNvSpPr>
          <p:nvPr/>
        </p:nvSpPr>
        <p:spPr bwMode="auto">
          <a:xfrm flipV="1">
            <a:off x="1600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1" name="Line 8"/>
          <p:cNvSpPr>
            <a:spLocks noChangeShapeType="1"/>
          </p:cNvSpPr>
          <p:nvPr/>
        </p:nvSpPr>
        <p:spPr bwMode="auto">
          <a:xfrm flipV="1">
            <a:off x="19050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2" name="Line 10"/>
          <p:cNvSpPr>
            <a:spLocks noChangeShapeType="1"/>
          </p:cNvSpPr>
          <p:nvPr/>
        </p:nvSpPr>
        <p:spPr bwMode="auto">
          <a:xfrm flipV="1">
            <a:off x="23622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3" name="Line 12"/>
          <p:cNvSpPr>
            <a:spLocks noChangeShapeType="1"/>
          </p:cNvSpPr>
          <p:nvPr/>
        </p:nvSpPr>
        <p:spPr bwMode="auto">
          <a:xfrm flipV="1">
            <a:off x="2133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4" name="Line 14"/>
          <p:cNvSpPr>
            <a:spLocks noChangeShapeType="1"/>
          </p:cNvSpPr>
          <p:nvPr/>
        </p:nvSpPr>
        <p:spPr bwMode="auto">
          <a:xfrm flipV="1">
            <a:off x="2590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5" name="Line 22"/>
          <p:cNvSpPr>
            <a:spLocks noChangeShapeType="1"/>
          </p:cNvSpPr>
          <p:nvPr/>
        </p:nvSpPr>
        <p:spPr bwMode="auto">
          <a:xfrm flipV="1">
            <a:off x="31242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6" name="Line 26"/>
          <p:cNvSpPr>
            <a:spLocks noChangeShapeType="1"/>
          </p:cNvSpPr>
          <p:nvPr/>
        </p:nvSpPr>
        <p:spPr bwMode="auto">
          <a:xfrm flipV="1">
            <a:off x="35814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7" name="Line 28"/>
          <p:cNvSpPr>
            <a:spLocks noChangeShapeType="1"/>
          </p:cNvSpPr>
          <p:nvPr/>
        </p:nvSpPr>
        <p:spPr bwMode="auto">
          <a:xfrm flipV="1">
            <a:off x="41148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8" name="Line 30"/>
          <p:cNvSpPr>
            <a:spLocks noChangeShapeType="1"/>
          </p:cNvSpPr>
          <p:nvPr/>
        </p:nvSpPr>
        <p:spPr bwMode="auto">
          <a:xfrm flipV="1">
            <a:off x="7543800" y="3733800"/>
            <a:ext cx="0" cy="304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29" name="Line 31"/>
          <p:cNvSpPr>
            <a:spLocks noChangeShapeType="1"/>
          </p:cNvSpPr>
          <p:nvPr/>
        </p:nvSpPr>
        <p:spPr bwMode="auto">
          <a:xfrm flipV="1">
            <a:off x="44196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0" name="Line 33"/>
          <p:cNvSpPr>
            <a:spLocks noChangeShapeType="1"/>
          </p:cNvSpPr>
          <p:nvPr/>
        </p:nvSpPr>
        <p:spPr bwMode="auto">
          <a:xfrm flipV="1">
            <a:off x="7848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1" name="Line 35"/>
          <p:cNvSpPr>
            <a:spLocks noChangeShapeType="1"/>
          </p:cNvSpPr>
          <p:nvPr/>
        </p:nvSpPr>
        <p:spPr bwMode="auto">
          <a:xfrm flipV="1">
            <a:off x="80772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2" name="Line 37"/>
          <p:cNvSpPr>
            <a:spLocks noChangeShapeType="1"/>
          </p:cNvSpPr>
          <p:nvPr/>
        </p:nvSpPr>
        <p:spPr bwMode="auto">
          <a:xfrm flipV="1">
            <a:off x="5486400" y="3107851"/>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3" name="Line 39"/>
          <p:cNvSpPr>
            <a:spLocks noChangeShapeType="1"/>
          </p:cNvSpPr>
          <p:nvPr/>
        </p:nvSpPr>
        <p:spPr bwMode="auto">
          <a:xfrm flipV="1">
            <a:off x="5086751" y="3425826"/>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4" name="Line 41"/>
          <p:cNvSpPr>
            <a:spLocks noChangeShapeType="1"/>
          </p:cNvSpPr>
          <p:nvPr/>
        </p:nvSpPr>
        <p:spPr bwMode="auto">
          <a:xfrm flipV="1">
            <a:off x="59436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5" name="Line 43"/>
          <p:cNvSpPr>
            <a:spLocks noChangeShapeType="1"/>
          </p:cNvSpPr>
          <p:nvPr/>
        </p:nvSpPr>
        <p:spPr bwMode="auto">
          <a:xfrm flipV="1">
            <a:off x="6248400" y="3505200"/>
            <a:ext cx="0" cy="533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6" name="Line 44"/>
          <p:cNvSpPr>
            <a:spLocks noChangeShapeType="1"/>
          </p:cNvSpPr>
          <p:nvPr/>
        </p:nvSpPr>
        <p:spPr bwMode="auto">
          <a:xfrm flipV="1">
            <a:off x="83820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7" name="Line 47"/>
          <p:cNvSpPr>
            <a:spLocks noChangeShapeType="1"/>
          </p:cNvSpPr>
          <p:nvPr/>
        </p:nvSpPr>
        <p:spPr bwMode="auto">
          <a:xfrm flipV="1">
            <a:off x="8839200" y="2819400"/>
            <a:ext cx="0" cy="1219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8" name="Line 49"/>
          <p:cNvSpPr>
            <a:spLocks noChangeShapeType="1"/>
          </p:cNvSpPr>
          <p:nvPr/>
        </p:nvSpPr>
        <p:spPr bwMode="auto">
          <a:xfrm flipV="1">
            <a:off x="6781800" y="3402650"/>
            <a:ext cx="0" cy="63595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39" name="Line 52"/>
          <p:cNvSpPr>
            <a:spLocks noChangeShapeType="1"/>
          </p:cNvSpPr>
          <p:nvPr/>
        </p:nvSpPr>
        <p:spPr bwMode="auto">
          <a:xfrm>
            <a:off x="152400" y="4038600"/>
            <a:ext cx="8686800" cy="0"/>
          </a:xfrm>
          <a:prstGeom prst="line">
            <a:avLst/>
          </a:prstGeom>
          <a:noFill/>
          <a:ln w="9525">
            <a:solidFill>
              <a:schemeClr val="tx1"/>
            </a:solidFill>
            <a:round/>
            <a:headEnd type="oval" w="med" len="med"/>
            <a:tailEnd type="oval"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0" name="Line 57"/>
          <p:cNvSpPr>
            <a:spLocks noChangeShapeType="1"/>
          </p:cNvSpPr>
          <p:nvPr/>
        </p:nvSpPr>
        <p:spPr bwMode="auto">
          <a:xfrm flipV="1">
            <a:off x="609600" y="3429000"/>
            <a:ext cx="0" cy="6096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1" name="Line 63"/>
          <p:cNvSpPr>
            <a:spLocks noChangeShapeType="1"/>
          </p:cNvSpPr>
          <p:nvPr/>
        </p:nvSpPr>
        <p:spPr bwMode="auto">
          <a:xfrm flipV="1">
            <a:off x="3810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42" name="Line 65"/>
          <p:cNvSpPr>
            <a:spLocks noChangeShapeType="1"/>
          </p:cNvSpPr>
          <p:nvPr/>
        </p:nvSpPr>
        <p:spPr bwMode="auto">
          <a:xfrm flipV="1">
            <a:off x="5638800" y="3581400"/>
            <a:ext cx="0" cy="457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68" name="Text Box 54"/>
          <p:cNvSpPr txBox="1">
            <a:spLocks noChangeArrowheads="1"/>
          </p:cNvSpPr>
          <p:nvPr/>
        </p:nvSpPr>
        <p:spPr bwMode="auto">
          <a:xfrm rot="16200000">
            <a:off x="-745332" y="1886744"/>
            <a:ext cx="17526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Maintain a safe workplace</a:t>
            </a:r>
          </a:p>
        </p:txBody>
      </p:sp>
      <p:sp>
        <p:nvSpPr>
          <p:cNvPr id="69" name="Text Box 54"/>
          <p:cNvSpPr txBox="1">
            <a:spLocks noChangeArrowheads="1"/>
          </p:cNvSpPr>
          <p:nvPr/>
        </p:nvSpPr>
        <p:spPr bwMode="auto">
          <a:xfrm rot="16200000">
            <a:off x="-1050131" y="2116931"/>
            <a:ext cx="2819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Identify/correct unsafe conditions</a:t>
            </a:r>
          </a:p>
        </p:txBody>
      </p:sp>
      <p:sp>
        <p:nvSpPr>
          <p:cNvPr id="74" name="Text Box 54"/>
          <p:cNvSpPr txBox="1">
            <a:spLocks noChangeArrowheads="1"/>
          </p:cNvSpPr>
          <p:nvPr/>
        </p:nvSpPr>
        <p:spPr bwMode="auto">
          <a:xfrm rot="16200000">
            <a:off x="-479425" y="2232025"/>
            <a:ext cx="21336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a:t>
            </a:r>
            <a:r>
              <a:rPr lang="en-US" sz="1100" b="1" dirty="0">
                <a:solidFill>
                  <a:prstClr val="black"/>
                </a:solidFill>
                <a:latin typeface="Calibri"/>
              </a:rPr>
              <a:t>Employer</a:t>
            </a:r>
          </a:p>
        </p:txBody>
      </p:sp>
      <p:sp>
        <p:nvSpPr>
          <p:cNvPr id="75" name="Text Box 54"/>
          <p:cNvSpPr txBox="1">
            <a:spLocks noChangeArrowheads="1"/>
          </p:cNvSpPr>
          <p:nvPr/>
        </p:nvSpPr>
        <p:spPr bwMode="auto">
          <a:xfrm rot="16200000">
            <a:off x="397669" y="2117095"/>
            <a:ext cx="2362201" cy="261610"/>
          </a:xfrm>
          <a:prstGeom prst="rect">
            <a:avLst/>
          </a:prstGeom>
          <a:noFill/>
          <a:ln w="9525">
            <a:noFill/>
            <a:miter lim="800000"/>
            <a:headEnd/>
            <a:tailEnd/>
          </a:ln>
          <a:effectLst/>
        </p:spPr>
        <p:txBody>
          <a:bodyPr wrap="square">
            <a:spAutoFit/>
          </a:bodyPr>
          <a:lstStyle/>
          <a:p>
            <a:pPr fontAlgn="auto">
              <a:spcBef>
                <a:spcPct val="50000"/>
              </a:spcBef>
              <a:spcAft>
                <a:spcPts val="0"/>
              </a:spcAft>
              <a:defRPr/>
            </a:pPr>
            <a:r>
              <a:rPr lang="en-US" sz="1100" b="1" dirty="0">
                <a:solidFill>
                  <a:prstClr val="black"/>
                </a:solidFill>
                <a:latin typeface="Calibri"/>
              </a:rPr>
              <a:t>Injury</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Reported</a:t>
            </a:r>
            <a:r>
              <a:rPr lang="en-US" sz="1100" b="1" dirty="0">
                <a:solidFill>
                  <a:prstClr val="black"/>
                </a:solidFill>
                <a:effectLst>
                  <a:outerShdw blurRad="38100" dist="38100" dir="2700000" algn="tl">
                    <a:srgbClr val="C0C0C0"/>
                  </a:outerShdw>
                </a:effectLst>
                <a:latin typeface="Calibri"/>
              </a:rPr>
              <a:t>  to I </a:t>
            </a:r>
            <a:r>
              <a:rPr lang="en-US" sz="1100" b="1" dirty="0" smtClean="0">
                <a:solidFill>
                  <a:prstClr val="black"/>
                </a:solidFill>
                <a:effectLst>
                  <a:outerShdw blurRad="38100" dist="38100" dir="2700000" algn="tl">
                    <a:srgbClr val="C0C0C0"/>
                  </a:outerShdw>
                </a:effectLst>
                <a:latin typeface="Calibri"/>
              </a:rPr>
              <a:t>TPA – 5  </a:t>
            </a:r>
            <a:r>
              <a:rPr lang="en-US" sz="1100" b="1" dirty="0">
                <a:solidFill>
                  <a:prstClr val="black"/>
                </a:solidFill>
                <a:effectLst>
                  <a:outerShdw blurRad="38100" dist="38100" dir="2700000" algn="tl">
                    <a:srgbClr val="C0C0C0"/>
                  </a:outerShdw>
                </a:effectLst>
                <a:latin typeface="Calibri"/>
              </a:rPr>
              <a:t>Days</a:t>
            </a:r>
            <a:endParaRPr lang="en-US" sz="1100" b="1" dirty="0">
              <a:solidFill>
                <a:prstClr val="black"/>
              </a:solidFill>
              <a:latin typeface="Calibri"/>
            </a:endParaRPr>
          </a:p>
        </p:txBody>
      </p:sp>
      <p:sp>
        <p:nvSpPr>
          <p:cNvPr id="76" name="Text Box 56"/>
          <p:cNvSpPr txBox="1">
            <a:spLocks noChangeArrowheads="1"/>
          </p:cNvSpPr>
          <p:nvPr/>
        </p:nvSpPr>
        <p:spPr bwMode="auto">
          <a:xfrm rot="16200000">
            <a:off x="-97631" y="2002631"/>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DWC1 and NOPE – 1 Day</a:t>
            </a:r>
          </a:p>
        </p:txBody>
      </p:sp>
      <p:sp>
        <p:nvSpPr>
          <p:cNvPr id="9251" name="Text Box 64"/>
          <p:cNvSpPr txBox="1">
            <a:spLocks noChangeArrowheads="1"/>
          </p:cNvSpPr>
          <p:nvPr/>
        </p:nvSpPr>
        <p:spPr bwMode="auto">
          <a:xfrm rot="-5400000">
            <a:off x="282575" y="1851025"/>
            <a:ext cx="1981200" cy="260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auto" hangingPunct="1">
              <a:spcBef>
                <a:spcPct val="0"/>
              </a:spcBef>
              <a:spcAft>
                <a:spcPts val="0"/>
              </a:spcAft>
              <a:buFontTx/>
              <a:buNone/>
            </a:pPr>
            <a:r>
              <a:rPr lang="en-US" altLang="en-US" sz="1100" b="1" dirty="0">
                <a:solidFill>
                  <a:prstClr val="black"/>
                </a:solidFill>
              </a:rPr>
              <a:t>Post Accident Investigation</a:t>
            </a:r>
          </a:p>
        </p:txBody>
      </p:sp>
      <p:sp>
        <p:nvSpPr>
          <p:cNvPr id="79" name="Text Box 59"/>
          <p:cNvSpPr txBox="1">
            <a:spLocks noChangeArrowheads="1"/>
          </p:cNvSpPr>
          <p:nvPr/>
        </p:nvSpPr>
        <p:spPr bwMode="auto">
          <a:xfrm rot="-5400000">
            <a:off x="-141288" y="2122488"/>
            <a:ext cx="23733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Designated Medical Clinic</a:t>
            </a:r>
          </a:p>
        </p:txBody>
      </p:sp>
      <p:sp>
        <p:nvSpPr>
          <p:cNvPr id="80" name="Text Box 5"/>
          <p:cNvSpPr txBox="1">
            <a:spLocks noChangeArrowheads="1"/>
          </p:cNvSpPr>
          <p:nvPr/>
        </p:nvSpPr>
        <p:spPr bwMode="auto">
          <a:xfrm rot="16200000">
            <a:off x="1082675" y="2193925"/>
            <a:ext cx="1600200" cy="26035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TPA</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sets</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up</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claim</a:t>
            </a:r>
          </a:p>
        </p:txBody>
      </p:sp>
      <p:sp>
        <p:nvSpPr>
          <p:cNvPr id="81" name="Text Box 7"/>
          <p:cNvSpPr txBox="1">
            <a:spLocks noChangeArrowheads="1"/>
          </p:cNvSpPr>
          <p:nvPr/>
        </p:nvSpPr>
        <p:spPr bwMode="auto">
          <a:xfrm rot="16200000">
            <a:off x="1159669" y="2269331"/>
            <a:ext cx="19050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Initial</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Investigation – 14 Days</a:t>
            </a:r>
          </a:p>
        </p:txBody>
      </p:sp>
      <p:sp>
        <p:nvSpPr>
          <p:cNvPr id="82" name="Text Box 9"/>
          <p:cNvSpPr txBox="1">
            <a:spLocks noChangeArrowheads="1"/>
          </p:cNvSpPr>
          <p:nvPr/>
        </p:nvSpPr>
        <p:spPr bwMode="auto">
          <a:xfrm rot="-5400000">
            <a:off x="1730375" y="2765425"/>
            <a:ext cx="1219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Reserves</a:t>
            </a:r>
          </a:p>
        </p:txBody>
      </p:sp>
      <p:sp>
        <p:nvSpPr>
          <p:cNvPr id="84" name="Text Box 62"/>
          <p:cNvSpPr txBox="1">
            <a:spLocks noChangeArrowheads="1"/>
          </p:cNvSpPr>
          <p:nvPr/>
        </p:nvSpPr>
        <p:spPr bwMode="auto">
          <a:xfrm rot="16200000">
            <a:off x="1616869" y="2116931"/>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$10,000 Med Treatment / UR/IMR</a:t>
            </a:r>
          </a:p>
        </p:txBody>
      </p:sp>
      <p:sp>
        <p:nvSpPr>
          <p:cNvPr id="85" name="Text Box 61"/>
          <p:cNvSpPr txBox="1">
            <a:spLocks noChangeArrowheads="1"/>
          </p:cNvSpPr>
          <p:nvPr/>
        </p:nvSpPr>
        <p:spPr bwMode="auto">
          <a:xfrm rot="-5400000">
            <a:off x="1921669" y="2574131"/>
            <a:ext cx="12954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Delay – 90 Days</a:t>
            </a:r>
          </a:p>
        </p:txBody>
      </p:sp>
      <p:sp>
        <p:nvSpPr>
          <p:cNvPr id="86" name="Text Box 11"/>
          <p:cNvSpPr txBox="1">
            <a:spLocks noChangeArrowheads="1"/>
          </p:cNvSpPr>
          <p:nvPr/>
        </p:nvSpPr>
        <p:spPr bwMode="auto">
          <a:xfrm rot="-5400000">
            <a:off x="2035175" y="2308225"/>
            <a:ext cx="2133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Continued Investigation</a:t>
            </a:r>
          </a:p>
        </p:txBody>
      </p:sp>
      <p:sp>
        <p:nvSpPr>
          <p:cNvPr id="87" name="Text Box 19"/>
          <p:cNvSpPr txBox="1">
            <a:spLocks noChangeArrowheads="1"/>
          </p:cNvSpPr>
          <p:nvPr/>
        </p:nvSpPr>
        <p:spPr bwMode="auto">
          <a:xfrm rot="16200000">
            <a:off x="2873375" y="2536825"/>
            <a:ext cx="914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Panel QME</a:t>
            </a:r>
          </a:p>
        </p:txBody>
      </p:sp>
      <p:sp>
        <p:nvSpPr>
          <p:cNvPr id="88" name="Text Box 16"/>
          <p:cNvSpPr txBox="1">
            <a:spLocks noChangeArrowheads="1"/>
          </p:cNvSpPr>
          <p:nvPr/>
        </p:nvSpPr>
        <p:spPr bwMode="auto">
          <a:xfrm rot="-5400000">
            <a:off x="3063875" y="2803525"/>
            <a:ext cx="9906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Accept</a:t>
            </a:r>
          </a:p>
        </p:txBody>
      </p:sp>
      <p:sp>
        <p:nvSpPr>
          <p:cNvPr id="89" name="Text Box 17"/>
          <p:cNvSpPr txBox="1">
            <a:spLocks noChangeArrowheads="1"/>
          </p:cNvSpPr>
          <p:nvPr/>
        </p:nvSpPr>
        <p:spPr bwMode="auto">
          <a:xfrm rot="16200000">
            <a:off x="3444875" y="2547938"/>
            <a:ext cx="838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TD</a:t>
            </a:r>
          </a:p>
        </p:txBody>
      </p:sp>
      <p:sp>
        <p:nvSpPr>
          <p:cNvPr id="90" name="Text Box 21"/>
          <p:cNvSpPr txBox="1">
            <a:spLocks noChangeArrowheads="1"/>
          </p:cNvSpPr>
          <p:nvPr/>
        </p:nvSpPr>
        <p:spPr bwMode="auto">
          <a:xfrm rot="16200000">
            <a:off x="2928144" y="2372519"/>
            <a:ext cx="2362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Provide Med Treatment / UR/IMR</a:t>
            </a:r>
          </a:p>
        </p:txBody>
      </p:sp>
      <p:sp>
        <p:nvSpPr>
          <p:cNvPr id="91" name="Text Box 23"/>
          <p:cNvSpPr txBox="1">
            <a:spLocks noChangeArrowheads="1"/>
          </p:cNvSpPr>
          <p:nvPr/>
        </p:nvSpPr>
        <p:spPr bwMode="auto">
          <a:xfrm rot="16200000">
            <a:off x="3369469" y="2421731"/>
            <a:ext cx="2057400" cy="261938"/>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1100" b="1" dirty="0">
                <a:solidFill>
                  <a:prstClr val="black"/>
                </a:solidFill>
                <a:latin typeface="Calibri"/>
              </a:rPr>
              <a:t>Notice of</a:t>
            </a:r>
            <a:r>
              <a:rPr lang="en-US" sz="1100" b="1" dirty="0">
                <a:solidFill>
                  <a:prstClr val="black"/>
                </a:solidFill>
                <a:effectLst>
                  <a:outerShdw blurRad="38100" dist="38100" dir="2700000" algn="tl">
                    <a:srgbClr val="C0C0C0"/>
                  </a:outerShdw>
                </a:effectLst>
                <a:latin typeface="Calibri"/>
              </a:rPr>
              <a:t> </a:t>
            </a:r>
            <a:r>
              <a:rPr lang="en-US" sz="1100" b="1" dirty="0">
                <a:solidFill>
                  <a:prstClr val="black"/>
                </a:solidFill>
                <a:latin typeface="Calibri"/>
              </a:rPr>
              <a:t>Rep/Attorney Notice</a:t>
            </a:r>
          </a:p>
        </p:txBody>
      </p:sp>
      <p:sp>
        <p:nvSpPr>
          <p:cNvPr id="92" name="Text Box 25"/>
          <p:cNvSpPr txBox="1">
            <a:spLocks noChangeArrowheads="1"/>
          </p:cNvSpPr>
          <p:nvPr/>
        </p:nvSpPr>
        <p:spPr bwMode="auto">
          <a:xfrm rot="16200000">
            <a:off x="4130675" y="2651125"/>
            <a:ext cx="11430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New Doctor</a:t>
            </a:r>
          </a:p>
        </p:txBody>
      </p:sp>
      <p:sp>
        <p:nvSpPr>
          <p:cNvPr id="93" name="Text Box 29"/>
          <p:cNvSpPr txBox="1">
            <a:spLocks noChangeArrowheads="1"/>
          </p:cNvSpPr>
          <p:nvPr/>
        </p:nvSpPr>
        <p:spPr bwMode="auto">
          <a:xfrm rot="16200000">
            <a:off x="3979069" y="2155031"/>
            <a:ext cx="2209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Assign to a Defense Attorney</a:t>
            </a:r>
          </a:p>
        </p:txBody>
      </p:sp>
      <p:sp>
        <p:nvSpPr>
          <p:cNvPr id="94" name="Text Box 27"/>
          <p:cNvSpPr txBox="1">
            <a:spLocks noChangeArrowheads="1"/>
          </p:cNvSpPr>
          <p:nvPr/>
        </p:nvSpPr>
        <p:spPr bwMode="auto">
          <a:xfrm rot="16200000">
            <a:off x="4572423" y="2084559"/>
            <a:ext cx="18288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Sub rosa/Investigations</a:t>
            </a:r>
          </a:p>
        </p:txBody>
      </p:sp>
      <p:sp>
        <p:nvSpPr>
          <p:cNvPr id="96" name="Text Box 51"/>
          <p:cNvSpPr txBox="1">
            <a:spLocks noChangeArrowheads="1"/>
          </p:cNvSpPr>
          <p:nvPr/>
        </p:nvSpPr>
        <p:spPr bwMode="auto">
          <a:xfrm rot="-5400000">
            <a:off x="5197475" y="2955925"/>
            <a:ext cx="8382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Deposition</a:t>
            </a:r>
          </a:p>
        </p:txBody>
      </p:sp>
      <p:sp>
        <p:nvSpPr>
          <p:cNvPr id="97" name="Text Box 32"/>
          <p:cNvSpPr txBox="1">
            <a:spLocks noChangeArrowheads="1"/>
          </p:cNvSpPr>
          <p:nvPr/>
        </p:nvSpPr>
        <p:spPr bwMode="auto">
          <a:xfrm rot="-5400000">
            <a:off x="5122069" y="2269331"/>
            <a:ext cx="1600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AME Consideration</a:t>
            </a:r>
          </a:p>
        </p:txBody>
      </p:sp>
      <p:sp>
        <p:nvSpPr>
          <p:cNvPr id="99" name="Text Box 34"/>
          <p:cNvSpPr txBox="1">
            <a:spLocks noChangeArrowheads="1"/>
          </p:cNvSpPr>
          <p:nvPr/>
        </p:nvSpPr>
        <p:spPr bwMode="auto">
          <a:xfrm rot="-5400000">
            <a:off x="5387975" y="2536825"/>
            <a:ext cx="1676400" cy="260350"/>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Defense QME / P&amp;S/RTW</a:t>
            </a:r>
          </a:p>
        </p:txBody>
      </p:sp>
      <p:sp>
        <p:nvSpPr>
          <p:cNvPr id="100" name="Text Box 40"/>
          <p:cNvSpPr txBox="1">
            <a:spLocks noChangeArrowheads="1"/>
          </p:cNvSpPr>
          <p:nvPr/>
        </p:nvSpPr>
        <p:spPr bwMode="auto">
          <a:xfrm rot="16200000">
            <a:off x="5730875" y="1965325"/>
            <a:ext cx="16002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Applicant QME / P&amp;S</a:t>
            </a:r>
          </a:p>
        </p:txBody>
      </p:sp>
      <p:sp>
        <p:nvSpPr>
          <p:cNvPr id="101" name="Text Box 36"/>
          <p:cNvSpPr txBox="1">
            <a:spLocks noChangeArrowheads="1"/>
          </p:cNvSpPr>
          <p:nvPr/>
        </p:nvSpPr>
        <p:spPr bwMode="auto">
          <a:xfrm rot="16200000">
            <a:off x="5640388" y="2159548"/>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End TD</a:t>
            </a:r>
          </a:p>
        </p:txBody>
      </p:sp>
      <p:sp>
        <p:nvSpPr>
          <p:cNvPr id="102" name="Text Box 38"/>
          <p:cNvSpPr txBox="1">
            <a:spLocks noChangeArrowheads="1"/>
          </p:cNvSpPr>
          <p:nvPr/>
        </p:nvSpPr>
        <p:spPr bwMode="auto">
          <a:xfrm rot="16200000">
            <a:off x="6805612" y="2794000"/>
            <a:ext cx="1520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to Settle</a:t>
            </a:r>
          </a:p>
        </p:txBody>
      </p:sp>
      <p:sp>
        <p:nvSpPr>
          <p:cNvPr id="103" name="Text Box 42"/>
          <p:cNvSpPr txBox="1">
            <a:spLocks noChangeArrowheads="1"/>
          </p:cNvSpPr>
          <p:nvPr/>
        </p:nvSpPr>
        <p:spPr bwMode="auto">
          <a:xfrm rot="-5400000">
            <a:off x="6532562" y="2001838"/>
            <a:ext cx="2589213"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File Declaration of Readiness to Proceed</a:t>
            </a:r>
          </a:p>
        </p:txBody>
      </p:sp>
      <p:sp>
        <p:nvSpPr>
          <p:cNvPr id="104" name="Text Box 45"/>
          <p:cNvSpPr txBox="1">
            <a:spLocks noChangeArrowheads="1"/>
          </p:cNvSpPr>
          <p:nvPr/>
        </p:nvSpPr>
        <p:spPr bwMode="auto">
          <a:xfrm rot="-5400000">
            <a:off x="6988969" y="2155031"/>
            <a:ext cx="21336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Attend Settlement Conference</a:t>
            </a:r>
          </a:p>
        </p:txBody>
      </p:sp>
      <p:sp>
        <p:nvSpPr>
          <p:cNvPr id="105" name="Text Box 46"/>
          <p:cNvSpPr txBox="1">
            <a:spLocks noChangeArrowheads="1"/>
          </p:cNvSpPr>
          <p:nvPr/>
        </p:nvSpPr>
        <p:spPr bwMode="auto">
          <a:xfrm rot="-5400000">
            <a:off x="7750969" y="2688431"/>
            <a:ext cx="1219200" cy="261938"/>
          </a:xfrm>
          <a:prstGeom prst="rect">
            <a:avLst/>
          </a:prstGeom>
          <a:noFill/>
          <a:ln w="9525">
            <a:noFill/>
            <a:miter lim="800000"/>
            <a:headEnd/>
            <a:tailEnd/>
          </a:ln>
        </p:spPr>
        <p:txBody>
          <a:bodyPr>
            <a:spAutoFit/>
          </a:bodyPr>
          <a:lstStyle/>
          <a:p>
            <a:pPr algn="r" fontAlgn="auto">
              <a:spcBef>
                <a:spcPct val="50000"/>
              </a:spcBef>
              <a:spcAft>
                <a:spcPts val="0"/>
              </a:spcAft>
              <a:defRPr/>
            </a:pPr>
            <a:r>
              <a:rPr lang="en-US" sz="1100" b="1" dirty="0">
                <a:solidFill>
                  <a:prstClr val="black"/>
                </a:solidFill>
                <a:latin typeface="Calibri" pitchFamily="34" charset="0"/>
              </a:rPr>
              <a:t>Case Resolution</a:t>
            </a:r>
          </a:p>
        </p:txBody>
      </p:sp>
      <p:sp>
        <p:nvSpPr>
          <p:cNvPr id="107" name="Text Box 48"/>
          <p:cNvSpPr txBox="1">
            <a:spLocks noChangeArrowheads="1"/>
          </p:cNvSpPr>
          <p:nvPr/>
        </p:nvSpPr>
        <p:spPr bwMode="auto">
          <a:xfrm rot="16200000">
            <a:off x="7598569" y="2459831"/>
            <a:ext cx="1981200" cy="261938"/>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Pay Final Benefits and Bills</a:t>
            </a:r>
          </a:p>
        </p:txBody>
      </p:sp>
      <p:sp>
        <p:nvSpPr>
          <p:cNvPr id="109" name="Text Box 50"/>
          <p:cNvSpPr txBox="1">
            <a:spLocks noChangeArrowheads="1"/>
          </p:cNvSpPr>
          <p:nvPr/>
        </p:nvSpPr>
        <p:spPr bwMode="auto">
          <a:xfrm rot="-5400000">
            <a:off x="8169275" y="2041525"/>
            <a:ext cx="1295400"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Close File</a:t>
            </a:r>
          </a:p>
        </p:txBody>
      </p:sp>
      <p:sp>
        <p:nvSpPr>
          <p:cNvPr id="9279" name="Line 44"/>
          <p:cNvSpPr>
            <a:spLocks noChangeShapeType="1"/>
          </p:cNvSpPr>
          <p:nvPr/>
        </p:nvSpPr>
        <p:spPr bwMode="auto">
          <a:xfrm flipV="1">
            <a:off x="8610600" y="3657600"/>
            <a:ext cx="0" cy="381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0" name="Line 43"/>
          <p:cNvSpPr>
            <a:spLocks noChangeShapeType="1"/>
          </p:cNvSpPr>
          <p:nvPr/>
        </p:nvSpPr>
        <p:spPr bwMode="auto">
          <a:xfrm flipV="1">
            <a:off x="6530975" y="2933699"/>
            <a:ext cx="0" cy="1104901"/>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1" name="Line 31"/>
          <p:cNvSpPr>
            <a:spLocks noChangeShapeType="1"/>
          </p:cNvSpPr>
          <p:nvPr/>
        </p:nvSpPr>
        <p:spPr bwMode="auto">
          <a:xfrm flipV="1">
            <a:off x="4724400" y="3352800"/>
            <a:ext cx="0" cy="685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2" name="Line 26"/>
          <p:cNvSpPr>
            <a:spLocks noChangeShapeType="1"/>
          </p:cNvSpPr>
          <p:nvPr/>
        </p:nvSpPr>
        <p:spPr bwMode="auto">
          <a:xfrm flipV="1">
            <a:off x="38100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3" name="Line 22"/>
          <p:cNvSpPr>
            <a:spLocks noChangeShapeType="1"/>
          </p:cNvSpPr>
          <p:nvPr/>
        </p:nvSpPr>
        <p:spPr bwMode="auto">
          <a:xfrm flipV="1">
            <a:off x="33528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4" name="Line 14"/>
          <p:cNvSpPr>
            <a:spLocks noChangeShapeType="1"/>
          </p:cNvSpPr>
          <p:nvPr/>
        </p:nvSpPr>
        <p:spPr bwMode="auto">
          <a:xfrm flipV="1">
            <a:off x="2819400" y="3276600"/>
            <a:ext cx="0" cy="762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5" name="Line 57"/>
          <p:cNvSpPr>
            <a:spLocks noChangeShapeType="1"/>
          </p:cNvSpPr>
          <p:nvPr/>
        </p:nvSpPr>
        <p:spPr bwMode="auto">
          <a:xfrm flipV="1">
            <a:off x="1295400" y="2971800"/>
            <a:ext cx="0" cy="10668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6" name="Line 57"/>
          <p:cNvSpPr>
            <a:spLocks noChangeShapeType="1"/>
          </p:cNvSpPr>
          <p:nvPr/>
        </p:nvSpPr>
        <p:spPr bwMode="auto">
          <a:xfrm flipV="1">
            <a:off x="838200" y="3124200"/>
            <a:ext cx="0" cy="9144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287" name="Line 63"/>
          <p:cNvSpPr>
            <a:spLocks noChangeShapeType="1"/>
          </p:cNvSpPr>
          <p:nvPr/>
        </p:nvSpPr>
        <p:spPr bwMode="auto">
          <a:xfrm flipV="1">
            <a:off x="152400" y="2895600"/>
            <a:ext cx="0" cy="11430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307" name="Line 49"/>
          <p:cNvSpPr>
            <a:spLocks noChangeShapeType="1"/>
          </p:cNvSpPr>
          <p:nvPr/>
        </p:nvSpPr>
        <p:spPr bwMode="auto">
          <a:xfrm flipV="1">
            <a:off x="7010400" y="3200400"/>
            <a:ext cx="0" cy="838200"/>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53" name="Text Box 36"/>
          <p:cNvSpPr txBox="1">
            <a:spLocks noChangeArrowheads="1"/>
          </p:cNvSpPr>
          <p:nvPr/>
        </p:nvSpPr>
        <p:spPr bwMode="auto">
          <a:xfrm rot="16200000">
            <a:off x="5868988" y="19272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a:solidFill>
                  <a:prstClr val="black"/>
                </a:solidFill>
                <a:latin typeface="Calibri" pitchFamily="34" charset="0"/>
              </a:rPr>
              <a:t>Offer of work</a:t>
            </a:r>
          </a:p>
        </p:txBody>
      </p:sp>
      <p:sp>
        <p:nvSpPr>
          <p:cNvPr id="95" name="Line 31"/>
          <p:cNvSpPr>
            <a:spLocks noChangeShapeType="1"/>
          </p:cNvSpPr>
          <p:nvPr/>
        </p:nvSpPr>
        <p:spPr bwMode="auto">
          <a:xfrm flipV="1">
            <a:off x="4876800" y="3578224"/>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98" name="Text Box 25"/>
          <p:cNvSpPr txBox="1">
            <a:spLocks noChangeArrowheads="1"/>
          </p:cNvSpPr>
          <p:nvPr/>
        </p:nvSpPr>
        <p:spPr bwMode="auto">
          <a:xfrm rot="16200000">
            <a:off x="4045158" y="2574294"/>
            <a:ext cx="1676402"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Medical Care Dispute</a:t>
            </a:r>
            <a:endParaRPr lang="en-US" sz="1100" b="1" dirty="0">
              <a:solidFill>
                <a:prstClr val="black"/>
              </a:solidFill>
              <a:latin typeface="Calibri" pitchFamily="34" charset="0"/>
            </a:endParaRPr>
          </a:p>
        </p:txBody>
      </p:sp>
      <p:sp>
        <p:nvSpPr>
          <p:cNvPr id="106" name="Line 31"/>
          <p:cNvSpPr>
            <a:spLocks noChangeShapeType="1"/>
          </p:cNvSpPr>
          <p:nvPr/>
        </p:nvSpPr>
        <p:spPr bwMode="auto">
          <a:xfrm flipV="1">
            <a:off x="5261228" y="3578223"/>
            <a:ext cx="0" cy="476753"/>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08" name="Text Box 25"/>
          <p:cNvSpPr txBox="1">
            <a:spLocks noChangeArrowheads="1"/>
          </p:cNvSpPr>
          <p:nvPr/>
        </p:nvSpPr>
        <p:spPr bwMode="auto">
          <a:xfrm rot="16200000">
            <a:off x="4245280" y="2461581"/>
            <a:ext cx="2054227" cy="261610"/>
          </a:xfrm>
          <a:prstGeom prst="rect">
            <a:avLst/>
          </a:prstGeom>
          <a:noFill/>
          <a:ln w="9525">
            <a:noFill/>
            <a:miter lim="800000"/>
            <a:headEnd/>
            <a:tailEnd/>
          </a:ln>
        </p:spPr>
        <p:txBody>
          <a:bodyPr wrap="square">
            <a:spAutoFit/>
          </a:bodyPr>
          <a:lstStyle/>
          <a:p>
            <a:pPr fontAlgn="auto">
              <a:spcBef>
                <a:spcPct val="50000"/>
              </a:spcBef>
              <a:spcAft>
                <a:spcPts val="0"/>
              </a:spcAft>
              <a:defRPr/>
            </a:pPr>
            <a:r>
              <a:rPr lang="en-US" sz="1100" b="1" dirty="0" smtClean="0">
                <a:solidFill>
                  <a:prstClr val="black"/>
                </a:solidFill>
                <a:latin typeface="Calibri" pitchFamily="34" charset="0"/>
              </a:rPr>
              <a:t>Independent Medical Review</a:t>
            </a:r>
            <a:endParaRPr lang="en-US" sz="1100" b="1" dirty="0">
              <a:solidFill>
                <a:prstClr val="black"/>
              </a:solidFill>
              <a:latin typeface="Calibri" pitchFamily="34" charset="0"/>
            </a:endParaRPr>
          </a:p>
        </p:txBody>
      </p:sp>
      <p:sp>
        <p:nvSpPr>
          <p:cNvPr id="110" name="Line 49"/>
          <p:cNvSpPr>
            <a:spLocks noChangeShapeType="1"/>
          </p:cNvSpPr>
          <p:nvPr/>
        </p:nvSpPr>
        <p:spPr bwMode="auto">
          <a:xfrm flipV="1">
            <a:off x="7162800" y="3352800"/>
            <a:ext cx="0" cy="702177"/>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1" name="Text Box 36"/>
          <p:cNvSpPr txBox="1">
            <a:spLocks noChangeArrowheads="1"/>
          </p:cNvSpPr>
          <p:nvPr/>
        </p:nvSpPr>
        <p:spPr bwMode="auto">
          <a:xfrm rot="16200000">
            <a:off x="6021390" y="2059849"/>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Develop Settlement</a:t>
            </a:r>
            <a:endParaRPr lang="en-US" sz="1100" b="1" dirty="0">
              <a:solidFill>
                <a:prstClr val="black"/>
              </a:solidFill>
              <a:latin typeface="Calibri" pitchFamily="34" charset="0"/>
            </a:endParaRPr>
          </a:p>
        </p:txBody>
      </p:sp>
      <p:sp>
        <p:nvSpPr>
          <p:cNvPr id="112" name="Line 49"/>
          <p:cNvSpPr>
            <a:spLocks noChangeShapeType="1"/>
          </p:cNvSpPr>
          <p:nvPr/>
        </p:nvSpPr>
        <p:spPr bwMode="auto">
          <a:xfrm flipV="1">
            <a:off x="7378942" y="3578223"/>
            <a:ext cx="2" cy="473575"/>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3" name="Text Box 36"/>
          <p:cNvSpPr txBox="1">
            <a:spLocks noChangeArrowheads="1"/>
          </p:cNvSpPr>
          <p:nvPr/>
        </p:nvSpPr>
        <p:spPr bwMode="auto">
          <a:xfrm rot="16200000">
            <a:off x="6227763" y="2270123"/>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Request Settlement Authority</a:t>
            </a:r>
            <a:endParaRPr lang="en-US" sz="1100" b="1" dirty="0">
              <a:solidFill>
                <a:prstClr val="black"/>
              </a:solidFill>
              <a:latin typeface="Calibri" pitchFamily="34" charset="0"/>
            </a:endParaRPr>
          </a:p>
        </p:txBody>
      </p:sp>
      <p:sp>
        <p:nvSpPr>
          <p:cNvPr id="114" name="Line 30"/>
          <p:cNvSpPr>
            <a:spLocks noChangeShapeType="1"/>
          </p:cNvSpPr>
          <p:nvPr/>
        </p:nvSpPr>
        <p:spPr bwMode="auto">
          <a:xfrm flipV="1">
            <a:off x="8217492" y="3695700"/>
            <a:ext cx="12107" cy="356098"/>
          </a:xfrm>
          <a:prstGeom prst="line">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txBody>
          <a:bodyPr/>
          <a:lstStyle/>
          <a:p>
            <a:pPr fontAlgn="auto">
              <a:spcBef>
                <a:spcPts val="0"/>
              </a:spcBef>
              <a:spcAft>
                <a:spcPts val="0"/>
              </a:spcAft>
            </a:pPr>
            <a:endParaRPr lang="en-US" sz="1800" dirty="0">
              <a:solidFill>
                <a:prstClr val="black"/>
              </a:solidFill>
              <a:latin typeface="Calibri"/>
            </a:endParaRPr>
          </a:p>
        </p:txBody>
      </p:sp>
      <p:sp>
        <p:nvSpPr>
          <p:cNvPr id="115" name="Text Box 36"/>
          <p:cNvSpPr txBox="1">
            <a:spLocks noChangeArrowheads="1"/>
          </p:cNvSpPr>
          <p:nvPr/>
        </p:nvSpPr>
        <p:spPr bwMode="auto">
          <a:xfrm rot="16200000">
            <a:off x="7076080" y="2476811"/>
            <a:ext cx="2282825" cy="260350"/>
          </a:xfrm>
          <a:prstGeom prst="rect">
            <a:avLst/>
          </a:prstGeom>
          <a:noFill/>
          <a:ln w="9525">
            <a:noFill/>
            <a:miter lim="800000"/>
            <a:headEnd/>
            <a:tailEnd/>
          </a:ln>
        </p:spPr>
        <p:txBody>
          <a:bodyPr>
            <a:spAutoFit/>
          </a:bodyPr>
          <a:lstStyle/>
          <a:p>
            <a:pPr fontAlgn="auto">
              <a:spcBef>
                <a:spcPct val="50000"/>
              </a:spcBef>
              <a:spcAft>
                <a:spcPts val="0"/>
              </a:spcAft>
              <a:defRPr/>
            </a:pPr>
            <a:r>
              <a:rPr lang="en-US" sz="1100" b="1" dirty="0" smtClean="0">
                <a:solidFill>
                  <a:prstClr val="black"/>
                </a:solidFill>
                <a:latin typeface="Calibri" pitchFamily="34" charset="0"/>
              </a:rPr>
              <a:t>Discuss settlement offer revision</a:t>
            </a:r>
            <a:endParaRPr lang="en-US" sz="1100" b="1" dirty="0">
              <a:solidFill>
                <a:prstClr val="black"/>
              </a:solidFill>
              <a:latin typeface="Calibri" pitchFamily="34" charset="0"/>
            </a:endParaRPr>
          </a:p>
        </p:txBody>
      </p:sp>
      <p:pic>
        <p:nvPicPr>
          <p:cNvPr id="1026" name="Picture 2" descr="C:\Users\jmiller\Desktop\California_Judicial_Council_seal.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5065" y="5392004"/>
            <a:ext cx="1152899" cy="1158286"/>
          </a:xfrm>
          <a:prstGeom prst="rect">
            <a:avLst/>
          </a:prstGeom>
          <a:noFill/>
          <a:extLst>
            <a:ext uri="{909E8E84-426E-40DD-AFC4-6F175D3DCCD1}">
              <a14:hiddenFill xmlns="" xmlns:a14="http://schemas.microsoft.com/office/drawing/2010/main">
                <a:solidFill>
                  <a:srgbClr val="FFFFFF"/>
                </a:solidFill>
              </a14:hiddenFill>
            </a:ext>
          </a:extLst>
        </p:spPr>
      </p:pic>
      <p:sp>
        <p:nvSpPr>
          <p:cNvPr id="118" name="Up-Down Arrow 117"/>
          <p:cNvSpPr/>
          <p:nvPr/>
        </p:nvSpPr>
        <p:spPr>
          <a:xfrm rot="5400000">
            <a:off x="4358687" y="1326967"/>
            <a:ext cx="242316" cy="641334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endParaRPr>
          </a:p>
        </p:txBody>
      </p:sp>
      <p:sp>
        <p:nvSpPr>
          <p:cNvPr id="120" name="TextBox 119"/>
          <p:cNvSpPr txBox="1"/>
          <p:nvPr/>
        </p:nvSpPr>
        <p:spPr>
          <a:xfrm>
            <a:off x="2971800" y="4932348"/>
            <a:ext cx="2971800" cy="369332"/>
          </a:xfrm>
          <a:prstGeom prst="rect">
            <a:avLst/>
          </a:prstGeom>
          <a:noFill/>
        </p:spPr>
        <p:txBody>
          <a:bodyPr wrap="square" rtlCol="0">
            <a:spAutoFit/>
          </a:bodyPr>
          <a:lstStyle/>
          <a:p>
            <a:pPr fontAlgn="auto">
              <a:spcBef>
                <a:spcPts val="0"/>
              </a:spcBef>
              <a:spcAft>
                <a:spcPts val="0"/>
              </a:spcAft>
            </a:pPr>
            <a:r>
              <a:rPr lang="en-US" sz="1800" b="1" dirty="0" smtClean="0">
                <a:solidFill>
                  <a:prstClr val="black"/>
                </a:solidFill>
                <a:latin typeface="Calibri"/>
              </a:rPr>
              <a:t>Approximately Two Years</a:t>
            </a:r>
            <a:endParaRPr lang="en-US" sz="1800" b="1" dirty="0">
              <a:solidFill>
                <a:prstClr val="black"/>
              </a:solidFill>
              <a:latin typeface="Calibri"/>
            </a:endParaRPr>
          </a:p>
        </p:txBody>
      </p:sp>
      <p:sp>
        <p:nvSpPr>
          <p:cNvPr id="83" name="Oval 72"/>
          <p:cNvSpPr>
            <a:spLocks noChangeArrowheads="1"/>
          </p:cNvSpPr>
          <p:nvPr/>
        </p:nvSpPr>
        <p:spPr bwMode="auto">
          <a:xfrm>
            <a:off x="5029200" y="891060"/>
            <a:ext cx="3962400" cy="3200400"/>
          </a:xfrm>
          <a:prstGeom prst="ellipse">
            <a:avLst/>
          </a:prstGeom>
          <a:solidFill>
            <a:srgbClr val="FFFF99"/>
          </a:solidFill>
          <a:ln w="2857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auto" hangingPunct="1">
              <a:spcBef>
                <a:spcPts val="0"/>
              </a:spcBef>
              <a:spcAft>
                <a:spcPts val="0"/>
              </a:spcAft>
            </a:pPr>
            <a:endParaRPr lang="en-US" altLang="en-US" sz="1800" dirty="0">
              <a:solidFill>
                <a:prstClr val="black"/>
              </a:solidFill>
            </a:endParaRPr>
          </a:p>
        </p:txBody>
      </p:sp>
      <p:sp>
        <p:nvSpPr>
          <p:cNvPr id="116" name="TextBox 115"/>
          <p:cNvSpPr txBox="1"/>
          <p:nvPr/>
        </p:nvSpPr>
        <p:spPr>
          <a:xfrm>
            <a:off x="5622927" y="1371600"/>
            <a:ext cx="2819400" cy="2216150"/>
          </a:xfrm>
          <a:prstGeom prst="rect">
            <a:avLst/>
          </a:prstGeom>
          <a:noFill/>
        </p:spPr>
        <p:txBody>
          <a:bodyPr>
            <a:spAutoFit/>
          </a:bodyPr>
          <a:lstStyle/>
          <a:p>
            <a:pPr algn="ctr" fontAlgn="auto">
              <a:spcBef>
                <a:spcPts val="0"/>
              </a:spcBef>
              <a:spcAft>
                <a:spcPts val="0"/>
              </a:spcAft>
              <a:defRPr/>
            </a:pPr>
            <a:r>
              <a:rPr lang="en-US" sz="3200" b="1" dirty="0">
                <a:solidFill>
                  <a:srgbClr val="1F497D">
                    <a:lumMod val="75000"/>
                  </a:srgbClr>
                </a:solidFill>
                <a:latin typeface="Calibri"/>
              </a:rPr>
              <a:t>CASE RESOLVED </a:t>
            </a:r>
          </a:p>
          <a:p>
            <a:pPr algn="ctr" fontAlgn="auto">
              <a:spcBef>
                <a:spcPts val="0"/>
              </a:spcBef>
              <a:spcAft>
                <a:spcPts val="0"/>
              </a:spcAft>
              <a:defRPr/>
            </a:pPr>
            <a:endParaRPr lang="en-US" sz="2000" b="1" dirty="0">
              <a:solidFill>
                <a:srgbClr val="1F497D">
                  <a:lumMod val="75000"/>
                </a:srgbClr>
              </a:solidFill>
              <a:latin typeface="Calibri"/>
            </a:endParaRPr>
          </a:p>
          <a:p>
            <a:pPr algn="ctr" fontAlgn="auto">
              <a:spcBef>
                <a:spcPts val="0"/>
              </a:spcBef>
              <a:spcAft>
                <a:spcPts val="0"/>
              </a:spcAft>
              <a:defRPr/>
            </a:pPr>
            <a:r>
              <a:rPr lang="en-US" sz="1800" b="1" dirty="0">
                <a:solidFill>
                  <a:srgbClr val="1F497D">
                    <a:lumMod val="75000"/>
                  </a:srgbClr>
                </a:solidFill>
                <a:latin typeface="Calibri"/>
              </a:rPr>
              <a:t>CLOSED - NO FURTHER BENEFITS ARE DUE</a:t>
            </a:r>
          </a:p>
        </p:txBody>
      </p:sp>
    </p:spTree>
    <p:extLst>
      <p:ext uri="{BB962C8B-B14F-4D97-AF65-F5344CB8AC3E}">
        <p14:creationId xmlns="" xmlns:p14="http://schemas.microsoft.com/office/powerpoint/2010/main" val="60399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
                                            <p:txEl>
                                              <p:pRg st="0" end="0"/>
                                            </p:txEl>
                                          </p:spTgt>
                                        </p:tgtEl>
                                        <p:attrNameLst>
                                          <p:attrName>style.visibility</p:attrName>
                                        </p:attrNameLst>
                                      </p:cBhvr>
                                      <p:to>
                                        <p:strVal val="visible"/>
                                      </p:to>
                                    </p:set>
                                    <p:anim calcmode="lin" valueType="num">
                                      <p:cBhvr additive="base">
                                        <p:cTn id="7" dur="500" fill="hold"/>
                                        <p:tgtEl>
                                          <p:spTgt spid="1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0" nodeType="clickEffect">
                                  <p:stCondLst>
                                    <p:cond delay="0"/>
                                  </p:stCondLst>
                                  <p:childTnLst>
                                    <p:animEffect transition="out" filter="fade">
                                      <p:cBhvr>
                                        <p:cTn id="12" dur="500" tmFilter="0, 0; .2, .5; .8, .5; 1, 0"/>
                                        <p:tgtEl>
                                          <p:spTgt spid="120">
                                            <p:txEl>
                                              <p:pRg st="0" end="0"/>
                                            </p:txEl>
                                          </p:spTgt>
                                        </p:tgtEl>
                                      </p:cBhvr>
                                    </p:animEffect>
                                    <p:animScale>
                                      <p:cBhvr>
                                        <p:cTn id="13" dur="250" autoRev="1" fill="hold"/>
                                        <p:tgtEl>
                                          <p:spTgt spid="120">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667000" y="1295400"/>
            <a:ext cx="6477000" cy="1905000"/>
          </a:xfrm>
        </p:spPr>
        <p:txBody>
          <a:bodyPr/>
          <a:lstStyle/>
          <a:p>
            <a:pPr algn="l"/>
            <a:r>
              <a:rPr lang="en-US" sz="4000" dirty="0" smtClean="0">
                <a:solidFill>
                  <a:srgbClr val="E3D583"/>
                </a:solidFill>
              </a:rPr>
              <a:t>Consideration for Program Settlement Authority Guidelines</a:t>
            </a:r>
            <a:endParaRPr lang="en-US" sz="4000" dirty="0">
              <a:solidFill>
                <a:srgbClr val="E3D583"/>
              </a:solidFill>
            </a:endParaRPr>
          </a:p>
        </p:txBody>
      </p:sp>
      <p:sp>
        <p:nvSpPr>
          <p:cNvPr id="100355" name="Rectangle 3"/>
          <p:cNvSpPr>
            <a:spLocks noGrp="1" noChangeArrowheads="1"/>
          </p:cNvSpPr>
          <p:nvPr>
            <p:ph type="body" idx="1"/>
          </p:nvPr>
        </p:nvSpPr>
        <p:spPr>
          <a:xfrm>
            <a:off x="2743200" y="3733800"/>
            <a:ext cx="5638800" cy="1371600"/>
          </a:xfrm>
        </p:spPr>
        <p:txBody>
          <a:bodyPr>
            <a:normAutofit/>
          </a:bodyPr>
          <a:lstStyle/>
          <a:p>
            <a:pPr marL="0" indent="0">
              <a:buNone/>
            </a:pPr>
            <a:r>
              <a:rPr lang="en-US" sz="1600" b="1" dirty="0" smtClean="0">
                <a:solidFill>
                  <a:schemeClr val="bg1"/>
                </a:solidFill>
              </a:rPr>
              <a:t>Presenter:  </a:t>
            </a:r>
            <a:r>
              <a:rPr lang="en-US" sz="1600" dirty="0" smtClean="0">
                <a:solidFill>
                  <a:schemeClr val="bg1"/>
                </a:solidFill>
              </a:rPr>
              <a:t>Jacquelyn Miller, Bickmore</a:t>
            </a:r>
          </a:p>
          <a:p>
            <a:pPr marL="0" indent="0">
              <a:buNone/>
            </a:pPr>
            <a:r>
              <a:rPr lang="en-US" sz="1600" b="1" dirty="0">
                <a:solidFill>
                  <a:schemeClr val="bg1"/>
                </a:solidFill>
              </a:rPr>
              <a:t>Presenter:  </a:t>
            </a:r>
            <a:r>
              <a:rPr lang="en-US" sz="1600" dirty="0" smtClean="0">
                <a:solidFill>
                  <a:schemeClr val="bg1"/>
                </a:solidFill>
              </a:rPr>
              <a:t>Patrick Fuleihan, AIMS</a:t>
            </a:r>
          </a:p>
          <a:p>
            <a:pPr marL="0" indent="0">
              <a:buNone/>
            </a:pPr>
            <a:endParaRPr lang="en-US" sz="1600" dirty="0">
              <a:solidFill>
                <a:schemeClr val="bg1"/>
              </a:solidFill>
            </a:endParaRP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1902805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Settlement Authority</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728132" y="1295400"/>
            <a:ext cx="8187267" cy="441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marL="742950" indent="-742950" algn="l" fontAlgn="auto">
              <a:spcAft>
                <a:spcPts val="1200"/>
              </a:spcAft>
              <a:buFont typeface="Wingdings" pitchFamily="2" charset="2"/>
              <a:buChar char="Ø"/>
            </a:pPr>
            <a:r>
              <a:rPr lang="en-US" sz="3200" dirty="0" smtClean="0">
                <a:solidFill>
                  <a:srgbClr val="FFFFFF"/>
                </a:solidFill>
                <a:latin typeface="Calibri" pitchFamily="34" charset="0"/>
              </a:rPr>
              <a:t>Workers’ compensation settlements can be very complex.</a:t>
            </a:r>
          </a:p>
          <a:p>
            <a:pPr marL="742950" indent="-742950" algn="l" fontAlgn="auto">
              <a:spcAft>
                <a:spcPts val="1200"/>
              </a:spcAft>
              <a:buFont typeface="Wingdings" pitchFamily="2" charset="2"/>
              <a:buChar char="Ø"/>
            </a:pPr>
            <a:r>
              <a:rPr lang="en-US" sz="3200" dirty="0">
                <a:solidFill>
                  <a:srgbClr val="FFFFFF"/>
                </a:solidFill>
                <a:latin typeface="Calibri" pitchFamily="34" charset="0"/>
              </a:rPr>
              <a:t>V</a:t>
            </a:r>
            <a:r>
              <a:rPr lang="en-US" sz="3200" dirty="0" smtClean="0">
                <a:solidFill>
                  <a:srgbClr val="FFFFFF"/>
                </a:solidFill>
                <a:latin typeface="Calibri" pitchFamily="34" charset="0"/>
              </a:rPr>
              <a:t>aried WC experience and knowledge</a:t>
            </a:r>
          </a:p>
          <a:p>
            <a:pPr marL="742950" indent="-742950" algn="l" fontAlgn="auto">
              <a:spcAft>
                <a:spcPts val="1200"/>
              </a:spcAft>
              <a:buFont typeface="Wingdings" pitchFamily="2" charset="2"/>
              <a:buChar char="Ø"/>
            </a:pPr>
            <a:r>
              <a:rPr lang="en-US" sz="3200" dirty="0" smtClean="0">
                <a:solidFill>
                  <a:srgbClr val="FFFFFF"/>
                </a:solidFill>
                <a:latin typeface="Calibri" pitchFamily="34" charset="0"/>
              </a:rPr>
              <a:t>Different settlement approval processes.</a:t>
            </a:r>
          </a:p>
          <a:p>
            <a:pPr marL="742950" indent="-742950" algn="l" fontAlgn="auto">
              <a:spcAft>
                <a:spcPts val="1200"/>
              </a:spcAft>
              <a:buFont typeface="Wingdings" pitchFamily="2" charset="2"/>
              <a:buChar char="Ø"/>
            </a:pPr>
            <a:r>
              <a:rPr lang="en-US" sz="3200" dirty="0" smtClean="0">
                <a:solidFill>
                  <a:srgbClr val="FFFFFF"/>
                </a:solidFill>
                <a:latin typeface="Calibri" pitchFamily="34" charset="0"/>
              </a:rPr>
              <a:t>Prompt settlement approval can reduce litigation exposure.</a:t>
            </a:r>
          </a:p>
        </p:txBody>
      </p:sp>
    </p:spTree>
    <p:extLst>
      <p:ext uri="{BB962C8B-B14F-4D97-AF65-F5344CB8AC3E}">
        <p14:creationId xmlns="" xmlns:p14="http://schemas.microsoft.com/office/powerpoint/2010/main" val="20533283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1"/>
            <a:ext cx="9067800" cy="914400"/>
          </a:xfrm>
        </p:spPr>
        <p:txBody>
          <a:bodyPr/>
          <a:lstStyle/>
          <a:p>
            <a:r>
              <a:rPr lang="en-US" sz="4400" b="1" dirty="0" smtClean="0">
                <a:solidFill>
                  <a:srgbClr val="E3D583"/>
                </a:solidFill>
              </a:rPr>
              <a:t>Agenda cont.</a:t>
            </a:r>
            <a:endParaRPr lang="en-US" sz="4400" b="1" dirty="0">
              <a:solidFill>
                <a:srgbClr val="E3D583"/>
              </a:solidFill>
            </a:endParaRPr>
          </a:p>
        </p:txBody>
      </p:sp>
      <p:sp>
        <p:nvSpPr>
          <p:cNvPr id="5" name="Rectangle 3"/>
          <p:cNvSpPr txBox="1">
            <a:spLocks noChangeArrowheads="1"/>
          </p:cNvSpPr>
          <p:nvPr/>
        </p:nvSpPr>
        <p:spPr>
          <a:xfrm>
            <a:off x="457200" y="762000"/>
            <a:ext cx="8382000" cy="57150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auto">
              <a:spcAft>
                <a:spcPts val="0"/>
              </a:spcAft>
            </a:pPr>
            <a:r>
              <a:rPr lang="en-US" sz="2400" b="1" dirty="0" smtClean="0">
                <a:solidFill>
                  <a:srgbClr val="E3D583"/>
                </a:solidFill>
              </a:rPr>
              <a:t>Lunch</a:t>
            </a:r>
            <a:br>
              <a:rPr lang="en-US" sz="2400" b="1" dirty="0" smtClean="0">
                <a:solidFill>
                  <a:srgbClr val="E3D583"/>
                </a:solidFill>
              </a:rPr>
            </a:br>
            <a:endParaRPr lang="en-US" sz="2400" b="1" dirty="0" smtClean="0">
              <a:solidFill>
                <a:srgbClr val="E3D583"/>
              </a:solidFill>
            </a:endParaRPr>
          </a:p>
          <a:p>
            <a:pPr marL="857250" lvl="1" indent="-400050" algn="l" fontAlgn="auto">
              <a:spcAft>
                <a:spcPts val="0"/>
              </a:spcAft>
              <a:buFont typeface="Wingdings" panose="05000000000000000000" pitchFamily="2" charset="2"/>
              <a:buChar char="Ø"/>
            </a:pPr>
            <a:r>
              <a:rPr lang="en-US" sz="2400" b="1" dirty="0">
                <a:solidFill>
                  <a:schemeClr val="bg1"/>
                </a:solidFill>
              </a:rPr>
              <a:t>Life Cycle of a Workers Compensation Claim (Information</a:t>
            </a:r>
            <a:r>
              <a:rPr lang="en-US" sz="2400" b="1" dirty="0" smtClean="0">
                <a:solidFill>
                  <a:schemeClr val="bg1"/>
                </a:solidFill>
              </a:rPr>
              <a:t>)</a:t>
            </a:r>
            <a:br>
              <a:rPr lang="en-US" sz="2400" b="1" dirty="0" smtClean="0">
                <a:solidFill>
                  <a:schemeClr val="bg1"/>
                </a:solidFill>
              </a:rPr>
            </a:br>
            <a:endParaRPr lang="en-US" sz="2400" b="1" dirty="0">
              <a:solidFill>
                <a:schemeClr val="bg1"/>
              </a:solidFill>
            </a:endParaRPr>
          </a:p>
          <a:p>
            <a:pPr marL="857250" lvl="1" indent="-400050" algn="l" fontAlgn="auto">
              <a:spcAft>
                <a:spcPts val="0"/>
              </a:spcAft>
              <a:buFont typeface="Wingdings" panose="05000000000000000000" pitchFamily="2" charset="2"/>
              <a:buChar char="Ø"/>
            </a:pPr>
            <a:r>
              <a:rPr lang="en-US" sz="2400" b="1" dirty="0">
                <a:solidFill>
                  <a:schemeClr val="bg1"/>
                </a:solidFill>
              </a:rPr>
              <a:t>Consideration for Program Settlement Guidelines (Action</a:t>
            </a:r>
            <a:r>
              <a:rPr lang="en-US" sz="2400" b="1" dirty="0" smtClean="0">
                <a:solidFill>
                  <a:schemeClr val="bg1"/>
                </a:solidFill>
              </a:rPr>
              <a:t>)</a:t>
            </a:r>
            <a:br>
              <a:rPr lang="en-US" sz="2400" b="1" dirty="0" smtClean="0">
                <a:solidFill>
                  <a:schemeClr val="bg1"/>
                </a:solidFill>
              </a:rPr>
            </a:br>
            <a:endParaRPr lang="en-US" sz="2400" b="1" dirty="0">
              <a:solidFill>
                <a:schemeClr val="bg1"/>
              </a:solidFill>
            </a:endParaRPr>
          </a:p>
          <a:p>
            <a:pPr marL="857250" lvl="1" indent="-400050" algn="l" fontAlgn="auto">
              <a:spcAft>
                <a:spcPts val="0"/>
              </a:spcAft>
              <a:buFont typeface="Wingdings" panose="05000000000000000000" pitchFamily="2" charset="2"/>
              <a:buChar char="Ø"/>
            </a:pPr>
            <a:r>
              <a:rPr lang="en-US" sz="2400" b="1" dirty="0" smtClean="0">
                <a:solidFill>
                  <a:schemeClr val="bg1"/>
                </a:solidFill>
              </a:rPr>
              <a:t>Program Funding (Information)</a:t>
            </a:r>
          </a:p>
        </p:txBody>
      </p:sp>
    </p:spTree>
    <p:extLst>
      <p:ext uri="{BB962C8B-B14F-4D97-AF65-F5344CB8AC3E}">
        <p14:creationId xmlns="" xmlns:p14="http://schemas.microsoft.com/office/powerpoint/2010/main" val="4454270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Basic Settlement Types</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762000" y="1143000"/>
            <a:ext cx="8077200" cy="487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algn="l" fontAlgn="auto">
              <a:spcAft>
                <a:spcPts val="1200"/>
              </a:spcAft>
            </a:pPr>
            <a:r>
              <a:rPr lang="en-US" sz="2800" b="1" dirty="0" smtClean="0">
                <a:solidFill>
                  <a:srgbClr val="ECE3AA"/>
                </a:solidFill>
              </a:rPr>
              <a:t>Compromise and Release:</a:t>
            </a:r>
          </a:p>
          <a:p>
            <a:pPr marL="742950" indent="-742950" algn="l" fontAlgn="auto">
              <a:spcAft>
                <a:spcPts val="1200"/>
              </a:spcAft>
              <a:buFont typeface="Wingdings" panose="05000000000000000000" pitchFamily="2" charset="2"/>
              <a:buChar char="Ø"/>
            </a:pPr>
            <a:r>
              <a:rPr lang="en-US" sz="2800" dirty="0" smtClean="0">
                <a:solidFill>
                  <a:srgbClr val="FFFFFF"/>
                </a:solidFill>
              </a:rPr>
              <a:t>Potential lump sum settlement</a:t>
            </a:r>
          </a:p>
          <a:p>
            <a:pPr marL="742950" indent="-742950" algn="l" fontAlgn="auto">
              <a:spcAft>
                <a:spcPts val="1200"/>
              </a:spcAft>
              <a:buFont typeface="Wingdings" panose="05000000000000000000" pitchFamily="2" charset="2"/>
              <a:buChar char="Ø"/>
            </a:pPr>
            <a:r>
              <a:rPr lang="en-US" sz="2800" dirty="0" smtClean="0">
                <a:solidFill>
                  <a:srgbClr val="FFFFFF"/>
                </a:solidFill>
              </a:rPr>
              <a:t>May involve Medicare</a:t>
            </a:r>
          </a:p>
          <a:p>
            <a:pPr marL="742950" indent="-742950" algn="l" fontAlgn="auto">
              <a:spcAft>
                <a:spcPts val="1200"/>
              </a:spcAft>
              <a:buFont typeface="Wingdings" panose="05000000000000000000" pitchFamily="2" charset="2"/>
              <a:buChar char="Ø"/>
            </a:pPr>
            <a:r>
              <a:rPr lang="en-US" sz="2800" dirty="0" smtClean="0">
                <a:solidFill>
                  <a:srgbClr val="FFFFFF"/>
                </a:solidFill>
              </a:rPr>
              <a:t>May resolve the claim completely</a:t>
            </a:r>
          </a:p>
          <a:p>
            <a:pPr algn="l" fontAlgn="auto">
              <a:spcAft>
                <a:spcPts val="1200"/>
              </a:spcAft>
            </a:pPr>
            <a:r>
              <a:rPr lang="en-US" sz="2800" b="1" dirty="0" smtClean="0">
                <a:solidFill>
                  <a:srgbClr val="ECE3AA"/>
                </a:solidFill>
              </a:rPr>
              <a:t>Stipulated Award:</a:t>
            </a:r>
          </a:p>
          <a:p>
            <a:pPr marL="514350" indent="-514350" algn="l" fontAlgn="auto">
              <a:spcAft>
                <a:spcPts val="1200"/>
              </a:spcAft>
              <a:buFont typeface="Wingdings" panose="05000000000000000000" pitchFamily="2" charset="2"/>
              <a:buChar char="Ø"/>
            </a:pPr>
            <a:r>
              <a:rPr lang="en-US" sz="2800" dirty="0" smtClean="0">
                <a:solidFill>
                  <a:srgbClr val="FFFFFF"/>
                </a:solidFill>
              </a:rPr>
              <a:t>Generally Paid over time</a:t>
            </a:r>
          </a:p>
          <a:p>
            <a:pPr marL="514350" indent="-514350" algn="l" fontAlgn="auto">
              <a:spcAft>
                <a:spcPts val="1200"/>
              </a:spcAft>
              <a:buFont typeface="Wingdings" panose="05000000000000000000" pitchFamily="2" charset="2"/>
              <a:buChar char="Ø"/>
            </a:pPr>
            <a:r>
              <a:rPr lang="en-US" sz="2800" dirty="0" smtClean="0">
                <a:solidFill>
                  <a:srgbClr val="FFFFFF"/>
                </a:solidFill>
              </a:rPr>
              <a:t>May leave medical care open</a:t>
            </a:r>
          </a:p>
          <a:p>
            <a:pPr marL="514350" indent="-514350" algn="l" fontAlgn="auto">
              <a:spcAft>
                <a:spcPts val="1200"/>
              </a:spcAft>
              <a:buFont typeface="Wingdings" panose="05000000000000000000" pitchFamily="2" charset="2"/>
              <a:buChar char="Ø"/>
            </a:pPr>
            <a:r>
              <a:rPr lang="en-US" sz="2800" dirty="0" smtClean="0">
                <a:solidFill>
                  <a:srgbClr val="FFFFFF"/>
                </a:solidFill>
              </a:rPr>
              <a:t>May resolve only part of the claim</a:t>
            </a:r>
          </a:p>
        </p:txBody>
      </p:sp>
    </p:spTree>
    <p:extLst>
      <p:ext uri="{BB962C8B-B14F-4D97-AF65-F5344CB8AC3E}">
        <p14:creationId xmlns="" xmlns:p14="http://schemas.microsoft.com/office/powerpoint/2010/main" val="33254812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Settlement Process </a:t>
            </a:r>
            <a:br>
              <a:rPr lang="en-US" sz="4400" b="1" dirty="0" smtClean="0">
                <a:solidFill>
                  <a:srgbClr val="E3D583"/>
                </a:solidFill>
              </a:rPr>
            </a:br>
            <a:r>
              <a:rPr lang="en-US" sz="3200" b="1" dirty="0" smtClean="0">
                <a:solidFill>
                  <a:srgbClr val="E3D583"/>
                </a:solidFill>
              </a:rPr>
              <a:t>10/1/2014 – 9/30/2015</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300228" y="1905000"/>
            <a:ext cx="8610600" cy="274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marL="457200" indent="-457200" algn="l" fontAlgn="auto">
              <a:lnSpc>
                <a:spcPct val="200000"/>
              </a:lnSpc>
              <a:spcAft>
                <a:spcPts val="1200"/>
              </a:spcAft>
              <a:buFont typeface="Wingdings" panose="05000000000000000000" pitchFamily="2" charset="2"/>
              <a:buChar char="Ø"/>
            </a:pPr>
            <a:r>
              <a:rPr lang="en-US" sz="3200" dirty="0" smtClean="0">
                <a:solidFill>
                  <a:srgbClr val="FFFFFF"/>
                </a:solidFill>
              </a:rPr>
              <a:t>30 Compromise and Release Settlements</a:t>
            </a:r>
            <a:endParaRPr lang="en-US" sz="3200" dirty="0">
              <a:solidFill>
                <a:srgbClr val="FFFFFF"/>
              </a:solidFill>
            </a:endParaRPr>
          </a:p>
          <a:p>
            <a:pPr marL="457200" indent="-457200" algn="l" fontAlgn="auto">
              <a:lnSpc>
                <a:spcPct val="200000"/>
              </a:lnSpc>
              <a:spcAft>
                <a:spcPts val="1200"/>
              </a:spcAft>
              <a:buFont typeface="Wingdings" panose="05000000000000000000" pitchFamily="2" charset="2"/>
              <a:buChar char="Ø"/>
            </a:pPr>
            <a:r>
              <a:rPr lang="en-US" sz="3200" dirty="0" smtClean="0">
                <a:solidFill>
                  <a:srgbClr val="FFFFFF"/>
                </a:solidFill>
              </a:rPr>
              <a:t>32 Stipulated Award/Findings and Awards</a:t>
            </a:r>
          </a:p>
        </p:txBody>
      </p:sp>
    </p:spTree>
    <p:extLst>
      <p:ext uri="{BB962C8B-B14F-4D97-AF65-F5344CB8AC3E}">
        <p14:creationId xmlns="" xmlns:p14="http://schemas.microsoft.com/office/powerpoint/2010/main" val="1755404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Uniform Settlement Process </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1104900" y="1371600"/>
            <a:ext cx="7615428" cy="396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algn="l" fontAlgn="auto">
              <a:lnSpc>
                <a:spcPct val="200000"/>
              </a:lnSpc>
              <a:spcAft>
                <a:spcPts val="1200"/>
              </a:spcAft>
            </a:pPr>
            <a:r>
              <a:rPr lang="en-US" sz="3200" b="1" dirty="0" smtClean="0">
                <a:solidFill>
                  <a:srgbClr val="ECE3AA"/>
                </a:solidFill>
              </a:rPr>
              <a:t>Benefits</a:t>
            </a:r>
          </a:p>
          <a:p>
            <a:pPr marL="457200" indent="-457200" algn="l" fontAlgn="auto">
              <a:lnSpc>
                <a:spcPct val="200000"/>
              </a:lnSpc>
              <a:spcAft>
                <a:spcPts val="1200"/>
              </a:spcAft>
              <a:buFont typeface="Wingdings" panose="05000000000000000000" pitchFamily="2" charset="2"/>
              <a:buChar char="Ø"/>
            </a:pPr>
            <a:r>
              <a:rPr lang="en-US" sz="2400" dirty="0" smtClean="0">
                <a:solidFill>
                  <a:srgbClr val="FFFFFF"/>
                </a:solidFill>
              </a:rPr>
              <a:t>Assures consistency throughout the JBWCP</a:t>
            </a:r>
            <a:endParaRPr lang="en-US" sz="2400" dirty="0">
              <a:solidFill>
                <a:srgbClr val="FFFFFF"/>
              </a:solidFill>
            </a:endParaRPr>
          </a:p>
          <a:p>
            <a:pPr marL="457200" indent="-457200" algn="l" fontAlgn="auto">
              <a:lnSpc>
                <a:spcPct val="200000"/>
              </a:lnSpc>
              <a:spcAft>
                <a:spcPts val="1200"/>
              </a:spcAft>
              <a:buFont typeface="Wingdings" panose="05000000000000000000" pitchFamily="2" charset="2"/>
              <a:buChar char="Ø"/>
            </a:pPr>
            <a:r>
              <a:rPr lang="en-US" sz="2400" dirty="0" smtClean="0">
                <a:solidFill>
                  <a:srgbClr val="FFFFFF"/>
                </a:solidFill>
              </a:rPr>
              <a:t>Establishes timelines for review and approval</a:t>
            </a:r>
          </a:p>
          <a:p>
            <a:pPr marL="457200" indent="-457200" algn="l" fontAlgn="auto">
              <a:lnSpc>
                <a:spcPct val="200000"/>
              </a:lnSpc>
              <a:spcAft>
                <a:spcPts val="1200"/>
              </a:spcAft>
              <a:buFont typeface="Wingdings" panose="05000000000000000000" pitchFamily="2" charset="2"/>
              <a:buChar char="Ø"/>
            </a:pPr>
            <a:r>
              <a:rPr lang="en-US" sz="2400" dirty="0" smtClean="0">
                <a:solidFill>
                  <a:srgbClr val="FFFFFF"/>
                </a:solidFill>
              </a:rPr>
              <a:t>Clarifies settlement authority</a:t>
            </a:r>
          </a:p>
        </p:txBody>
      </p:sp>
    </p:spTree>
    <p:extLst>
      <p:ext uri="{BB962C8B-B14F-4D97-AF65-F5344CB8AC3E}">
        <p14:creationId xmlns="" xmlns:p14="http://schemas.microsoft.com/office/powerpoint/2010/main" val="2437419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Uniform Settlement Process </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1096433" y="1143000"/>
            <a:ext cx="7615428" cy="441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algn="l" fontAlgn="auto">
              <a:lnSpc>
                <a:spcPct val="200000"/>
              </a:lnSpc>
              <a:spcAft>
                <a:spcPts val="1200"/>
              </a:spcAft>
            </a:pPr>
            <a:r>
              <a:rPr lang="en-US" sz="3200" b="1" dirty="0" smtClean="0">
                <a:solidFill>
                  <a:srgbClr val="ECE3AA"/>
                </a:solidFill>
              </a:rPr>
              <a:t>Considerations</a:t>
            </a:r>
          </a:p>
          <a:p>
            <a:pPr marL="457200" indent="-457200" algn="l" fontAlgn="auto">
              <a:lnSpc>
                <a:spcPct val="200000"/>
              </a:lnSpc>
              <a:spcAft>
                <a:spcPts val="1200"/>
              </a:spcAft>
              <a:buFont typeface="Wingdings" panose="05000000000000000000" pitchFamily="2" charset="2"/>
              <a:buChar char="Ø"/>
            </a:pPr>
            <a:r>
              <a:rPr lang="en-US" sz="2400" b="1" dirty="0" smtClean="0">
                <a:solidFill>
                  <a:srgbClr val="FFFFFF"/>
                </a:solidFill>
              </a:rPr>
              <a:t>What will be accomplished?</a:t>
            </a:r>
            <a:endParaRPr lang="en-US" sz="2400" b="1" dirty="0">
              <a:solidFill>
                <a:srgbClr val="FFFFFF"/>
              </a:solidFill>
            </a:endParaRPr>
          </a:p>
          <a:p>
            <a:pPr marL="457200" indent="-457200" algn="l" fontAlgn="auto">
              <a:lnSpc>
                <a:spcPct val="200000"/>
              </a:lnSpc>
              <a:spcAft>
                <a:spcPts val="1200"/>
              </a:spcAft>
              <a:buFont typeface="Wingdings" panose="05000000000000000000" pitchFamily="2" charset="2"/>
              <a:buChar char="Ø"/>
            </a:pPr>
            <a:r>
              <a:rPr lang="en-US" sz="2400" b="1" dirty="0" smtClean="0">
                <a:solidFill>
                  <a:srgbClr val="FFFFFF"/>
                </a:solidFill>
              </a:rPr>
              <a:t>What training will be required?</a:t>
            </a:r>
          </a:p>
          <a:p>
            <a:pPr marL="457200" indent="-457200" algn="l" fontAlgn="auto">
              <a:lnSpc>
                <a:spcPct val="200000"/>
              </a:lnSpc>
              <a:spcAft>
                <a:spcPts val="1200"/>
              </a:spcAft>
              <a:buFont typeface="Wingdings" panose="05000000000000000000" pitchFamily="2" charset="2"/>
              <a:buChar char="Ø"/>
            </a:pPr>
            <a:r>
              <a:rPr lang="en-US" sz="2400" b="1" dirty="0" smtClean="0">
                <a:solidFill>
                  <a:srgbClr val="FFFFFF"/>
                </a:solidFill>
              </a:rPr>
              <a:t>How will we know if it is successful</a:t>
            </a:r>
          </a:p>
          <a:p>
            <a:pPr marL="457200" indent="-457200" algn="l" fontAlgn="auto">
              <a:lnSpc>
                <a:spcPct val="200000"/>
              </a:lnSpc>
              <a:spcAft>
                <a:spcPts val="1200"/>
              </a:spcAft>
              <a:buFont typeface="Wingdings" panose="05000000000000000000" pitchFamily="2" charset="2"/>
              <a:buChar char="Ø"/>
            </a:pPr>
            <a:r>
              <a:rPr lang="en-US" sz="2400" b="1" dirty="0" smtClean="0">
                <a:solidFill>
                  <a:srgbClr val="FFFFFF"/>
                </a:solidFill>
              </a:rPr>
              <a:t>How will this impact members?</a:t>
            </a:r>
          </a:p>
        </p:txBody>
      </p:sp>
    </p:spTree>
    <p:extLst>
      <p:ext uri="{BB962C8B-B14F-4D97-AF65-F5344CB8AC3E}">
        <p14:creationId xmlns="" xmlns:p14="http://schemas.microsoft.com/office/powerpoint/2010/main" val="4261905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Uniform Settlement Process </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914400" y="1371600"/>
            <a:ext cx="7805928" cy="3962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algn="l" fontAlgn="auto">
              <a:lnSpc>
                <a:spcPct val="200000"/>
              </a:lnSpc>
              <a:spcAft>
                <a:spcPts val="1200"/>
              </a:spcAft>
            </a:pPr>
            <a:r>
              <a:rPr lang="en-US" sz="3200" b="1" dirty="0" smtClean="0">
                <a:solidFill>
                  <a:srgbClr val="ECE3AA"/>
                </a:solidFill>
              </a:rPr>
              <a:t>Next Steps</a:t>
            </a:r>
          </a:p>
          <a:p>
            <a:pPr marL="457200" indent="-457200" algn="l" fontAlgn="auto">
              <a:lnSpc>
                <a:spcPct val="150000"/>
              </a:lnSpc>
              <a:spcAft>
                <a:spcPts val="1200"/>
              </a:spcAft>
              <a:buFont typeface="Wingdings" panose="05000000000000000000" pitchFamily="2" charset="2"/>
              <a:buChar char="Ø"/>
            </a:pPr>
            <a:r>
              <a:rPr lang="en-US" sz="2400" b="1" dirty="0" smtClean="0">
                <a:solidFill>
                  <a:srgbClr val="FFFFFF"/>
                </a:solidFill>
              </a:rPr>
              <a:t>Who decides what the criteria will be?</a:t>
            </a:r>
          </a:p>
          <a:p>
            <a:pPr marL="457200" indent="-457200" algn="l" fontAlgn="auto">
              <a:lnSpc>
                <a:spcPct val="150000"/>
              </a:lnSpc>
              <a:spcAft>
                <a:spcPts val="1200"/>
              </a:spcAft>
              <a:buFont typeface="Wingdings" panose="05000000000000000000" pitchFamily="2" charset="2"/>
              <a:buChar char="Ø"/>
            </a:pPr>
            <a:r>
              <a:rPr lang="en-US" sz="2400" b="1" dirty="0" smtClean="0">
                <a:solidFill>
                  <a:srgbClr val="FFFFFF"/>
                </a:solidFill>
              </a:rPr>
              <a:t>What information do you need to set the criteria?</a:t>
            </a:r>
          </a:p>
          <a:p>
            <a:pPr marL="457200" indent="-457200" algn="l" fontAlgn="auto">
              <a:lnSpc>
                <a:spcPct val="150000"/>
              </a:lnSpc>
              <a:spcAft>
                <a:spcPts val="1200"/>
              </a:spcAft>
              <a:buFont typeface="Wingdings" panose="05000000000000000000" pitchFamily="2" charset="2"/>
              <a:buChar char="Ø"/>
            </a:pPr>
            <a:r>
              <a:rPr lang="en-US" sz="2400" b="1" dirty="0" smtClean="0">
                <a:solidFill>
                  <a:srgbClr val="FFFFFF"/>
                </a:solidFill>
              </a:rPr>
              <a:t>How will the process work?</a:t>
            </a:r>
          </a:p>
          <a:p>
            <a:pPr marL="457200" indent="-457200" algn="l" fontAlgn="auto">
              <a:lnSpc>
                <a:spcPct val="150000"/>
              </a:lnSpc>
              <a:spcAft>
                <a:spcPts val="1200"/>
              </a:spcAft>
              <a:buFont typeface="Wingdings" panose="05000000000000000000" pitchFamily="2" charset="2"/>
              <a:buChar char="Ø"/>
            </a:pPr>
            <a:r>
              <a:rPr lang="en-US" sz="2400" b="1" dirty="0" smtClean="0">
                <a:solidFill>
                  <a:srgbClr val="FFFFFF"/>
                </a:solidFill>
              </a:rPr>
              <a:t>How do other “pooled” programs handle settlements?</a:t>
            </a:r>
          </a:p>
        </p:txBody>
      </p:sp>
    </p:spTree>
    <p:extLst>
      <p:ext uri="{BB962C8B-B14F-4D97-AF65-F5344CB8AC3E}">
        <p14:creationId xmlns="" xmlns:p14="http://schemas.microsoft.com/office/powerpoint/2010/main" val="7157625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743200" y="1600200"/>
            <a:ext cx="6019800" cy="1905000"/>
          </a:xfrm>
        </p:spPr>
        <p:txBody>
          <a:bodyPr/>
          <a:lstStyle/>
          <a:p>
            <a:pPr algn="l"/>
            <a:r>
              <a:rPr lang="en-US" sz="4000" dirty="0" smtClean="0">
                <a:solidFill>
                  <a:srgbClr val="E3D583"/>
                </a:solidFill>
              </a:rPr>
              <a:t>Program Funding</a:t>
            </a:r>
            <a:endParaRPr lang="en-US" sz="4000" dirty="0">
              <a:solidFill>
                <a:srgbClr val="E3D583"/>
              </a:solidFill>
            </a:endParaRPr>
          </a:p>
        </p:txBody>
      </p:sp>
      <p:sp>
        <p:nvSpPr>
          <p:cNvPr id="100355" name="Rectangle 3"/>
          <p:cNvSpPr>
            <a:spLocks noGrp="1" noChangeArrowheads="1"/>
          </p:cNvSpPr>
          <p:nvPr>
            <p:ph type="body" idx="1"/>
          </p:nvPr>
        </p:nvSpPr>
        <p:spPr>
          <a:xfrm>
            <a:off x="2743200" y="3733800"/>
            <a:ext cx="5638800" cy="1371600"/>
          </a:xfrm>
        </p:spPr>
        <p:txBody>
          <a:bodyPr>
            <a:normAutofit/>
          </a:bodyPr>
          <a:lstStyle/>
          <a:p>
            <a:pPr marL="0" indent="0">
              <a:buNone/>
            </a:pPr>
            <a:r>
              <a:rPr lang="en-US" sz="1600" b="1" dirty="0" smtClean="0">
                <a:solidFill>
                  <a:schemeClr val="bg1"/>
                </a:solidFill>
              </a:rPr>
              <a:t>Presenter:  </a:t>
            </a:r>
            <a:r>
              <a:rPr lang="en-US" sz="1600" dirty="0" smtClean="0">
                <a:solidFill>
                  <a:schemeClr val="bg1"/>
                </a:solidFill>
              </a:rPr>
              <a:t>Michael Harrington, Bickmore</a:t>
            </a: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38618976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914400" y="3237548"/>
            <a:ext cx="7315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40000"/>
              </a:spcBef>
              <a:spcAft>
                <a:spcPct val="0"/>
              </a:spcAft>
              <a:buClr>
                <a:schemeClr val="tx2"/>
              </a:buClr>
              <a:buSzPct val="85000"/>
              <a:buFontTx/>
              <a:buNone/>
              <a:defRPr sz="4000">
                <a:solidFill>
                  <a:schemeClr val="tx1"/>
                </a:solidFill>
                <a:latin typeface="+mn-lt"/>
                <a:ea typeface="+mn-ea"/>
                <a:cs typeface="+mn-cs"/>
              </a:defRPr>
            </a:lvl1pPr>
            <a:lvl2pPr marL="742950" indent="-285750" algn="l" rtl="0" fontAlgn="base">
              <a:spcBef>
                <a:spcPct val="40000"/>
              </a:spcBef>
              <a:spcAft>
                <a:spcPct val="0"/>
              </a:spcAft>
              <a:buClr>
                <a:schemeClr val="folHlink"/>
              </a:buClr>
              <a:buSzPct val="70000"/>
              <a:buChar char="•"/>
              <a:defRPr sz="3600">
                <a:solidFill>
                  <a:schemeClr val="tx1"/>
                </a:solidFill>
                <a:latin typeface="+mn-lt"/>
              </a:defRPr>
            </a:lvl2pPr>
            <a:lvl3pPr marL="1143000" indent="-228600" algn="l" rtl="0" fontAlgn="base">
              <a:spcBef>
                <a:spcPct val="40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a:lstStyle>
          <a:p>
            <a:r>
              <a:rPr lang="en-US" sz="3200" b="1" kern="0" dirty="0" smtClean="0">
                <a:solidFill>
                  <a:schemeClr val="bg1"/>
                </a:solidFill>
              </a:rPr>
              <a:t>Michael Harrington, Bickmore</a:t>
            </a:r>
            <a:endParaRPr lang="en-US" sz="2800" b="1" kern="0" dirty="0">
              <a:solidFill>
                <a:schemeClr val="bg1"/>
              </a:solidFill>
            </a:endParaRPr>
          </a:p>
        </p:txBody>
      </p:sp>
      <p:pic>
        <p:nvPicPr>
          <p:cNvPr id="15" name="Picture 2" descr="Funny Pictures"/>
          <p:cNvPicPr>
            <a:picLocks noChangeAspect="1" noChangeArrowheads="1"/>
          </p:cNvPicPr>
          <p:nvPr/>
        </p:nvPicPr>
        <p:blipFill>
          <a:blip r:embed="rId2" cstate="print"/>
          <a:srcRect/>
          <a:stretch>
            <a:fillRect/>
          </a:stretch>
        </p:blipFill>
        <p:spPr bwMode="auto">
          <a:xfrm>
            <a:off x="3362325" y="4075748"/>
            <a:ext cx="3333750" cy="2020252"/>
          </a:xfrm>
          <a:prstGeom prst="rect">
            <a:avLst/>
          </a:prstGeom>
          <a:noFill/>
        </p:spPr>
      </p:pic>
      <p:sp>
        <p:nvSpPr>
          <p:cNvPr id="5" name="Rectangle 2"/>
          <p:cNvSpPr txBox="1">
            <a:spLocks noChangeArrowheads="1"/>
          </p:cNvSpPr>
          <p:nvPr/>
        </p:nvSpPr>
        <p:spPr bwMode="auto">
          <a:xfrm>
            <a:off x="838200" y="330679"/>
            <a:ext cx="7315200" cy="2667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b="1">
                <a:solidFill>
                  <a:schemeClr val="tx2"/>
                </a:solidFill>
                <a:latin typeface="+mj-lt"/>
                <a:ea typeface="+mj-ea"/>
                <a:cs typeface="+mj-cs"/>
              </a:defRPr>
            </a:lvl1pPr>
            <a:lvl2pPr algn="l" rtl="0" fontAlgn="base">
              <a:spcBef>
                <a:spcPct val="0"/>
              </a:spcBef>
              <a:spcAft>
                <a:spcPct val="0"/>
              </a:spcAft>
              <a:defRPr sz="5400" b="1">
                <a:solidFill>
                  <a:schemeClr val="tx2"/>
                </a:solidFill>
                <a:latin typeface="Tahoma" pitchFamily="34" charset="0"/>
              </a:defRPr>
            </a:lvl2pPr>
            <a:lvl3pPr algn="l" rtl="0" fontAlgn="base">
              <a:spcBef>
                <a:spcPct val="0"/>
              </a:spcBef>
              <a:spcAft>
                <a:spcPct val="0"/>
              </a:spcAft>
              <a:defRPr sz="5400" b="1">
                <a:solidFill>
                  <a:schemeClr val="tx2"/>
                </a:solidFill>
                <a:latin typeface="Tahoma" pitchFamily="34" charset="0"/>
              </a:defRPr>
            </a:lvl3pPr>
            <a:lvl4pPr algn="l" rtl="0" fontAlgn="base">
              <a:spcBef>
                <a:spcPct val="0"/>
              </a:spcBef>
              <a:spcAft>
                <a:spcPct val="0"/>
              </a:spcAft>
              <a:defRPr sz="5400" b="1">
                <a:solidFill>
                  <a:schemeClr val="tx2"/>
                </a:solidFill>
                <a:latin typeface="Tahoma" pitchFamily="34" charset="0"/>
              </a:defRPr>
            </a:lvl4pPr>
            <a:lvl5pPr algn="l" rtl="0" fontAlgn="base">
              <a:spcBef>
                <a:spcPct val="0"/>
              </a:spcBef>
              <a:spcAft>
                <a:spcPct val="0"/>
              </a:spcAft>
              <a:defRPr sz="5400" b="1">
                <a:solidFill>
                  <a:schemeClr val="tx2"/>
                </a:solidFill>
                <a:latin typeface="Tahoma" pitchFamily="34" charset="0"/>
              </a:defRPr>
            </a:lvl5pPr>
            <a:lvl6pPr marL="457200" algn="l" rtl="0" fontAlgn="base">
              <a:spcBef>
                <a:spcPct val="0"/>
              </a:spcBef>
              <a:spcAft>
                <a:spcPct val="0"/>
              </a:spcAft>
              <a:defRPr sz="5400" b="1">
                <a:solidFill>
                  <a:schemeClr val="tx2"/>
                </a:solidFill>
                <a:latin typeface="Tahoma" pitchFamily="34" charset="0"/>
              </a:defRPr>
            </a:lvl6pPr>
            <a:lvl7pPr marL="914400" algn="l" rtl="0" fontAlgn="base">
              <a:spcBef>
                <a:spcPct val="0"/>
              </a:spcBef>
              <a:spcAft>
                <a:spcPct val="0"/>
              </a:spcAft>
              <a:defRPr sz="5400" b="1">
                <a:solidFill>
                  <a:schemeClr val="tx2"/>
                </a:solidFill>
                <a:latin typeface="Tahoma" pitchFamily="34" charset="0"/>
              </a:defRPr>
            </a:lvl7pPr>
            <a:lvl8pPr marL="1371600" algn="l" rtl="0" fontAlgn="base">
              <a:spcBef>
                <a:spcPct val="0"/>
              </a:spcBef>
              <a:spcAft>
                <a:spcPct val="0"/>
              </a:spcAft>
              <a:defRPr sz="5400" b="1">
                <a:solidFill>
                  <a:schemeClr val="tx2"/>
                </a:solidFill>
                <a:latin typeface="Tahoma" pitchFamily="34" charset="0"/>
              </a:defRPr>
            </a:lvl8pPr>
            <a:lvl9pPr marL="1828800" algn="l" rtl="0" fontAlgn="base">
              <a:spcBef>
                <a:spcPct val="0"/>
              </a:spcBef>
              <a:spcAft>
                <a:spcPct val="0"/>
              </a:spcAft>
              <a:defRPr sz="5400" b="1">
                <a:solidFill>
                  <a:schemeClr val="tx2"/>
                </a:solidFill>
                <a:latin typeface="Tahoma" pitchFamily="34" charset="0"/>
              </a:defRPr>
            </a:lvl9pPr>
          </a:lstStyle>
          <a:p>
            <a:r>
              <a:rPr lang="en-US" b="0" kern="0" dirty="0" smtClean="0">
                <a:solidFill>
                  <a:srgbClr val="E3D583"/>
                </a:solidFill>
              </a:rPr>
              <a:t>Annual </a:t>
            </a:r>
            <a:br>
              <a:rPr lang="en-US" b="0" kern="0" dirty="0" smtClean="0">
                <a:solidFill>
                  <a:srgbClr val="E3D583"/>
                </a:solidFill>
              </a:rPr>
            </a:br>
            <a:r>
              <a:rPr lang="en-US" b="0" kern="0" dirty="0" smtClean="0">
                <a:solidFill>
                  <a:srgbClr val="E3D583"/>
                </a:solidFill>
              </a:rPr>
              <a:t>Actuarial Report </a:t>
            </a:r>
            <a:endParaRPr lang="en-US" b="0" kern="0" dirty="0">
              <a:solidFill>
                <a:srgbClr val="E3D583"/>
              </a:solidFill>
            </a:endParaRPr>
          </a:p>
        </p:txBody>
      </p:sp>
    </p:spTree>
    <p:extLst>
      <p:ext uri="{BB962C8B-B14F-4D97-AF65-F5344CB8AC3E}">
        <p14:creationId xmlns="" xmlns:p14="http://schemas.microsoft.com/office/powerpoint/2010/main" val="31291809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800" dirty="0" smtClean="0">
                <a:solidFill>
                  <a:srgbClr val="ECE3AA"/>
                </a:solidFill>
              </a:rPr>
              <a:t>2015-16 Actuarial Report</a:t>
            </a:r>
            <a:endParaRPr lang="en-US" sz="4800" dirty="0">
              <a:solidFill>
                <a:srgbClr val="ECE3AA"/>
              </a:solidFill>
            </a:endParaRPr>
          </a:p>
        </p:txBody>
      </p:sp>
      <p:sp>
        <p:nvSpPr>
          <p:cNvPr id="3" name="Rectangle 3"/>
          <p:cNvSpPr txBox="1">
            <a:spLocks noChangeArrowheads="1"/>
          </p:cNvSpPr>
          <p:nvPr/>
        </p:nvSpPr>
        <p:spPr>
          <a:xfrm>
            <a:off x="986287" y="1171575"/>
            <a:ext cx="7315200" cy="4876800"/>
          </a:xfrm>
          <a:prstGeom prst="rect">
            <a:avLst/>
          </a:prstGeom>
        </p:spPr>
        <p:txBody>
          <a:bodyPr vert="horz" lIns="91440" tIns="45720" rIns="91440" bIns="45720" rtlCol="0">
            <a:noAutofit/>
          </a:bodyPr>
          <a:lstStyle>
            <a:lvl1pPr marL="571500" indent="-571500" algn="l" defTabSz="914400" rtl="0" eaLnBrk="1" latinLnBrk="0" hangingPunct="1">
              <a:spcBef>
                <a:spcPct val="20000"/>
              </a:spcBef>
              <a:buFont typeface="+mj-lt"/>
              <a:buAutoNum type="romanUcPeriod"/>
              <a:defRPr sz="2400" kern="1200">
                <a:solidFill>
                  <a:schemeClr val="tx1"/>
                </a:solidFill>
                <a:latin typeface="+mn-lt"/>
                <a:ea typeface="+mn-ea"/>
                <a:cs typeface="Arial" panose="020B0604020202020204" pitchFamily="34" charset="0"/>
              </a:defRPr>
            </a:lvl1pPr>
            <a:lvl2pPr marL="971550" indent="-514350" algn="l" defTabSz="914400" rtl="0" eaLnBrk="1" latinLnBrk="0" hangingPunct="1">
              <a:spcBef>
                <a:spcPct val="20000"/>
              </a:spcBef>
              <a:buFont typeface="+mj-lt"/>
              <a:buAutoNum type="alphaLcPeriod"/>
              <a:defRPr sz="2400" kern="1200">
                <a:solidFill>
                  <a:schemeClr val="tx1"/>
                </a:solidFill>
                <a:latin typeface="+mn-lt"/>
                <a:ea typeface="+mn-ea"/>
                <a:cs typeface="Arial" panose="020B0604020202020204" pitchFamily="34" charset="0"/>
              </a:defRPr>
            </a:lvl2pPr>
            <a:lvl3pPr marL="1371600" indent="-457200" algn="l" defTabSz="914400" rtl="0" eaLnBrk="1" latinLnBrk="0" hangingPunct="1">
              <a:spcBef>
                <a:spcPct val="20000"/>
              </a:spcBef>
              <a:buFont typeface="+mj-lt"/>
              <a:buAutoNum type="arabicPeriod"/>
              <a:defRPr sz="2400" kern="1200">
                <a:solidFill>
                  <a:schemeClr val="tx1"/>
                </a:solidFill>
                <a:latin typeface="+mn-lt"/>
                <a:ea typeface="+mn-ea"/>
                <a:cs typeface="Arial" panose="020B0604020202020204" pitchFamily="34" charset="0"/>
              </a:defRPr>
            </a:lvl3pPr>
            <a:lvl4pPr marL="1885950" indent="-514350" algn="l" defTabSz="914400" rtl="0" eaLnBrk="1" latinLnBrk="0" hangingPunct="1">
              <a:spcBef>
                <a:spcPct val="20000"/>
              </a:spcBef>
              <a:buFont typeface="+mj-lt"/>
              <a:buAutoNum type="romanLcPeriod"/>
              <a:defRPr sz="2400" kern="1200">
                <a:solidFill>
                  <a:schemeClr val="tx1"/>
                </a:solidFill>
                <a:latin typeface="+mn-lt"/>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0"/>
              </a:spcBef>
              <a:spcAft>
                <a:spcPct val="75000"/>
              </a:spcAft>
              <a:buFont typeface="Arial" panose="020B0604020202020204" pitchFamily="34" charset="0"/>
              <a:buChar char="•"/>
            </a:pPr>
            <a:r>
              <a:rPr lang="en-US" sz="3200" dirty="0" smtClean="0">
                <a:solidFill>
                  <a:schemeClr val="bg1"/>
                </a:solidFill>
              </a:rPr>
              <a:t>Brief Review of Terminology</a:t>
            </a:r>
          </a:p>
          <a:p>
            <a:pPr>
              <a:lnSpc>
                <a:spcPct val="90000"/>
              </a:lnSpc>
              <a:spcBef>
                <a:spcPct val="0"/>
              </a:spcBef>
              <a:spcAft>
                <a:spcPct val="75000"/>
              </a:spcAft>
              <a:buFont typeface="Arial" panose="020B0604020202020204" pitchFamily="34" charset="0"/>
              <a:buChar char="•"/>
            </a:pPr>
            <a:r>
              <a:rPr lang="en-US" sz="3200" dirty="0" smtClean="0">
                <a:solidFill>
                  <a:schemeClr val="bg1"/>
                </a:solidFill>
              </a:rPr>
              <a:t>Outstanding Liabilities at June 30, 2015</a:t>
            </a:r>
          </a:p>
          <a:p>
            <a:pPr lvl="1">
              <a:lnSpc>
                <a:spcPct val="90000"/>
              </a:lnSpc>
              <a:spcBef>
                <a:spcPct val="0"/>
              </a:spcBef>
              <a:spcAft>
                <a:spcPct val="75000"/>
              </a:spcAft>
              <a:buClr>
                <a:schemeClr val="bg1"/>
              </a:buClr>
              <a:buFont typeface="Wingdings" pitchFamily="2" charset="2"/>
              <a:buChar char="Ø"/>
            </a:pPr>
            <a:r>
              <a:rPr lang="en-US" sz="3200" dirty="0" smtClean="0">
                <a:solidFill>
                  <a:schemeClr val="bg1"/>
                </a:solidFill>
              </a:rPr>
              <a:t>a.k.a. Reserves</a:t>
            </a:r>
          </a:p>
          <a:p>
            <a:pPr>
              <a:lnSpc>
                <a:spcPct val="90000"/>
              </a:lnSpc>
              <a:spcBef>
                <a:spcPct val="0"/>
              </a:spcBef>
              <a:spcAft>
                <a:spcPct val="75000"/>
              </a:spcAft>
              <a:buFont typeface="Arial" panose="020B0604020202020204" pitchFamily="34" charset="0"/>
              <a:buChar char="•"/>
            </a:pPr>
            <a:r>
              <a:rPr lang="en-US" sz="3200" dirty="0" smtClean="0">
                <a:solidFill>
                  <a:schemeClr val="bg1"/>
                </a:solidFill>
              </a:rPr>
              <a:t>2015-16 Funding Guidelines</a:t>
            </a:r>
          </a:p>
          <a:p>
            <a:pPr lvl="1">
              <a:lnSpc>
                <a:spcPct val="90000"/>
              </a:lnSpc>
              <a:spcBef>
                <a:spcPct val="0"/>
              </a:spcBef>
              <a:spcAft>
                <a:spcPct val="75000"/>
              </a:spcAft>
              <a:buClr>
                <a:schemeClr val="bg1"/>
              </a:buClr>
              <a:buFont typeface="Wingdings" pitchFamily="2" charset="2"/>
              <a:buChar char="Ø"/>
            </a:pPr>
            <a:r>
              <a:rPr lang="en-US" sz="3200" dirty="0" smtClean="0">
                <a:solidFill>
                  <a:schemeClr val="bg1"/>
                </a:solidFill>
              </a:rPr>
              <a:t>a.k.a. Rates</a:t>
            </a:r>
          </a:p>
          <a:p>
            <a:pPr lvl="1">
              <a:lnSpc>
                <a:spcPct val="90000"/>
              </a:lnSpc>
              <a:spcBef>
                <a:spcPts val="600"/>
              </a:spcBef>
              <a:spcAft>
                <a:spcPct val="75000"/>
              </a:spcAft>
              <a:buClr>
                <a:srgbClr val="339933"/>
              </a:buClr>
              <a:buFont typeface="+mj-lt"/>
              <a:buNone/>
            </a:pPr>
            <a:r>
              <a:rPr lang="en-US" sz="3200" dirty="0" smtClean="0">
                <a:solidFill>
                  <a:schemeClr val="bg1"/>
                </a:solidFill>
              </a:rPr>
              <a:t>But first…</a:t>
            </a:r>
          </a:p>
          <a:p>
            <a:pPr>
              <a:lnSpc>
                <a:spcPct val="90000"/>
              </a:lnSpc>
              <a:spcBef>
                <a:spcPct val="0"/>
              </a:spcBef>
              <a:spcAft>
                <a:spcPct val="75000"/>
              </a:spcAft>
              <a:buFont typeface="WP TypographicSymbols" pitchFamily="2" charset="0"/>
              <a:buNone/>
            </a:pPr>
            <a:endParaRPr lang="en-US" sz="3200" dirty="0" smtClean="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62600" y="2819400"/>
            <a:ext cx="2857500" cy="5429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1600" y="4191000"/>
            <a:ext cx="2714625" cy="1628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9972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blinds(horizontal)">
                                      <p:cBhvr>
                                        <p:cTn id="16" dur="500"/>
                                        <p:tgtEl>
                                          <p:spTgt spid="3">
                                            <p:txEl>
                                              <p:pRg st="2" end="2"/>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linds(horizontal)">
                                      <p:cBhvr>
                                        <p:cTn id="24" dur="500"/>
                                        <p:tgtEl>
                                          <p:spTgt spid="3">
                                            <p:txEl>
                                              <p:pRg st="3" end="3"/>
                                            </p:txEl>
                                          </p:spTgt>
                                        </p:tgtEl>
                                      </p:cBhvr>
                                    </p:animEffect>
                                  </p:childTnLst>
                                </p:cTn>
                              </p:par>
                            </p:childTnLst>
                          </p:cTn>
                        </p:par>
                        <p:par>
                          <p:cTn id="25" fill="hold">
                            <p:stCondLst>
                              <p:cond delay="500"/>
                            </p:stCondLst>
                            <p:childTnLst>
                              <p:par>
                                <p:cTn id="26" presetID="3" presetClass="entr" presetSubtype="1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linds(horizontal)">
                                      <p:cBhvr>
                                        <p:cTn id="28" dur="500"/>
                                        <p:tgtEl>
                                          <p:spTgt spid="3">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linds(horizont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pPr defTabSz="849313"/>
            <a:fld id="{365E9E2D-E311-4E0D-BA9A-55CC84DCA1AE}" type="slidenum">
              <a:rPr lang="en-US"/>
              <a:pPr defTabSz="849313"/>
              <a:t>38</a:t>
            </a:fld>
            <a:endParaRPr lang="en-US"/>
          </a:p>
        </p:txBody>
      </p:sp>
      <p:pic>
        <p:nvPicPr>
          <p:cNvPr id="5017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7400" y="1158748"/>
            <a:ext cx="4724400" cy="47086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Actuarial Science = Excitement!</a:t>
            </a:r>
          </a:p>
        </p:txBody>
      </p:sp>
    </p:spTree>
    <p:extLst>
      <p:ext uri="{BB962C8B-B14F-4D97-AF65-F5344CB8AC3E}">
        <p14:creationId xmlns="" xmlns:p14="http://schemas.microsoft.com/office/powerpoint/2010/main" val="4165417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pPr defTabSz="849313"/>
            <a:fld id="{365E9E2D-E311-4E0D-BA9A-55CC84DCA1AE}" type="slidenum">
              <a:rPr lang="en-US"/>
              <a:pPr defTabSz="849313"/>
              <a:t>39</a:t>
            </a:fld>
            <a:endParaRPr lang="en-US"/>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67000" y="1066800"/>
            <a:ext cx="3807409" cy="50596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The Thrill of Victory</a:t>
            </a:r>
          </a:p>
        </p:txBody>
      </p:sp>
    </p:spTree>
    <p:extLst>
      <p:ext uri="{BB962C8B-B14F-4D97-AF65-F5344CB8AC3E}">
        <p14:creationId xmlns="" xmlns:p14="http://schemas.microsoft.com/office/powerpoint/2010/main" val="32668961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1"/>
            <a:ext cx="9067800" cy="914400"/>
          </a:xfrm>
        </p:spPr>
        <p:txBody>
          <a:bodyPr/>
          <a:lstStyle/>
          <a:p>
            <a:r>
              <a:rPr lang="en-US" sz="4400" b="1" dirty="0" smtClean="0">
                <a:solidFill>
                  <a:srgbClr val="E3D583"/>
                </a:solidFill>
              </a:rPr>
              <a:t>Agenda cont.</a:t>
            </a:r>
            <a:endParaRPr lang="en-US" sz="4400" b="1" dirty="0">
              <a:solidFill>
                <a:srgbClr val="E3D583"/>
              </a:solidFill>
            </a:endParaRPr>
          </a:p>
        </p:txBody>
      </p:sp>
      <p:sp>
        <p:nvSpPr>
          <p:cNvPr id="5" name="Rectangle 3"/>
          <p:cNvSpPr txBox="1">
            <a:spLocks noChangeArrowheads="1"/>
          </p:cNvSpPr>
          <p:nvPr/>
        </p:nvSpPr>
        <p:spPr>
          <a:xfrm>
            <a:off x="457200" y="762000"/>
            <a:ext cx="8382000" cy="57150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857250" lvl="1" indent="-400050" algn="l" fontAlgn="auto">
              <a:spcAft>
                <a:spcPts val="0"/>
              </a:spcAft>
              <a:buFont typeface="Wingdings" panose="05000000000000000000" pitchFamily="2" charset="2"/>
              <a:buChar char="Ø"/>
            </a:pPr>
            <a:endParaRPr lang="en-US" sz="2400" b="1" dirty="0" smtClean="0">
              <a:solidFill>
                <a:schemeClr val="bg1"/>
              </a:solidFill>
            </a:endParaRPr>
          </a:p>
          <a:p>
            <a:pPr marL="857250" lvl="1" indent="-400050" algn="l" fontAlgn="auto">
              <a:spcAft>
                <a:spcPts val="0"/>
              </a:spcAft>
              <a:buFont typeface="Wingdings" panose="05000000000000000000" pitchFamily="2" charset="2"/>
              <a:buChar char="Ø"/>
            </a:pPr>
            <a:r>
              <a:rPr lang="en-US" sz="2400" b="1" dirty="0" smtClean="0">
                <a:solidFill>
                  <a:schemeClr val="bg1"/>
                </a:solidFill>
              </a:rPr>
              <a:t>Consideration for Next Steps Towards Fully Funding (Action)</a:t>
            </a:r>
          </a:p>
          <a:p>
            <a:pPr marL="857250" lvl="1" indent="-400050" algn="l" fontAlgn="auto">
              <a:spcAft>
                <a:spcPts val="0"/>
              </a:spcAft>
              <a:buFont typeface="Wingdings" panose="05000000000000000000" pitchFamily="2" charset="2"/>
              <a:buChar char="Ø"/>
            </a:pPr>
            <a:endParaRPr lang="en-US" sz="2400" b="1" dirty="0" smtClean="0">
              <a:solidFill>
                <a:schemeClr val="bg1"/>
              </a:solidFill>
            </a:endParaRPr>
          </a:p>
          <a:p>
            <a:pPr marL="857250" lvl="1" indent="-400050" algn="l" fontAlgn="auto">
              <a:spcAft>
                <a:spcPts val="0"/>
              </a:spcAft>
              <a:buFont typeface="Wingdings" panose="05000000000000000000" pitchFamily="2" charset="2"/>
              <a:buChar char="Ø"/>
            </a:pPr>
            <a:r>
              <a:rPr lang="en-US" sz="2400" b="1" dirty="0" smtClean="0">
                <a:solidFill>
                  <a:schemeClr val="bg1"/>
                </a:solidFill>
              </a:rPr>
              <a:t>Consideration for Renewal of JBWCP Service Contracts (Action)</a:t>
            </a:r>
          </a:p>
          <a:p>
            <a:pPr marL="857250" lvl="1" indent="-400050" algn="l" fontAlgn="auto">
              <a:spcAft>
                <a:spcPts val="0"/>
              </a:spcAft>
              <a:buFont typeface="Wingdings" panose="05000000000000000000" pitchFamily="2" charset="2"/>
              <a:buChar char="Ø"/>
            </a:pPr>
            <a:endParaRPr lang="en-US" sz="2400" b="1" dirty="0" smtClean="0">
              <a:solidFill>
                <a:schemeClr val="bg1"/>
              </a:solidFill>
            </a:endParaRPr>
          </a:p>
          <a:p>
            <a:pPr marL="857250" lvl="1" indent="-400050" algn="l" fontAlgn="auto">
              <a:spcAft>
                <a:spcPts val="0"/>
              </a:spcAft>
              <a:buFont typeface="Wingdings" panose="05000000000000000000" pitchFamily="2" charset="2"/>
              <a:buChar char="Ø"/>
            </a:pPr>
            <a:r>
              <a:rPr lang="en-US" sz="2400" b="1" dirty="0" smtClean="0">
                <a:solidFill>
                  <a:schemeClr val="bg1"/>
                </a:solidFill>
              </a:rPr>
              <a:t>Development of the Annual Meeting Agenda (Action)</a:t>
            </a:r>
          </a:p>
          <a:p>
            <a:pPr marL="857250" lvl="1" indent="-400050" algn="l" fontAlgn="auto">
              <a:spcAft>
                <a:spcPts val="0"/>
              </a:spcAft>
              <a:buFont typeface="Wingdings" panose="05000000000000000000" pitchFamily="2" charset="2"/>
              <a:buChar char="Ø"/>
            </a:pPr>
            <a:endParaRPr lang="en-US" sz="2400" b="1" dirty="0" smtClean="0">
              <a:solidFill>
                <a:schemeClr val="bg1"/>
              </a:solidFill>
            </a:endParaRPr>
          </a:p>
          <a:p>
            <a:pPr marL="400050" indent="-400050" algn="l" fontAlgn="auto">
              <a:spcAft>
                <a:spcPts val="0"/>
              </a:spcAft>
              <a:buFont typeface="+mj-lt"/>
              <a:buAutoNum type="romanUcPeriod" startAt="4"/>
            </a:pPr>
            <a:r>
              <a:rPr lang="en-US" sz="2400" b="1" dirty="0" smtClean="0">
                <a:solidFill>
                  <a:schemeClr val="bg1"/>
                </a:solidFill>
              </a:rPr>
              <a:t>Adjourn</a:t>
            </a:r>
            <a:endParaRPr lang="en-US" sz="2400" b="1" dirty="0"/>
          </a:p>
        </p:txBody>
      </p:sp>
    </p:spTree>
    <p:extLst>
      <p:ext uri="{BB962C8B-B14F-4D97-AF65-F5344CB8AC3E}">
        <p14:creationId xmlns="" xmlns:p14="http://schemas.microsoft.com/office/powerpoint/2010/main" val="2624888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pPr defTabSz="849313"/>
            <a:fld id="{365E9E2D-E311-4E0D-BA9A-55CC84DCA1AE}" type="slidenum">
              <a:rPr lang="en-US"/>
              <a:pPr defTabSz="849313"/>
              <a:t>40</a:t>
            </a:fld>
            <a:endParaRPr lang="en-US"/>
          </a:p>
        </p:txBody>
      </p:sp>
      <p:pic>
        <p:nvPicPr>
          <p:cNvPr id="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75997" y="1239453"/>
            <a:ext cx="3792006" cy="484534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…and the Agony of Defeat</a:t>
            </a:r>
          </a:p>
        </p:txBody>
      </p:sp>
    </p:spTree>
    <p:extLst>
      <p:ext uri="{BB962C8B-B14F-4D97-AF65-F5344CB8AC3E}">
        <p14:creationId xmlns="" xmlns:p14="http://schemas.microsoft.com/office/powerpoint/2010/main" val="26622579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pPr defTabSz="849313"/>
            <a:fld id="{365E9E2D-E311-4E0D-BA9A-55CC84DCA1AE}" type="slidenum">
              <a:rPr lang="en-US"/>
              <a:pPr defTabSz="849313"/>
              <a:t>41</a:t>
            </a:fld>
            <a:endParaRPr lang="en-US"/>
          </a:p>
        </p:txBody>
      </p:sp>
      <p:pic>
        <p:nvPicPr>
          <p:cNvPr id="5120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81200" y="1219200"/>
            <a:ext cx="4876800" cy="46494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Too Much Excitement…</a:t>
            </a:r>
          </a:p>
        </p:txBody>
      </p:sp>
    </p:spTree>
    <p:extLst>
      <p:ext uri="{BB962C8B-B14F-4D97-AF65-F5344CB8AC3E}">
        <p14:creationId xmlns="" xmlns:p14="http://schemas.microsoft.com/office/powerpoint/2010/main" val="3461004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155275" y="1600200"/>
            <a:ext cx="8839200" cy="4191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spcBef>
                <a:spcPct val="5000"/>
              </a:spcBef>
              <a:buFont typeface="Arial" panose="020B0604020202020204" pitchFamily="34" charset="0"/>
              <a:buChar char="•"/>
            </a:pPr>
            <a:r>
              <a:rPr lang="en-US" sz="2800" dirty="0" smtClean="0">
                <a:solidFill>
                  <a:schemeClr val="bg1"/>
                </a:solidFill>
              </a:rPr>
              <a:t>Loss – Medical/Indemnity for WC</a:t>
            </a:r>
          </a:p>
          <a:p>
            <a:pPr marL="914400" lvl="1" indent="-457200" algn="l">
              <a:spcBef>
                <a:spcPts val="1200"/>
              </a:spcBef>
              <a:buFont typeface="Arial" panose="020B0604020202020204" pitchFamily="34" charset="0"/>
              <a:buChar char="•"/>
            </a:pPr>
            <a:r>
              <a:rPr lang="en-US" sz="2800" dirty="0" smtClean="0">
                <a:solidFill>
                  <a:schemeClr val="bg1"/>
                </a:solidFill>
              </a:rPr>
              <a:t>ALAE – Allocated Loss Adjustment Expenses, which consist primarily of legal fees, usually analyzed </a:t>
            </a:r>
            <a:r>
              <a:rPr lang="en-US" sz="2800" u="sng" dirty="0" smtClean="0">
                <a:solidFill>
                  <a:schemeClr val="bg1"/>
                </a:solidFill>
              </a:rPr>
              <a:t>together</a:t>
            </a:r>
            <a:r>
              <a:rPr lang="en-US" sz="2800" dirty="0" smtClean="0">
                <a:solidFill>
                  <a:schemeClr val="bg1"/>
                </a:solidFill>
              </a:rPr>
              <a:t> with loss</a:t>
            </a:r>
          </a:p>
          <a:p>
            <a:pPr marL="914400" lvl="1" indent="-457200" algn="l">
              <a:spcBef>
                <a:spcPts val="1200"/>
              </a:spcBef>
              <a:buFont typeface="Arial" panose="020B0604020202020204" pitchFamily="34" charset="0"/>
              <a:buChar char="•"/>
            </a:pPr>
            <a:r>
              <a:rPr lang="en-US" sz="2800" dirty="0" smtClean="0">
                <a:solidFill>
                  <a:schemeClr val="bg1"/>
                </a:solidFill>
              </a:rPr>
              <a:t>ULAE – Unallocated Loss Adjustment Expenses, which consist primarily of claims administration expenses (in-house or TPA), usually analyzed </a:t>
            </a:r>
            <a:r>
              <a:rPr lang="en-US" sz="2800" u="sng" dirty="0" smtClean="0">
                <a:solidFill>
                  <a:schemeClr val="bg1"/>
                </a:solidFill>
              </a:rPr>
              <a:t>separately</a:t>
            </a:r>
            <a:r>
              <a:rPr lang="en-US" sz="2800" dirty="0" smtClean="0">
                <a:solidFill>
                  <a:schemeClr val="bg1"/>
                </a:solidFill>
              </a:rPr>
              <a:t> from loss</a:t>
            </a:r>
          </a:p>
        </p:txBody>
      </p:sp>
      <p:sp>
        <p:nvSpPr>
          <p:cNvPr id="10244" name="Slide Number Placeholder 3"/>
          <p:cNvSpPr txBox="1">
            <a:spLocks/>
          </p:cNvSpPr>
          <p:nvPr/>
        </p:nvSpPr>
        <p:spPr bwMode="auto">
          <a:xfrm>
            <a:off x="8472488" y="6248400"/>
            <a:ext cx="214312" cy="490538"/>
          </a:xfrm>
          <a:prstGeom prst="rect">
            <a:avLst/>
          </a:prstGeom>
          <a:noFill/>
          <a:ln w="9525">
            <a:noFill/>
            <a:miter lim="800000"/>
            <a:headEnd/>
            <a:tailEnd/>
          </a:ln>
        </p:spPr>
        <p:txBody>
          <a:bodyPr/>
          <a:lstStyle/>
          <a:p>
            <a:pPr defTabSz="849313"/>
            <a:fld id="{BE3F60F9-A624-4F4B-9186-5E0BB539AF90}" type="slidenum">
              <a:rPr lang="en-US" sz="1200"/>
              <a:pPr defTabSz="849313"/>
              <a:t>42</a:t>
            </a:fld>
            <a:endParaRPr lang="en-US" sz="1200"/>
          </a:p>
        </p:txBody>
      </p:sp>
      <p:sp>
        <p:nvSpPr>
          <p:cNvPr id="5" name="Rectangle 2"/>
          <p:cNvSpPr txBox="1">
            <a:spLocks noChangeArrowheads="1"/>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The Lingo</a:t>
            </a:r>
          </a:p>
        </p:txBody>
      </p:sp>
    </p:spTree>
    <p:extLst>
      <p:ext uri="{BB962C8B-B14F-4D97-AF65-F5344CB8AC3E}">
        <p14:creationId xmlns="" xmlns:p14="http://schemas.microsoft.com/office/powerpoint/2010/main" val="4406981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sz="4800" dirty="0" smtClean="0"/>
              <a:t>Ultimate Loss</a:t>
            </a:r>
          </a:p>
        </p:txBody>
      </p:sp>
      <p:sp>
        <p:nvSpPr>
          <p:cNvPr id="161795" name="Rectangle 3"/>
          <p:cNvSpPr>
            <a:spLocks noGrp="1" noChangeArrowheads="1"/>
          </p:cNvSpPr>
          <p:nvPr>
            <p:ph type="body" idx="1"/>
          </p:nvPr>
        </p:nvSpPr>
        <p:spPr>
          <a:xfrm>
            <a:off x="685800" y="990600"/>
            <a:ext cx="8458200" cy="4953000"/>
          </a:xfrm>
        </p:spPr>
        <p:txBody>
          <a:bodyPr>
            <a:normAutofit fontScale="77500" lnSpcReduction="20000"/>
          </a:bodyPr>
          <a:lstStyle/>
          <a:p>
            <a:pPr>
              <a:buFont typeface="Wingdings" panose="05000000000000000000" pitchFamily="2" charset="2"/>
              <a:buChar char="Ø"/>
            </a:pPr>
            <a:endParaRPr lang="en-US" dirty="0"/>
          </a:p>
          <a:p>
            <a:r>
              <a:rPr lang="en-US" sz="3800" dirty="0" smtClean="0">
                <a:solidFill>
                  <a:schemeClr val="bg1"/>
                </a:solidFill>
                <a:latin typeface="+mn-lt"/>
                <a:ea typeface="Tahoma" panose="020B0604030504040204" pitchFamily="34" charset="0"/>
                <a:cs typeface="Tahoma" panose="020B0604030504040204" pitchFamily="34" charset="0"/>
              </a:rPr>
              <a:t>Ultimate Loss is the total cost of</a:t>
            </a:r>
            <a:br>
              <a:rPr lang="en-US" sz="3800" dirty="0" smtClean="0">
                <a:solidFill>
                  <a:schemeClr val="bg1"/>
                </a:solidFill>
                <a:latin typeface="+mn-lt"/>
                <a:ea typeface="Tahoma" panose="020B0604030504040204" pitchFamily="34" charset="0"/>
                <a:cs typeface="Tahoma" panose="020B0604030504040204" pitchFamily="34" charset="0"/>
              </a:rPr>
            </a:br>
            <a:r>
              <a:rPr lang="en-US" sz="3800" dirty="0" smtClean="0">
                <a:solidFill>
                  <a:schemeClr val="bg1"/>
                </a:solidFill>
                <a:latin typeface="+mn-lt"/>
                <a:ea typeface="Tahoma" panose="020B0604030504040204" pitchFamily="34" charset="0"/>
                <a:cs typeface="Tahoma" panose="020B0604030504040204" pitchFamily="34" charset="0"/>
              </a:rPr>
              <a:t>claims occurring in a given year</a:t>
            </a:r>
          </a:p>
          <a:p>
            <a:endParaRPr lang="en-US" sz="3800" dirty="0" smtClean="0">
              <a:solidFill>
                <a:schemeClr val="bg1"/>
              </a:solidFill>
              <a:latin typeface="+mn-lt"/>
              <a:ea typeface="Tahoma" panose="020B0604030504040204" pitchFamily="34" charset="0"/>
              <a:cs typeface="Tahoma" panose="020B0604030504040204" pitchFamily="34" charset="0"/>
            </a:endParaRPr>
          </a:p>
          <a:p>
            <a:r>
              <a:rPr lang="en-US" sz="3800" dirty="0" smtClean="0">
                <a:solidFill>
                  <a:schemeClr val="bg1"/>
                </a:solidFill>
                <a:latin typeface="+mn-lt"/>
                <a:ea typeface="Tahoma" panose="020B0604030504040204" pitchFamily="34" charset="0"/>
                <a:cs typeface="Tahoma" panose="020B0604030504040204" pitchFamily="34" charset="0"/>
              </a:rPr>
              <a:t>Components of Ultimate Loss</a:t>
            </a:r>
          </a:p>
          <a:p>
            <a:pPr lvl="2">
              <a:buFont typeface="WP TypographicSymbols" pitchFamily="2" charset="0"/>
              <a:buNone/>
            </a:pPr>
            <a:r>
              <a:rPr lang="en-US" sz="3800" dirty="0" smtClean="0">
                <a:solidFill>
                  <a:schemeClr val="bg1"/>
                </a:solidFill>
                <a:latin typeface="+mn-lt"/>
                <a:ea typeface="Tahoma" panose="020B0604030504040204" pitchFamily="34" charset="0"/>
                <a:cs typeface="Tahoma" panose="020B0604030504040204" pitchFamily="34" charset="0"/>
              </a:rPr>
              <a:t>= Paid Loss</a:t>
            </a:r>
          </a:p>
          <a:p>
            <a:pPr lvl="3">
              <a:buFont typeface="WP TypographicSymbols" pitchFamily="2" charset="0"/>
              <a:buNone/>
            </a:pPr>
            <a:r>
              <a:rPr lang="en-US" sz="3800" dirty="0" smtClean="0">
                <a:solidFill>
                  <a:schemeClr val="bg1"/>
                </a:solidFill>
                <a:latin typeface="+mn-lt"/>
                <a:ea typeface="Tahoma" panose="020B0604030504040204" pitchFamily="34" charset="0"/>
                <a:cs typeface="Tahoma" panose="020B0604030504040204" pitchFamily="34" charset="0"/>
              </a:rPr>
              <a:t>The Accountant’s Number</a:t>
            </a:r>
          </a:p>
          <a:p>
            <a:pPr lvl="2">
              <a:buNone/>
            </a:pPr>
            <a:r>
              <a:rPr lang="en-US" sz="3800" dirty="0" smtClean="0">
                <a:solidFill>
                  <a:schemeClr val="bg1"/>
                </a:solidFill>
                <a:latin typeface="+mn-lt"/>
                <a:ea typeface="Tahoma" panose="020B0604030504040204" pitchFamily="34" charset="0"/>
                <a:cs typeface="Tahoma" panose="020B0604030504040204" pitchFamily="34" charset="0"/>
              </a:rPr>
              <a:t>+ Case Reserves</a:t>
            </a:r>
          </a:p>
          <a:p>
            <a:pPr lvl="3">
              <a:buNone/>
            </a:pPr>
            <a:r>
              <a:rPr lang="en-US" sz="3800" dirty="0" smtClean="0">
                <a:solidFill>
                  <a:schemeClr val="bg1"/>
                </a:solidFill>
                <a:latin typeface="+mn-lt"/>
                <a:ea typeface="Tahoma" panose="020B0604030504040204" pitchFamily="34" charset="0"/>
                <a:cs typeface="Tahoma" panose="020B0604030504040204" pitchFamily="34" charset="0"/>
              </a:rPr>
              <a:t>The Adjuster’s Number</a:t>
            </a:r>
          </a:p>
          <a:p>
            <a:pPr lvl="2">
              <a:buFont typeface="WP TypographicSymbols" pitchFamily="2" charset="0"/>
              <a:buNone/>
            </a:pPr>
            <a:r>
              <a:rPr lang="en-US" sz="3800" dirty="0" smtClean="0">
                <a:solidFill>
                  <a:schemeClr val="bg1"/>
                </a:solidFill>
                <a:latin typeface="+mn-lt"/>
                <a:ea typeface="Tahoma" panose="020B0604030504040204" pitchFamily="34" charset="0"/>
                <a:cs typeface="Tahoma" panose="020B0604030504040204" pitchFamily="34" charset="0"/>
              </a:rPr>
              <a:t>+ IBNR (Incurred But Not Reported) Reserves</a:t>
            </a:r>
          </a:p>
          <a:p>
            <a:pPr lvl="3">
              <a:buFont typeface="WP TypographicSymbols" pitchFamily="2" charset="0"/>
              <a:buNone/>
            </a:pPr>
            <a:r>
              <a:rPr lang="en-US" sz="3800" dirty="0" smtClean="0">
                <a:solidFill>
                  <a:schemeClr val="bg1"/>
                </a:solidFill>
                <a:latin typeface="+mn-lt"/>
                <a:ea typeface="Tahoma" panose="020B0604030504040204" pitchFamily="34" charset="0"/>
                <a:cs typeface="Tahoma" panose="020B0604030504040204" pitchFamily="34" charset="0"/>
              </a:rPr>
              <a:t>The Actuary’s Number</a:t>
            </a:r>
          </a:p>
        </p:txBody>
      </p:sp>
      <p:pic>
        <p:nvPicPr>
          <p:cNvPr id="7173" name="Picture 4" descr="Go to fullsize image">
            <a:hlinkClick r:id="rId2"/>
          </p:cNvPr>
          <p:cNvPicPr>
            <a:picLocks noChangeAspect="1" noChangeArrowheads="1"/>
          </p:cNvPicPr>
          <p:nvPr/>
        </p:nvPicPr>
        <p:blipFill>
          <a:blip r:embed="rId3" cstate="print"/>
          <a:srcRect/>
          <a:stretch>
            <a:fillRect/>
          </a:stretch>
        </p:blipFill>
        <p:spPr bwMode="auto">
          <a:xfrm>
            <a:off x="6858000" y="1876425"/>
            <a:ext cx="1828800" cy="1857375"/>
          </a:xfrm>
          <a:prstGeom prst="rect">
            <a:avLst/>
          </a:prstGeom>
          <a:noFill/>
          <a:ln w="9525">
            <a:noFill/>
            <a:miter lim="800000"/>
            <a:headEnd/>
            <a:tailEnd/>
          </a:ln>
        </p:spPr>
      </p:pic>
    </p:spTree>
    <p:extLst>
      <p:ext uri="{BB962C8B-B14F-4D97-AF65-F5344CB8AC3E}">
        <p14:creationId xmlns="" xmlns:p14="http://schemas.microsoft.com/office/powerpoint/2010/main" val="34636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Effect transition="in" filter="blinds(horizontal)">
                                      <p:cBhvr>
                                        <p:cTn id="7" dur="500"/>
                                        <p:tgtEl>
                                          <p:spTgt spid="161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795">
                                            <p:txEl>
                                              <p:pRg st="3" end="3"/>
                                            </p:txEl>
                                          </p:spTgt>
                                        </p:tgtEl>
                                        <p:attrNameLst>
                                          <p:attrName>style.visibility</p:attrName>
                                        </p:attrNameLst>
                                      </p:cBhvr>
                                      <p:to>
                                        <p:strVal val="visible"/>
                                      </p:to>
                                    </p:set>
                                    <p:animEffect transition="in" filter="blinds(horizontal)">
                                      <p:cBhvr>
                                        <p:cTn id="12" dur="500"/>
                                        <p:tgtEl>
                                          <p:spTgt spid="161795">
                                            <p:txEl>
                                              <p:pRg st="3" end="3"/>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16" dur="500"/>
                                        <p:tgtEl>
                                          <p:spTgt spid="161795">
                                            <p:txEl>
                                              <p:pRg st="4" end="4"/>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61795">
                                            <p:txEl>
                                              <p:pRg st="5" end="5"/>
                                            </p:txEl>
                                          </p:spTgt>
                                        </p:tgtEl>
                                        <p:attrNameLst>
                                          <p:attrName>style.visibility</p:attrName>
                                        </p:attrNameLst>
                                      </p:cBhvr>
                                      <p:to>
                                        <p:strVal val="visible"/>
                                      </p:to>
                                    </p:set>
                                    <p:animEffect transition="in" filter="blinds(horizontal)">
                                      <p:cBhvr>
                                        <p:cTn id="19" dur="500"/>
                                        <p:tgtEl>
                                          <p:spTgt spid="161795">
                                            <p:txEl>
                                              <p:pRg st="5" end="5"/>
                                            </p:txEl>
                                          </p:spTgt>
                                        </p:tgtEl>
                                      </p:cBhvr>
                                    </p:animEffect>
                                  </p:childTnLst>
                                </p:cTn>
                              </p:par>
                            </p:childTnLst>
                          </p:cTn>
                        </p:par>
                        <p:par>
                          <p:cTn id="20" fill="hold">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23" dur="500"/>
                                        <p:tgtEl>
                                          <p:spTgt spid="161795">
                                            <p:txEl>
                                              <p:pRg st="6" end="6"/>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1795">
                                            <p:txEl>
                                              <p:pRg st="7" end="7"/>
                                            </p:txEl>
                                          </p:spTgt>
                                        </p:tgtEl>
                                        <p:attrNameLst>
                                          <p:attrName>style.visibility</p:attrName>
                                        </p:attrNameLst>
                                      </p:cBhvr>
                                      <p:to>
                                        <p:strVal val="visible"/>
                                      </p:to>
                                    </p:set>
                                    <p:animEffect transition="in" filter="blinds(horizontal)">
                                      <p:cBhvr>
                                        <p:cTn id="26" dur="500"/>
                                        <p:tgtEl>
                                          <p:spTgt spid="161795">
                                            <p:txEl>
                                              <p:pRg st="7" end="7"/>
                                            </p:txEl>
                                          </p:spTgt>
                                        </p:tgtEl>
                                      </p:cBhvr>
                                    </p:animEffect>
                                  </p:childTnLst>
                                </p:cTn>
                              </p:par>
                            </p:childTnLst>
                          </p:cTn>
                        </p:par>
                        <p:par>
                          <p:cTn id="27" fill="hold">
                            <p:stCondLst>
                              <p:cond delay="1500"/>
                            </p:stCondLst>
                            <p:childTnLst>
                              <p:par>
                                <p:cTn id="28" presetID="3" presetClass="entr" presetSubtype="10" fill="hold" grpId="0" nodeType="afterEffect">
                                  <p:stCondLst>
                                    <p:cond delay="0"/>
                                  </p:stCondLst>
                                  <p:childTnLst>
                                    <p:set>
                                      <p:cBhvr>
                                        <p:cTn id="29" dur="1" fill="hold">
                                          <p:stCondLst>
                                            <p:cond delay="0"/>
                                          </p:stCondLst>
                                        </p:cTn>
                                        <p:tgtEl>
                                          <p:spTgt spid="161795">
                                            <p:txEl>
                                              <p:pRg st="8" end="8"/>
                                            </p:txEl>
                                          </p:spTgt>
                                        </p:tgtEl>
                                        <p:attrNameLst>
                                          <p:attrName>style.visibility</p:attrName>
                                        </p:attrNameLst>
                                      </p:cBhvr>
                                      <p:to>
                                        <p:strVal val="visible"/>
                                      </p:to>
                                    </p:set>
                                    <p:animEffect transition="in" filter="blinds(horizontal)">
                                      <p:cBhvr>
                                        <p:cTn id="30" dur="500"/>
                                        <p:tgtEl>
                                          <p:spTgt spid="161795">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61795">
                                            <p:txEl>
                                              <p:pRg st="9" end="9"/>
                                            </p:txEl>
                                          </p:spTgt>
                                        </p:tgtEl>
                                        <p:attrNameLst>
                                          <p:attrName>style.visibility</p:attrName>
                                        </p:attrNameLst>
                                      </p:cBhvr>
                                      <p:to>
                                        <p:strVal val="visible"/>
                                      </p:to>
                                    </p:set>
                                    <p:animEffect transition="in" filter="blinds(horizontal)">
                                      <p:cBhvr>
                                        <p:cTn id="33" dur="500"/>
                                        <p:tgtEl>
                                          <p:spTgt spid="1617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normAutofit/>
          </a:bodyPr>
          <a:lstStyle/>
          <a:p>
            <a:r>
              <a:rPr lang="en-US" sz="4800" dirty="0" smtClean="0"/>
              <a:t>Reserves</a:t>
            </a:r>
          </a:p>
        </p:txBody>
      </p:sp>
      <p:sp>
        <p:nvSpPr>
          <p:cNvPr id="161795" name="Rectangle 3"/>
          <p:cNvSpPr>
            <a:spLocks noGrp="1" noChangeArrowheads="1"/>
          </p:cNvSpPr>
          <p:nvPr>
            <p:ph type="body" idx="1"/>
          </p:nvPr>
        </p:nvSpPr>
        <p:spPr>
          <a:xfrm>
            <a:off x="381000" y="685800"/>
            <a:ext cx="8458200" cy="4610100"/>
          </a:xfrm>
        </p:spPr>
        <p:txBody>
          <a:bodyPr>
            <a:noAutofit/>
          </a:bodyPr>
          <a:lstStyle/>
          <a:p>
            <a:pPr>
              <a:buFont typeface="Wingdings" panose="05000000000000000000" pitchFamily="2" charset="2"/>
              <a:buChar char="Ø"/>
            </a:pPr>
            <a:endParaRPr lang="en-US" sz="3200" dirty="0" smtClean="0">
              <a:latin typeface="+mn-lt"/>
            </a:endParaRPr>
          </a:p>
          <a:p>
            <a:r>
              <a:rPr lang="en-US" sz="3200" dirty="0" smtClean="0">
                <a:solidFill>
                  <a:schemeClr val="bg1"/>
                </a:solidFill>
                <a:latin typeface="+mn-lt"/>
              </a:rPr>
              <a:t>Reserves are the amounts remaining</a:t>
            </a:r>
            <a:br>
              <a:rPr lang="en-US" sz="3200" dirty="0" smtClean="0">
                <a:solidFill>
                  <a:schemeClr val="bg1"/>
                </a:solidFill>
                <a:latin typeface="+mn-lt"/>
              </a:rPr>
            </a:br>
            <a:r>
              <a:rPr lang="en-US" sz="3200" dirty="0" smtClean="0">
                <a:solidFill>
                  <a:schemeClr val="bg1"/>
                </a:solidFill>
                <a:latin typeface="+mn-lt"/>
              </a:rPr>
              <a:t>to be paid on claims occurring in a</a:t>
            </a:r>
            <a:br>
              <a:rPr lang="en-US" sz="3200" dirty="0" smtClean="0">
                <a:solidFill>
                  <a:schemeClr val="bg1"/>
                </a:solidFill>
                <a:latin typeface="+mn-lt"/>
              </a:rPr>
            </a:br>
            <a:r>
              <a:rPr lang="en-US" sz="3200" dirty="0" smtClean="0">
                <a:solidFill>
                  <a:schemeClr val="bg1"/>
                </a:solidFill>
                <a:latin typeface="+mn-lt"/>
              </a:rPr>
              <a:t>given year</a:t>
            </a:r>
          </a:p>
          <a:p>
            <a:r>
              <a:rPr lang="en-US" sz="3200" dirty="0" smtClean="0">
                <a:solidFill>
                  <a:schemeClr val="bg1"/>
                </a:solidFill>
                <a:latin typeface="+mn-lt"/>
              </a:rPr>
              <a:t>Also called outstanding liabilities</a:t>
            </a:r>
          </a:p>
          <a:p>
            <a:endParaRPr lang="en-US" sz="3200" dirty="0" smtClean="0">
              <a:solidFill>
                <a:schemeClr val="bg1"/>
              </a:solidFill>
              <a:latin typeface="+mn-lt"/>
            </a:endParaRPr>
          </a:p>
          <a:p>
            <a:pPr>
              <a:buSzTx/>
            </a:pPr>
            <a:r>
              <a:rPr lang="en-US" sz="3200" dirty="0" smtClean="0">
                <a:solidFill>
                  <a:schemeClr val="bg1"/>
                </a:solidFill>
                <a:latin typeface="+mn-lt"/>
              </a:rPr>
              <a:t>Reserves = Case Reserves + IBNR Reserves</a:t>
            </a:r>
          </a:p>
          <a:p>
            <a:pPr marL="914400" lvl="2" indent="0">
              <a:spcBef>
                <a:spcPts val="500"/>
              </a:spcBef>
              <a:buSzTx/>
              <a:buNone/>
            </a:pPr>
            <a:r>
              <a:rPr lang="en-US" sz="3200" dirty="0" smtClean="0">
                <a:solidFill>
                  <a:schemeClr val="bg1"/>
                </a:solidFill>
                <a:latin typeface="+mn-lt"/>
              </a:rPr>
              <a:t>Or…</a:t>
            </a:r>
          </a:p>
          <a:p>
            <a:pPr marL="569913" indent="0">
              <a:spcBef>
                <a:spcPts val="500"/>
              </a:spcBef>
              <a:buSzTx/>
              <a:buNone/>
            </a:pPr>
            <a:r>
              <a:rPr lang="en-US" sz="3200" dirty="0" smtClean="0">
                <a:solidFill>
                  <a:schemeClr val="bg1"/>
                </a:solidFill>
                <a:latin typeface="+mn-lt"/>
              </a:rPr>
              <a:t>Reserves = Ultimate Losses – Paid Losses</a:t>
            </a:r>
          </a:p>
        </p:txBody>
      </p:sp>
      <p:pic>
        <p:nvPicPr>
          <p:cNvPr id="7173" name="Picture 4" descr="Go to fullsize image">
            <a:hlinkClick r:id="rId2"/>
          </p:cNvPr>
          <p:cNvPicPr>
            <a:picLocks noChangeAspect="1" noChangeArrowheads="1"/>
          </p:cNvPicPr>
          <p:nvPr/>
        </p:nvPicPr>
        <p:blipFill>
          <a:blip r:embed="rId3" cstate="print"/>
          <a:srcRect/>
          <a:stretch>
            <a:fillRect/>
          </a:stretch>
        </p:blipFill>
        <p:spPr bwMode="auto">
          <a:xfrm>
            <a:off x="7010400" y="1952625"/>
            <a:ext cx="1828800" cy="1857375"/>
          </a:xfrm>
          <a:prstGeom prst="rect">
            <a:avLst/>
          </a:prstGeom>
          <a:noFill/>
          <a:ln w="9525">
            <a:noFill/>
            <a:miter lim="800000"/>
            <a:headEnd/>
            <a:tailEnd/>
          </a:ln>
        </p:spPr>
      </p:pic>
    </p:spTree>
    <p:extLst>
      <p:ext uri="{BB962C8B-B14F-4D97-AF65-F5344CB8AC3E}">
        <p14:creationId xmlns="" xmlns:p14="http://schemas.microsoft.com/office/powerpoint/2010/main" val="98529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1795">
                                            <p:txEl>
                                              <p:pRg st="1" end="1"/>
                                            </p:txEl>
                                          </p:spTgt>
                                        </p:tgtEl>
                                        <p:attrNameLst>
                                          <p:attrName>style.visibility</p:attrName>
                                        </p:attrNameLst>
                                      </p:cBhvr>
                                      <p:to>
                                        <p:strVal val="visible"/>
                                      </p:to>
                                    </p:set>
                                    <p:animEffect transition="in" filter="blinds(horizontal)">
                                      <p:cBhvr>
                                        <p:cTn id="7" dur="500"/>
                                        <p:tgtEl>
                                          <p:spTgt spid="161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795">
                                            <p:txEl>
                                              <p:pRg st="2" end="2"/>
                                            </p:txEl>
                                          </p:spTgt>
                                        </p:tgtEl>
                                        <p:attrNameLst>
                                          <p:attrName>style.visibility</p:attrName>
                                        </p:attrNameLst>
                                      </p:cBhvr>
                                      <p:to>
                                        <p:strVal val="visible"/>
                                      </p:to>
                                    </p:set>
                                    <p:animEffect transition="in" filter="blinds(horizontal)">
                                      <p:cBhvr>
                                        <p:cTn id="12" dur="500"/>
                                        <p:tgtEl>
                                          <p:spTgt spid="161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1795">
                                            <p:txEl>
                                              <p:pRg st="4" end="4"/>
                                            </p:txEl>
                                          </p:spTgt>
                                        </p:tgtEl>
                                        <p:attrNameLst>
                                          <p:attrName>style.visibility</p:attrName>
                                        </p:attrNameLst>
                                      </p:cBhvr>
                                      <p:to>
                                        <p:strVal val="visible"/>
                                      </p:to>
                                    </p:set>
                                    <p:animEffect transition="in" filter="blinds(horizontal)">
                                      <p:cBhvr>
                                        <p:cTn id="17" dur="500"/>
                                        <p:tgtEl>
                                          <p:spTgt spid="161795">
                                            <p:txEl>
                                              <p:pRg st="4" end="4"/>
                                            </p:txEl>
                                          </p:spTgt>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61795">
                                            <p:txEl>
                                              <p:pRg st="5" end="5"/>
                                            </p:txEl>
                                          </p:spTgt>
                                        </p:tgtEl>
                                        <p:attrNameLst>
                                          <p:attrName>style.visibility</p:attrName>
                                        </p:attrNameLst>
                                      </p:cBhvr>
                                      <p:to>
                                        <p:strVal val="visible"/>
                                      </p:to>
                                    </p:set>
                                    <p:animEffect transition="in" filter="blinds(horizontal)">
                                      <p:cBhvr>
                                        <p:cTn id="21" dur="500"/>
                                        <p:tgtEl>
                                          <p:spTgt spid="161795">
                                            <p:txEl>
                                              <p:pRg st="5" end="5"/>
                                            </p:txEl>
                                          </p:spTgt>
                                        </p:tgtEl>
                                      </p:cBhvr>
                                    </p:animEffect>
                                  </p:childTnLst>
                                </p:cTn>
                              </p:par>
                            </p:childTnLst>
                          </p:cTn>
                        </p:par>
                        <p:par>
                          <p:cTn id="22" fill="hold">
                            <p:stCondLst>
                              <p:cond delay="1000"/>
                            </p:stCondLst>
                            <p:childTnLst>
                              <p:par>
                                <p:cTn id="23" presetID="3" presetClass="entr" presetSubtype="10" fill="hold" grpId="0" nodeType="afterEffect">
                                  <p:stCondLst>
                                    <p:cond delay="0"/>
                                  </p:stCondLst>
                                  <p:childTnLst>
                                    <p:set>
                                      <p:cBhvr>
                                        <p:cTn id="24" dur="1" fill="hold">
                                          <p:stCondLst>
                                            <p:cond delay="0"/>
                                          </p:stCondLst>
                                        </p:cTn>
                                        <p:tgtEl>
                                          <p:spTgt spid="161795">
                                            <p:txEl>
                                              <p:pRg st="6" end="6"/>
                                            </p:txEl>
                                          </p:spTgt>
                                        </p:tgtEl>
                                        <p:attrNameLst>
                                          <p:attrName>style.visibility</p:attrName>
                                        </p:attrNameLst>
                                      </p:cBhvr>
                                      <p:to>
                                        <p:strVal val="visible"/>
                                      </p:to>
                                    </p:set>
                                    <p:animEffect transition="in" filter="blinds(horizontal)">
                                      <p:cBhvr>
                                        <p:cTn id="25" dur="500"/>
                                        <p:tgtEl>
                                          <p:spTgt spid="161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381"/>
            <a:ext cx="9144000" cy="1143000"/>
          </a:xfrm>
        </p:spPr>
        <p:txBody>
          <a:bodyPr>
            <a:noAutofit/>
          </a:bodyPr>
          <a:lstStyle/>
          <a:p>
            <a:r>
              <a:rPr lang="en-US" sz="4800" dirty="0" smtClean="0">
                <a:solidFill>
                  <a:srgbClr val="ECE3AA"/>
                </a:solidFill>
              </a:rPr>
              <a:t>Loss Development – Trial Courts</a:t>
            </a:r>
            <a:endParaRPr lang="en-US" sz="4800" dirty="0">
              <a:solidFill>
                <a:srgbClr val="ECE3AA"/>
              </a:solidFill>
            </a:endParaRPr>
          </a:p>
        </p:txBody>
      </p:sp>
      <p:sp>
        <p:nvSpPr>
          <p:cNvPr id="3" name="TextBox 2"/>
          <p:cNvSpPr txBox="1"/>
          <p:nvPr/>
        </p:nvSpPr>
        <p:spPr>
          <a:xfrm>
            <a:off x="7134225" y="3694092"/>
            <a:ext cx="1524000" cy="1323439"/>
          </a:xfrm>
          <a:prstGeom prst="rect">
            <a:avLst/>
          </a:prstGeom>
          <a:noFill/>
          <a:ln>
            <a:solidFill>
              <a:srgbClr val="FF0000"/>
            </a:solidFill>
          </a:ln>
        </p:spPr>
        <p:txBody>
          <a:bodyPr wrap="square" rtlCol="0">
            <a:spAutoFit/>
          </a:bodyPr>
          <a:lstStyle/>
          <a:p>
            <a:pPr algn="ctr"/>
            <a:r>
              <a:rPr lang="en-US" sz="1600" dirty="0" smtClean="0">
                <a:solidFill>
                  <a:srgbClr val="FF0000"/>
                </a:solidFill>
              </a:rPr>
              <a:t>Development from</a:t>
            </a:r>
            <a:br>
              <a:rPr lang="en-US" sz="1600" dirty="0" smtClean="0">
                <a:solidFill>
                  <a:srgbClr val="FF0000"/>
                </a:solidFill>
              </a:rPr>
            </a:br>
            <a:r>
              <a:rPr lang="en-US" sz="1600" dirty="0" smtClean="0">
                <a:solidFill>
                  <a:srgbClr val="FF0000"/>
                </a:solidFill>
              </a:rPr>
              <a:t>12/31/13</a:t>
            </a:r>
            <a:br>
              <a:rPr lang="en-US" sz="1600" dirty="0" smtClean="0">
                <a:solidFill>
                  <a:srgbClr val="FF0000"/>
                </a:solidFill>
              </a:rPr>
            </a:br>
            <a:r>
              <a:rPr lang="en-US" sz="1600" dirty="0" smtClean="0">
                <a:solidFill>
                  <a:srgbClr val="FF0000"/>
                </a:solidFill>
              </a:rPr>
              <a:t>to</a:t>
            </a:r>
            <a:br>
              <a:rPr lang="en-US" sz="1600" dirty="0" smtClean="0">
                <a:solidFill>
                  <a:srgbClr val="FF0000"/>
                </a:solidFill>
              </a:rPr>
            </a:br>
            <a:r>
              <a:rPr lang="en-US" sz="1600" dirty="0" smtClean="0">
                <a:solidFill>
                  <a:srgbClr val="FF0000"/>
                </a:solidFill>
              </a:rPr>
              <a:t>12/31/14</a:t>
            </a:r>
            <a:endParaRPr lang="en-US" sz="1600" dirty="0">
              <a:solidFill>
                <a:srgbClr val="FF0000"/>
              </a:solidFill>
            </a:endParaRPr>
          </a:p>
        </p:txBody>
      </p:sp>
      <p:pic>
        <p:nvPicPr>
          <p:cNvPr id="6"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6800" y="1233488"/>
            <a:ext cx="5507051" cy="4710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extBox 3"/>
          <p:cNvSpPr txBox="1"/>
          <p:nvPr/>
        </p:nvSpPr>
        <p:spPr>
          <a:xfrm>
            <a:off x="6858000" y="2598003"/>
            <a:ext cx="1981200" cy="830997"/>
          </a:xfrm>
          <a:prstGeom prst="rect">
            <a:avLst/>
          </a:prstGeom>
          <a:noFill/>
          <a:ln>
            <a:solidFill>
              <a:schemeClr val="bg1"/>
            </a:solidFill>
          </a:ln>
        </p:spPr>
        <p:txBody>
          <a:bodyPr wrap="square" rtlCol="0">
            <a:spAutoFit/>
          </a:bodyPr>
          <a:lstStyle/>
          <a:p>
            <a:pPr algn="ctr"/>
            <a:r>
              <a:rPr lang="en-US" dirty="0" smtClean="0">
                <a:solidFill>
                  <a:schemeClr val="bg1"/>
                </a:solidFill>
              </a:rPr>
              <a:t>Incurred</a:t>
            </a:r>
          </a:p>
          <a:p>
            <a:pPr algn="ctr"/>
            <a:r>
              <a:rPr lang="en-US" dirty="0" smtClean="0">
                <a:solidFill>
                  <a:schemeClr val="bg1"/>
                </a:solidFill>
              </a:rPr>
              <a:t>Losses</a:t>
            </a:r>
            <a:endParaRPr lang="en-US" dirty="0">
              <a:solidFill>
                <a:schemeClr val="bg1"/>
              </a:solidFill>
            </a:endParaRPr>
          </a:p>
        </p:txBody>
      </p:sp>
    </p:spTree>
    <p:extLst>
      <p:ext uri="{BB962C8B-B14F-4D97-AF65-F5344CB8AC3E}">
        <p14:creationId xmlns="" xmlns:p14="http://schemas.microsoft.com/office/powerpoint/2010/main" val="11675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0000"/>
                                  </p:iterate>
                                  <p:childTnLst>
                                    <p:animMotion origin="layout" path="M 0.0 0.0 L 0.0 -0.07213" pathEditMode="relative" ptsTypes="">
                                      <p:cBhvr>
                                        <p:cTn id="6" dur="500" accel="50000" decel="50000" autoRev="1" fill="hold">
                                          <p:stCondLst>
                                            <p:cond delay="0"/>
                                          </p:stCondLst>
                                        </p:cTn>
                                        <p:tgtEl>
                                          <p:spTgt spid="4"/>
                                        </p:tgtEl>
                                        <p:attrNameLst>
                                          <p:attrName>ppt_x</p:attrName>
                                          <p:attrName>ppt_y</p:attrName>
                                        </p:attrNameLst>
                                      </p:cBhvr>
                                    </p:animMotion>
                                    <p:animRot by="1500000">
                                      <p:cBhvr>
                                        <p:cTn id="7" dur="250" fill="hold">
                                          <p:stCondLst>
                                            <p:cond delay="0"/>
                                          </p:stCondLst>
                                        </p:cTn>
                                        <p:tgtEl>
                                          <p:spTgt spid="4"/>
                                        </p:tgtEl>
                                        <p:attrNameLst>
                                          <p:attrName>r</p:attrName>
                                        </p:attrNameLst>
                                      </p:cBhvr>
                                    </p:animRot>
                                    <p:animRot by="-1500000">
                                      <p:cBhvr>
                                        <p:cTn id="8" dur="250" fill="hold">
                                          <p:stCondLst>
                                            <p:cond delay="250"/>
                                          </p:stCondLst>
                                        </p:cTn>
                                        <p:tgtEl>
                                          <p:spTgt spid="4"/>
                                        </p:tgtEl>
                                        <p:attrNameLst>
                                          <p:attrName>r</p:attrName>
                                        </p:attrNameLst>
                                      </p:cBhvr>
                                    </p:animRot>
                                    <p:animRot by="-1500000">
                                      <p:cBhvr>
                                        <p:cTn id="9" dur="250" fill="hold">
                                          <p:stCondLst>
                                            <p:cond delay="500"/>
                                          </p:stCondLst>
                                        </p:cTn>
                                        <p:tgtEl>
                                          <p:spTgt spid="4"/>
                                        </p:tgtEl>
                                        <p:attrNameLst>
                                          <p:attrName>r</p:attrName>
                                        </p:attrNameLst>
                                      </p:cBhvr>
                                    </p:animRot>
                                    <p:animRot by="1500000">
                                      <p:cBhvr>
                                        <p:cTn id="10"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1630" y="156025"/>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Loss Development – Trial Courts</a:t>
            </a:r>
            <a:endParaRPr lang="en-US" sz="4800" dirty="0">
              <a:solidFill>
                <a:srgbClr val="ECE3AA"/>
              </a:solidFill>
            </a:endParaRPr>
          </a:p>
        </p:txBody>
      </p:sp>
      <p:pic>
        <p:nvPicPr>
          <p:cNvPr id="3076"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90111" y="1257300"/>
            <a:ext cx="5539289" cy="4686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extBox 9"/>
          <p:cNvSpPr txBox="1"/>
          <p:nvPr/>
        </p:nvSpPr>
        <p:spPr>
          <a:xfrm>
            <a:off x="6858000" y="2598003"/>
            <a:ext cx="1981200" cy="830997"/>
          </a:xfrm>
          <a:prstGeom prst="rect">
            <a:avLst/>
          </a:prstGeom>
          <a:noFill/>
          <a:ln>
            <a:solidFill>
              <a:schemeClr val="bg1"/>
            </a:solidFill>
          </a:ln>
        </p:spPr>
        <p:txBody>
          <a:bodyPr wrap="square" rtlCol="0">
            <a:spAutoFit/>
          </a:bodyPr>
          <a:lstStyle/>
          <a:p>
            <a:pPr algn="ctr"/>
            <a:r>
              <a:rPr lang="en-US" dirty="0" smtClean="0">
                <a:solidFill>
                  <a:schemeClr val="bg1"/>
                </a:solidFill>
              </a:rPr>
              <a:t>Paid</a:t>
            </a:r>
          </a:p>
          <a:p>
            <a:pPr algn="ctr"/>
            <a:r>
              <a:rPr lang="en-US" dirty="0" smtClean="0">
                <a:solidFill>
                  <a:schemeClr val="bg1"/>
                </a:solidFill>
              </a:rPr>
              <a:t>Losses</a:t>
            </a:r>
            <a:endParaRPr lang="en-US" dirty="0">
              <a:solidFill>
                <a:schemeClr val="bg1"/>
              </a:solidFill>
            </a:endParaRPr>
          </a:p>
        </p:txBody>
      </p:sp>
      <p:sp>
        <p:nvSpPr>
          <p:cNvPr id="5" name="TextBox 4"/>
          <p:cNvSpPr txBox="1"/>
          <p:nvPr/>
        </p:nvSpPr>
        <p:spPr>
          <a:xfrm>
            <a:off x="7134225" y="3694092"/>
            <a:ext cx="1524000" cy="1323439"/>
          </a:xfrm>
          <a:prstGeom prst="rect">
            <a:avLst/>
          </a:prstGeom>
          <a:noFill/>
          <a:ln>
            <a:solidFill>
              <a:srgbClr val="FF0000"/>
            </a:solidFill>
          </a:ln>
        </p:spPr>
        <p:txBody>
          <a:bodyPr wrap="square" rtlCol="0">
            <a:spAutoFit/>
          </a:bodyPr>
          <a:lstStyle/>
          <a:p>
            <a:pPr algn="ctr"/>
            <a:r>
              <a:rPr lang="en-US" sz="1600" dirty="0" smtClean="0">
                <a:solidFill>
                  <a:srgbClr val="FF0000"/>
                </a:solidFill>
              </a:rPr>
              <a:t>Development from</a:t>
            </a:r>
            <a:br>
              <a:rPr lang="en-US" sz="1600" dirty="0" smtClean="0">
                <a:solidFill>
                  <a:srgbClr val="FF0000"/>
                </a:solidFill>
              </a:rPr>
            </a:br>
            <a:r>
              <a:rPr lang="en-US" sz="1600" dirty="0" smtClean="0">
                <a:solidFill>
                  <a:srgbClr val="FF0000"/>
                </a:solidFill>
              </a:rPr>
              <a:t>12/31/13</a:t>
            </a:r>
            <a:br>
              <a:rPr lang="en-US" sz="1600" dirty="0" smtClean="0">
                <a:solidFill>
                  <a:srgbClr val="FF0000"/>
                </a:solidFill>
              </a:rPr>
            </a:br>
            <a:r>
              <a:rPr lang="en-US" sz="1600" dirty="0" smtClean="0">
                <a:solidFill>
                  <a:srgbClr val="FF0000"/>
                </a:solidFill>
              </a:rPr>
              <a:t>to</a:t>
            </a:r>
            <a:br>
              <a:rPr lang="en-US" sz="1600" dirty="0" smtClean="0">
                <a:solidFill>
                  <a:srgbClr val="FF0000"/>
                </a:solidFill>
              </a:rPr>
            </a:br>
            <a:r>
              <a:rPr lang="en-US" sz="1600" dirty="0" smtClean="0">
                <a:solidFill>
                  <a:srgbClr val="FF0000"/>
                </a:solidFill>
              </a:rPr>
              <a:t>12/31/14</a:t>
            </a:r>
            <a:endParaRPr lang="en-US" sz="1600" dirty="0">
              <a:solidFill>
                <a:srgbClr val="FF0000"/>
              </a:solidFill>
            </a:endParaRPr>
          </a:p>
        </p:txBody>
      </p:sp>
    </p:spTree>
    <p:extLst>
      <p:ext uri="{BB962C8B-B14F-4D97-AF65-F5344CB8AC3E}">
        <p14:creationId xmlns="" xmlns:p14="http://schemas.microsoft.com/office/powerpoint/2010/main" val="139377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0000"/>
                                  </p:iterate>
                                  <p:childTnLst>
                                    <p:animMotion origin="layout" path="M 0.0 0.0 L 0.0 -0.07213" pathEditMode="relative" ptsTypes="">
                                      <p:cBhvr>
                                        <p:cTn id="6" dur="500" accel="50000" decel="50000" autoRev="1" fill="hold">
                                          <p:stCondLst>
                                            <p:cond delay="0"/>
                                          </p:stCondLst>
                                        </p:cTn>
                                        <p:tgtEl>
                                          <p:spTgt spid="10"/>
                                        </p:tgtEl>
                                        <p:attrNameLst>
                                          <p:attrName>ppt_x</p:attrName>
                                          <p:attrName>ppt_y</p:attrName>
                                        </p:attrNameLst>
                                      </p:cBhvr>
                                    </p:animMotion>
                                    <p:animRot by="1500000">
                                      <p:cBhvr>
                                        <p:cTn id="7" dur="250" fill="hold">
                                          <p:stCondLst>
                                            <p:cond delay="0"/>
                                          </p:stCondLst>
                                        </p:cTn>
                                        <p:tgtEl>
                                          <p:spTgt spid="10"/>
                                        </p:tgtEl>
                                        <p:attrNameLst>
                                          <p:attrName>r</p:attrName>
                                        </p:attrNameLst>
                                      </p:cBhvr>
                                    </p:animRot>
                                    <p:animRot by="-1500000">
                                      <p:cBhvr>
                                        <p:cTn id="8" dur="250" fill="hold">
                                          <p:stCondLst>
                                            <p:cond delay="250"/>
                                          </p:stCondLst>
                                        </p:cTn>
                                        <p:tgtEl>
                                          <p:spTgt spid="10"/>
                                        </p:tgtEl>
                                        <p:attrNameLst>
                                          <p:attrName>r</p:attrName>
                                        </p:attrNameLst>
                                      </p:cBhvr>
                                    </p:animRot>
                                    <p:animRot by="-1500000">
                                      <p:cBhvr>
                                        <p:cTn id="9" dur="250" fill="hold">
                                          <p:stCondLst>
                                            <p:cond delay="500"/>
                                          </p:stCondLst>
                                        </p:cTn>
                                        <p:tgtEl>
                                          <p:spTgt spid="10"/>
                                        </p:tgtEl>
                                        <p:attrNameLst>
                                          <p:attrName>r</p:attrName>
                                        </p:attrNameLst>
                                      </p:cBhvr>
                                    </p:animRot>
                                    <p:animRot by="1500000">
                                      <p:cBhvr>
                                        <p:cTn id="10" dur="250" fill="hold">
                                          <p:stCondLst>
                                            <p:cond delay="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7548"/>
            <a:ext cx="9144000" cy="1143000"/>
          </a:xfrm>
        </p:spPr>
        <p:txBody>
          <a:bodyPr>
            <a:noAutofit/>
          </a:bodyPr>
          <a:lstStyle/>
          <a:p>
            <a:r>
              <a:rPr lang="en-US" sz="4800" dirty="0" smtClean="0">
                <a:solidFill>
                  <a:srgbClr val="ECE3AA"/>
                </a:solidFill>
              </a:rPr>
              <a:t>Ultimate Loss – Trial Courts</a:t>
            </a:r>
            <a:endParaRPr lang="en-US" sz="4800" dirty="0">
              <a:solidFill>
                <a:srgbClr val="ECE3AA"/>
              </a:solidFill>
            </a:endParaRP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00200" y="1233488"/>
            <a:ext cx="5558137" cy="47101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251163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8" y="228600"/>
            <a:ext cx="9144000" cy="1143000"/>
          </a:xfrm>
        </p:spPr>
        <p:txBody>
          <a:bodyPr>
            <a:noAutofit/>
          </a:bodyPr>
          <a:lstStyle/>
          <a:p>
            <a:r>
              <a:rPr lang="en-US" sz="4800" dirty="0" smtClean="0">
                <a:solidFill>
                  <a:srgbClr val="ECE3AA"/>
                </a:solidFill>
              </a:rPr>
              <a:t>Liabilities – Trial Courts</a:t>
            </a:r>
            <a:endParaRPr lang="en-US" sz="4800" dirty="0">
              <a:solidFill>
                <a:srgbClr val="ECE3AA"/>
              </a:solidFill>
            </a:endParaRPr>
          </a:p>
        </p:txBody>
      </p:sp>
      <p:sp>
        <p:nvSpPr>
          <p:cNvPr id="6" name="TextBox 5"/>
          <p:cNvSpPr txBox="1"/>
          <p:nvPr/>
        </p:nvSpPr>
        <p:spPr>
          <a:xfrm>
            <a:off x="1143000" y="1674166"/>
            <a:ext cx="6324600" cy="461665"/>
          </a:xfrm>
          <a:prstGeom prst="rect">
            <a:avLst/>
          </a:prstGeom>
          <a:noFill/>
        </p:spPr>
        <p:txBody>
          <a:bodyPr wrap="square" rtlCol="0">
            <a:spAutoFit/>
          </a:bodyPr>
          <a:lstStyle/>
          <a:p>
            <a:pPr algn="ctr"/>
            <a:r>
              <a:rPr lang="en-US" sz="2400" dirty="0" smtClean="0">
                <a:solidFill>
                  <a:schemeClr val="bg1"/>
                </a:solidFill>
              </a:rPr>
              <a:t>Comparison of June 30 Projections…</a:t>
            </a:r>
            <a:endParaRPr lang="en-US" sz="2400" dirty="0">
              <a:solidFill>
                <a:schemeClr val="bg1"/>
              </a:solidFill>
            </a:endParaRPr>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38525" y="4572000"/>
            <a:ext cx="220027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81000" y="2209800"/>
            <a:ext cx="8438674" cy="197500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509193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181"/>
            <a:ext cx="9144000" cy="1143000"/>
          </a:xfrm>
        </p:spPr>
        <p:txBody>
          <a:bodyPr>
            <a:noAutofit/>
          </a:bodyPr>
          <a:lstStyle/>
          <a:p>
            <a:r>
              <a:rPr lang="en-US" sz="4800" dirty="0" smtClean="0">
                <a:solidFill>
                  <a:srgbClr val="ECE3AA"/>
                </a:solidFill>
              </a:rPr>
              <a:t>Loss Development – Judiciary</a:t>
            </a:r>
            <a:endParaRPr lang="en-US" sz="4800" dirty="0">
              <a:solidFill>
                <a:srgbClr val="ECE3AA"/>
              </a:solidFill>
            </a:endParaRPr>
          </a:p>
        </p:txBody>
      </p:sp>
      <p:sp>
        <p:nvSpPr>
          <p:cNvPr id="4" name="TextBox 3"/>
          <p:cNvSpPr txBox="1"/>
          <p:nvPr/>
        </p:nvSpPr>
        <p:spPr>
          <a:xfrm>
            <a:off x="6858000" y="2598003"/>
            <a:ext cx="1981200" cy="830997"/>
          </a:xfrm>
          <a:prstGeom prst="rect">
            <a:avLst/>
          </a:prstGeom>
          <a:noFill/>
          <a:ln>
            <a:solidFill>
              <a:schemeClr val="bg1"/>
            </a:solidFill>
          </a:ln>
        </p:spPr>
        <p:txBody>
          <a:bodyPr wrap="square" rtlCol="0">
            <a:spAutoFit/>
          </a:bodyPr>
          <a:lstStyle/>
          <a:p>
            <a:pPr algn="ctr"/>
            <a:r>
              <a:rPr lang="en-US" dirty="0" smtClean="0">
                <a:solidFill>
                  <a:schemeClr val="bg1"/>
                </a:solidFill>
              </a:rPr>
              <a:t>Incurred</a:t>
            </a:r>
          </a:p>
          <a:p>
            <a:pPr algn="ctr"/>
            <a:r>
              <a:rPr lang="en-US" dirty="0" smtClean="0">
                <a:solidFill>
                  <a:schemeClr val="bg1"/>
                </a:solidFill>
              </a:rPr>
              <a:t>Losses</a:t>
            </a:r>
            <a:endParaRPr lang="en-US" dirty="0">
              <a:solidFill>
                <a:schemeClr val="bg1"/>
              </a:solidFill>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04875" y="1251181"/>
            <a:ext cx="4603433" cy="46377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extBox 5"/>
          <p:cNvSpPr txBox="1"/>
          <p:nvPr/>
        </p:nvSpPr>
        <p:spPr>
          <a:xfrm>
            <a:off x="7134225" y="3694092"/>
            <a:ext cx="1524000" cy="1323439"/>
          </a:xfrm>
          <a:prstGeom prst="rect">
            <a:avLst/>
          </a:prstGeom>
          <a:noFill/>
          <a:ln>
            <a:solidFill>
              <a:srgbClr val="FF0000"/>
            </a:solidFill>
          </a:ln>
        </p:spPr>
        <p:txBody>
          <a:bodyPr wrap="square" rtlCol="0">
            <a:spAutoFit/>
          </a:bodyPr>
          <a:lstStyle/>
          <a:p>
            <a:pPr algn="ctr"/>
            <a:r>
              <a:rPr lang="en-US" sz="1600" dirty="0" smtClean="0">
                <a:solidFill>
                  <a:srgbClr val="FF0000"/>
                </a:solidFill>
              </a:rPr>
              <a:t>Development from</a:t>
            </a:r>
            <a:br>
              <a:rPr lang="en-US" sz="1600" dirty="0" smtClean="0">
                <a:solidFill>
                  <a:srgbClr val="FF0000"/>
                </a:solidFill>
              </a:rPr>
            </a:br>
            <a:r>
              <a:rPr lang="en-US" sz="1600" dirty="0" smtClean="0">
                <a:solidFill>
                  <a:srgbClr val="FF0000"/>
                </a:solidFill>
              </a:rPr>
              <a:t>12/31/13</a:t>
            </a:r>
            <a:br>
              <a:rPr lang="en-US" sz="1600" dirty="0" smtClean="0">
                <a:solidFill>
                  <a:srgbClr val="FF0000"/>
                </a:solidFill>
              </a:rPr>
            </a:br>
            <a:r>
              <a:rPr lang="en-US" sz="1600" dirty="0" smtClean="0">
                <a:solidFill>
                  <a:srgbClr val="FF0000"/>
                </a:solidFill>
              </a:rPr>
              <a:t>to</a:t>
            </a:r>
            <a:br>
              <a:rPr lang="en-US" sz="1600" dirty="0" smtClean="0">
                <a:solidFill>
                  <a:srgbClr val="FF0000"/>
                </a:solidFill>
              </a:rPr>
            </a:br>
            <a:r>
              <a:rPr lang="en-US" sz="1600" dirty="0" smtClean="0">
                <a:solidFill>
                  <a:srgbClr val="FF0000"/>
                </a:solidFill>
              </a:rPr>
              <a:t>12/31/14</a:t>
            </a:r>
            <a:endParaRPr lang="en-US" sz="1600" dirty="0">
              <a:solidFill>
                <a:srgbClr val="FF0000"/>
              </a:solidFill>
            </a:endParaRPr>
          </a:p>
        </p:txBody>
      </p:sp>
    </p:spTree>
    <p:extLst>
      <p:ext uri="{BB962C8B-B14F-4D97-AF65-F5344CB8AC3E}">
        <p14:creationId xmlns="" xmlns:p14="http://schemas.microsoft.com/office/powerpoint/2010/main" val="269531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0000"/>
                                  </p:iterate>
                                  <p:childTnLst>
                                    <p:animMotion origin="layout" path="M 0.0 0.0 L 0.0 -0.07213" pathEditMode="relative" ptsTypes="">
                                      <p:cBhvr>
                                        <p:cTn id="6" dur="500" accel="50000" decel="50000" autoRev="1" fill="hold">
                                          <p:stCondLst>
                                            <p:cond delay="0"/>
                                          </p:stCondLst>
                                        </p:cTn>
                                        <p:tgtEl>
                                          <p:spTgt spid="4"/>
                                        </p:tgtEl>
                                        <p:attrNameLst>
                                          <p:attrName>ppt_x</p:attrName>
                                          <p:attrName>ppt_y</p:attrName>
                                        </p:attrNameLst>
                                      </p:cBhvr>
                                    </p:animMotion>
                                    <p:animRot by="1500000">
                                      <p:cBhvr>
                                        <p:cTn id="7" dur="250" fill="hold">
                                          <p:stCondLst>
                                            <p:cond delay="0"/>
                                          </p:stCondLst>
                                        </p:cTn>
                                        <p:tgtEl>
                                          <p:spTgt spid="4"/>
                                        </p:tgtEl>
                                        <p:attrNameLst>
                                          <p:attrName>r</p:attrName>
                                        </p:attrNameLst>
                                      </p:cBhvr>
                                    </p:animRot>
                                    <p:animRot by="-1500000">
                                      <p:cBhvr>
                                        <p:cTn id="8" dur="250" fill="hold">
                                          <p:stCondLst>
                                            <p:cond delay="250"/>
                                          </p:stCondLst>
                                        </p:cTn>
                                        <p:tgtEl>
                                          <p:spTgt spid="4"/>
                                        </p:tgtEl>
                                        <p:attrNameLst>
                                          <p:attrName>r</p:attrName>
                                        </p:attrNameLst>
                                      </p:cBhvr>
                                    </p:animRot>
                                    <p:animRot by="-1500000">
                                      <p:cBhvr>
                                        <p:cTn id="9" dur="250" fill="hold">
                                          <p:stCondLst>
                                            <p:cond delay="500"/>
                                          </p:stCondLst>
                                        </p:cTn>
                                        <p:tgtEl>
                                          <p:spTgt spid="4"/>
                                        </p:tgtEl>
                                        <p:attrNameLst>
                                          <p:attrName>r</p:attrName>
                                        </p:attrNameLst>
                                      </p:cBhvr>
                                    </p:animRot>
                                    <p:animRot by="1500000">
                                      <p:cBhvr>
                                        <p:cTn id="10" dur="250" fill="hold">
                                          <p:stCondLst>
                                            <p:cond delay="75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209800" y="1600200"/>
            <a:ext cx="6781800" cy="1371600"/>
          </a:xfrm>
        </p:spPr>
        <p:txBody>
          <a:bodyPr/>
          <a:lstStyle/>
          <a:p>
            <a:r>
              <a:rPr lang="en-US" sz="4800" dirty="0" smtClean="0">
                <a:solidFill>
                  <a:srgbClr val="E3D583"/>
                </a:solidFill>
              </a:rPr>
              <a:t>Call to Order, Roll Call, Opening Remarks</a:t>
            </a:r>
            <a:endParaRPr lang="en-US" sz="4800" dirty="0">
              <a:solidFill>
                <a:srgbClr val="E3D583"/>
              </a:solidFill>
            </a:endParaRPr>
          </a:p>
        </p:txBody>
      </p:sp>
    </p:spTree>
    <p:extLst>
      <p:ext uri="{BB962C8B-B14F-4D97-AF65-F5344CB8AC3E}">
        <p14:creationId xmlns="" xmlns:p14="http://schemas.microsoft.com/office/powerpoint/2010/main" val="2794836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502" y="120967"/>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fontAlgn="auto">
              <a:spcAft>
                <a:spcPts val="0"/>
              </a:spcAft>
            </a:pPr>
            <a:r>
              <a:rPr lang="en-US" sz="4800" dirty="0" smtClean="0">
                <a:solidFill>
                  <a:srgbClr val="ECE3AA"/>
                </a:solidFill>
              </a:rPr>
              <a:t>Loss Development – Judiciary</a:t>
            </a:r>
            <a:endParaRPr lang="en-US" sz="4800" dirty="0">
              <a:solidFill>
                <a:srgbClr val="ECE3AA"/>
              </a:solidFill>
            </a:endParaRPr>
          </a:p>
        </p:txBody>
      </p:sp>
      <p:sp>
        <p:nvSpPr>
          <p:cNvPr id="10" name="TextBox 9"/>
          <p:cNvSpPr txBox="1"/>
          <p:nvPr/>
        </p:nvSpPr>
        <p:spPr>
          <a:xfrm>
            <a:off x="6858000" y="2598003"/>
            <a:ext cx="1981200" cy="830997"/>
          </a:xfrm>
          <a:prstGeom prst="rect">
            <a:avLst/>
          </a:prstGeom>
          <a:noFill/>
          <a:ln>
            <a:solidFill>
              <a:schemeClr val="bg1"/>
            </a:solidFill>
          </a:ln>
        </p:spPr>
        <p:txBody>
          <a:bodyPr wrap="square" rtlCol="0">
            <a:spAutoFit/>
          </a:bodyPr>
          <a:lstStyle/>
          <a:p>
            <a:pPr algn="ctr"/>
            <a:r>
              <a:rPr lang="en-US" dirty="0" smtClean="0">
                <a:solidFill>
                  <a:schemeClr val="bg1"/>
                </a:solidFill>
              </a:rPr>
              <a:t>Paid</a:t>
            </a:r>
          </a:p>
          <a:p>
            <a:pPr algn="ctr"/>
            <a:r>
              <a:rPr lang="en-US" dirty="0" smtClean="0">
                <a:solidFill>
                  <a:schemeClr val="bg1"/>
                </a:solidFill>
              </a:rPr>
              <a:t>Losses</a:t>
            </a:r>
            <a:endParaRPr lang="en-US" dirty="0">
              <a:solidFill>
                <a:schemeClr val="bg1"/>
              </a:solidFill>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14400" y="1263967"/>
            <a:ext cx="4577715" cy="46034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7134225" y="3694092"/>
            <a:ext cx="1524000" cy="1323439"/>
          </a:xfrm>
          <a:prstGeom prst="rect">
            <a:avLst/>
          </a:prstGeom>
          <a:noFill/>
          <a:ln>
            <a:solidFill>
              <a:srgbClr val="FF0000"/>
            </a:solidFill>
          </a:ln>
        </p:spPr>
        <p:txBody>
          <a:bodyPr wrap="square" rtlCol="0">
            <a:spAutoFit/>
          </a:bodyPr>
          <a:lstStyle/>
          <a:p>
            <a:pPr algn="ctr"/>
            <a:r>
              <a:rPr lang="en-US" sz="1600" dirty="0" smtClean="0">
                <a:solidFill>
                  <a:srgbClr val="FF0000"/>
                </a:solidFill>
              </a:rPr>
              <a:t>Development from</a:t>
            </a:r>
            <a:br>
              <a:rPr lang="en-US" sz="1600" dirty="0" smtClean="0">
                <a:solidFill>
                  <a:srgbClr val="FF0000"/>
                </a:solidFill>
              </a:rPr>
            </a:br>
            <a:r>
              <a:rPr lang="en-US" sz="1600" dirty="0" smtClean="0">
                <a:solidFill>
                  <a:srgbClr val="FF0000"/>
                </a:solidFill>
              </a:rPr>
              <a:t>12/31/13</a:t>
            </a:r>
            <a:br>
              <a:rPr lang="en-US" sz="1600" dirty="0" smtClean="0">
                <a:solidFill>
                  <a:srgbClr val="FF0000"/>
                </a:solidFill>
              </a:rPr>
            </a:br>
            <a:r>
              <a:rPr lang="en-US" sz="1600" dirty="0" smtClean="0">
                <a:solidFill>
                  <a:srgbClr val="FF0000"/>
                </a:solidFill>
              </a:rPr>
              <a:t>to</a:t>
            </a:r>
            <a:br>
              <a:rPr lang="en-US" sz="1600" dirty="0" smtClean="0">
                <a:solidFill>
                  <a:srgbClr val="FF0000"/>
                </a:solidFill>
              </a:rPr>
            </a:br>
            <a:r>
              <a:rPr lang="en-US" sz="1600" dirty="0" smtClean="0">
                <a:solidFill>
                  <a:srgbClr val="FF0000"/>
                </a:solidFill>
              </a:rPr>
              <a:t>12/31/14</a:t>
            </a:r>
            <a:endParaRPr lang="en-US" sz="1600" dirty="0">
              <a:solidFill>
                <a:srgbClr val="FF0000"/>
              </a:solidFill>
            </a:endParaRPr>
          </a:p>
        </p:txBody>
      </p:sp>
    </p:spTree>
    <p:extLst>
      <p:ext uri="{BB962C8B-B14F-4D97-AF65-F5344CB8AC3E}">
        <p14:creationId xmlns="" xmlns:p14="http://schemas.microsoft.com/office/powerpoint/2010/main" val="49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1000"/>
                                  </p:stCondLst>
                                  <p:iterate type="lt">
                                    <p:tmPct val="10000"/>
                                  </p:iterate>
                                  <p:childTnLst>
                                    <p:animMotion origin="layout" path="M 0.0 0.0 L 0.0 -0.07213" pathEditMode="relative" ptsTypes="">
                                      <p:cBhvr>
                                        <p:cTn id="6" dur="500" accel="50000" decel="50000" autoRev="1" fill="hold">
                                          <p:stCondLst>
                                            <p:cond delay="0"/>
                                          </p:stCondLst>
                                        </p:cTn>
                                        <p:tgtEl>
                                          <p:spTgt spid="10"/>
                                        </p:tgtEl>
                                        <p:attrNameLst>
                                          <p:attrName>ppt_x</p:attrName>
                                          <p:attrName>ppt_y</p:attrName>
                                        </p:attrNameLst>
                                      </p:cBhvr>
                                    </p:animMotion>
                                    <p:animRot by="1500000">
                                      <p:cBhvr>
                                        <p:cTn id="7" dur="250" fill="hold">
                                          <p:stCondLst>
                                            <p:cond delay="0"/>
                                          </p:stCondLst>
                                        </p:cTn>
                                        <p:tgtEl>
                                          <p:spTgt spid="10"/>
                                        </p:tgtEl>
                                        <p:attrNameLst>
                                          <p:attrName>r</p:attrName>
                                        </p:attrNameLst>
                                      </p:cBhvr>
                                    </p:animRot>
                                    <p:animRot by="-1500000">
                                      <p:cBhvr>
                                        <p:cTn id="8" dur="250" fill="hold">
                                          <p:stCondLst>
                                            <p:cond delay="250"/>
                                          </p:stCondLst>
                                        </p:cTn>
                                        <p:tgtEl>
                                          <p:spTgt spid="10"/>
                                        </p:tgtEl>
                                        <p:attrNameLst>
                                          <p:attrName>r</p:attrName>
                                        </p:attrNameLst>
                                      </p:cBhvr>
                                    </p:animRot>
                                    <p:animRot by="-1500000">
                                      <p:cBhvr>
                                        <p:cTn id="9" dur="250" fill="hold">
                                          <p:stCondLst>
                                            <p:cond delay="500"/>
                                          </p:stCondLst>
                                        </p:cTn>
                                        <p:tgtEl>
                                          <p:spTgt spid="10"/>
                                        </p:tgtEl>
                                        <p:attrNameLst>
                                          <p:attrName>r</p:attrName>
                                        </p:attrNameLst>
                                      </p:cBhvr>
                                    </p:animRot>
                                    <p:animRot by="1500000">
                                      <p:cBhvr>
                                        <p:cTn id="10" dur="250" fill="hold">
                                          <p:stCondLst>
                                            <p:cond delay="75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4800" dirty="0" smtClean="0">
                <a:solidFill>
                  <a:srgbClr val="ECE3AA"/>
                </a:solidFill>
              </a:rPr>
              <a:t>Ultimate Loss – Judiciary</a:t>
            </a:r>
            <a:endParaRPr lang="en-US" sz="4800" dirty="0">
              <a:solidFill>
                <a:srgbClr val="ECE3AA"/>
              </a:solidFill>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68830" y="1219200"/>
            <a:ext cx="4560570" cy="46377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2248063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4800" dirty="0" smtClean="0">
                <a:solidFill>
                  <a:srgbClr val="ECE3AA"/>
                </a:solidFill>
              </a:rPr>
              <a:t>Liabilities – Judiciary</a:t>
            </a:r>
            <a:endParaRPr lang="en-US" sz="4800" dirty="0">
              <a:solidFill>
                <a:srgbClr val="ECE3AA"/>
              </a:solidFill>
            </a:endParaRPr>
          </a:p>
        </p:txBody>
      </p:sp>
      <p:sp>
        <p:nvSpPr>
          <p:cNvPr id="6" name="TextBox 5"/>
          <p:cNvSpPr txBox="1"/>
          <p:nvPr/>
        </p:nvSpPr>
        <p:spPr>
          <a:xfrm>
            <a:off x="1143000" y="1674166"/>
            <a:ext cx="6324600" cy="461665"/>
          </a:xfrm>
          <a:prstGeom prst="rect">
            <a:avLst/>
          </a:prstGeom>
          <a:noFill/>
        </p:spPr>
        <p:txBody>
          <a:bodyPr wrap="square" rtlCol="0">
            <a:spAutoFit/>
          </a:bodyPr>
          <a:lstStyle/>
          <a:p>
            <a:pPr algn="ctr"/>
            <a:r>
              <a:rPr lang="en-US" sz="2400" dirty="0" smtClean="0">
                <a:solidFill>
                  <a:schemeClr val="bg1"/>
                </a:solidFill>
              </a:rPr>
              <a:t>Comparison of June 30 Projections…</a:t>
            </a:r>
            <a:endParaRPr lang="en-US" sz="2400" dirty="0">
              <a:solidFill>
                <a:schemeClr val="bg1"/>
              </a:solidFill>
            </a:endParaRPr>
          </a:p>
        </p:txBody>
      </p:sp>
      <p:pic>
        <p:nvPicPr>
          <p:cNvPr id="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38525" y="4572000"/>
            <a:ext cx="2200275" cy="1371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69081" y="2209800"/>
            <a:ext cx="8493919" cy="20716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299075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52400"/>
            <a:ext cx="8229600" cy="1371600"/>
          </a:xfrm>
        </p:spPr>
        <p:txBody>
          <a:bodyPr>
            <a:noAutofit/>
          </a:bodyPr>
          <a:lstStyle/>
          <a:p>
            <a:r>
              <a:rPr lang="en-US" sz="4800" dirty="0" smtClean="0">
                <a:solidFill>
                  <a:srgbClr val="ECE3AA"/>
                </a:solidFill>
              </a:rPr>
              <a:t>Outstanding Liabilities at 6/30/15</a:t>
            </a:r>
            <a:endParaRPr lang="en-US" sz="4800" dirty="0">
              <a:solidFill>
                <a:srgbClr val="ECE3AA"/>
              </a:solidFill>
            </a:endParaRPr>
          </a:p>
        </p:txBody>
      </p:sp>
      <p:sp>
        <p:nvSpPr>
          <p:cNvPr id="5" name="TextBox 4"/>
          <p:cNvSpPr txBox="1"/>
          <p:nvPr/>
        </p:nvSpPr>
        <p:spPr>
          <a:xfrm>
            <a:off x="0" y="1524000"/>
            <a:ext cx="9067800" cy="461665"/>
          </a:xfrm>
          <a:prstGeom prst="rect">
            <a:avLst/>
          </a:prstGeom>
          <a:noFill/>
        </p:spPr>
        <p:txBody>
          <a:bodyPr wrap="square" rtlCol="0">
            <a:spAutoFit/>
          </a:bodyPr>
          <a:lstStyle/>
          <a:p>
            <a:pPr algn="ctr"/>
            <a:r>
              <a:rPr lang="en-US" sz="2400" dirty="0" smtClean="0">
                <a:solidFill>
                  <a:schemeClr val="bg1"/>
                </a:solidFill>
              </a:rPr>
              <a:t>As of June 30, loss and ALAE by year…</a:t>
            </a:r>
            <a:endParaRPr lang="en-US" sz="2400" dirty="0">
              <a:solidFill>
                <a:schemeClr val="bg1"/>
              </a:solidFill>
            </a:endParaRPr>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33924" y="1981200"/>
            <a:ext cx="5690813" cy="39579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009509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rgbClr val="ECE3AA"/>
                </a:solidFill>
              </a:rPr>
              <a:t>Outstanding Liabilities at 6/30/15</a:t>
            </a:r>
            <a:endParaRPr lang="en-US" sz="4800" dirty="0">
              <a:solidFill>
                <a:srgbClr val="ECE3AA"/>
              </a:solidFill>
            </a:endParaRPr>
          </a:p>
        </p:txBody>
      </p:sp>
      <p:pic>
        <p:nvPicPr>
          <p:cNvPr id="12292"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0400" y="2602877"/>
            <a:ext cx="5093967" cy="368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extBox 8"/>
          <p:cNvSpPr txBox="1"/>
          <p:nvPr/>
        </p:nvSpPr>
        <p:spPr>
          <a:xfrm>
            <a:off x="0" y="5253335"/>
            <a:ext cx="9144000" cy="461665"/>
          </a:xfrm>
          <a:prstGeom prst="rect">
            <a:avLst/>
          </a:prstGeom>
          <a:noFill/>
        </p:spPr>
        <p:txBody>
          <a:bodyPr wrap="square" rtlCol="0">
            <a:spAutoFit/>
          </a:bodyPr>
          <a:lstStyle/>
          <a:p>
            <a:pPr algn="ctr"/>
            <a:r>
              <a:rPr lang="en-US" dirty="0">
                <a:solidFill>
                  <a:schemeClr val="bg1"/>
                </a:solidFill>
              </a:rPr>
              <a:t>C</a:t>
            </a:r>
            <a:r>
              <a:rPr lang="en-US" sz="2400" dirty="0" smtClean="0">
                <a:solidFill>
                  <a:schemeClr val="bg1"/>
                </a:solidFill>
              </a:rPr>
              <a:t>onfidence levels reflect variability of outstanding liabilities</a:t>
            </a:r>
            <a:endParaRPr lang="en-US" sz="2400" dirty="0">
              <a:solidFill>
                <a:schemeClr val="bg1"/>
              </a:solidFill>
            </a:endParaRPr>
          </a:p>
        </p:txBody>
      </p:sp>
      <p:sp>
        <p:nvSpPr>
          <p:cNvPr id="8" name="TextBox 7"/>
          <p:cNvSpPr txBox="1"/>
          <p:nvPr/>
        </p:nvSpPr>
        <p:spPr>
          <a:xfrm>
            <a:off x="0" y="1752600"/>
            <a:ext cx="9067800" cy="461665"/>
          </a:xfrm>
          <a:prstGeom prst="rect">
            <a:avLst/>
          </a:prstGeom>
          <a:noFill/>
        </p:spPr>
        <p:txBody>
          <a:bodyPr wrap="square" rtlCol="0">
            <a:spAutoFit/>
          </a:bodyPr>
          <a:lstStyle/>
          <a:p>
            <a:pPr algn="ctr"/>
            <a:r>
              <a:rPr lang="en-US" sz="2400" dirty="0" smtClean="0">
                <a:solidFill>
                  <a:schemeClr val="bg1"/>
                </a:solidFill>
              </a:rPr>
              <a:t>As of June 30, Adding ULAE and Confidence Levels…</a:t>
            </a:r>
            <a:endParaRPr lang="en-US" sz="2400" dirty="0">
              <a:solidFill>
                <a:schemeClr val="bg1"/>
              </a:solidFill>
            </a:endParaRPr>
          </a:p>
        </p:txBody>
      </p:sp>
      <p:pic>
        <p:nvPicPr>
          <p:cNvPr id="1126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62000" y="2971800"/>
            <a:ext cx="7547510" cy="212913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2602877"/>
            <a:ext cx="2469931" cy="3689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530164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0535"/>
            <a:ext cx="9144000" cy="461665"/>
          </a:xfrm>
          <a:prstGeom prst="rect">
            <a:avLst/>
          </a:prstGeom>
          <a:noFill/>
        </p:spPr>
        <p:txBody>
          <a:bodyPr wrap="square" rtlCol="0">
            <a:spAutoFit/>
          </a:bodyPr>
          <a:lstStyle/>
          <a:p>
            <a:pPr algn="ctr"/>
            <a:r>
              <a:rPr lang="en-US" sz="2400" u="sng" dirty="0" smtClean="0">
                <a:solidFill>
                  <a:schemeClr val="bg1"/>
                </a:solidFill>
              </a:rPr>
              <a:t>Amounts paid </a:t>
            </a:r>
            <a:r>
              <a:rPr lang="en-US" sz="2400" dirty="0" smtClean="0">
                <a:solidFill>
                  <a:schemeClr val="bg1"/>
                </a:solidFill>
              </a:rPr>
              <a:t>between 7/1/15 and 6/30/16 </a:t>
            </a:r>
            <a:r>
              <a:rPr lang="en-US" sz="2400" u="sng" dirty="0" smtClean="0">
                <a:solidFill>
                  <a:schemeClr val="bg1"/>
                </a:solidFill>
              </a:rPr>
              <a:t>for all claims</a:t>
            </a:r>
            <a:r>
              <a:rPr lang="en-US" sz="2400" dirty="0" smtClean="0">
                <a:solidFill>
                  <a:schemeClr val="bg1"/>
                </a:solidFill>
              </a:rPr>
              <a:t>…</a:t>
            </a:r>
            <a:endParaRPr lang="en-US" sz="2400" dirty="0">
              <a:solidFill>
                <a:schemeClr val="bg1"/>
              </a:solidFill>
            </a:endParaRPr>
          </a:p>
        </p:txBody>
      </p:sp>
      <p:sp>
        <p:nvSpPr>
          <p:cNvPr id="11" name="Title 1"/>
          <p:cNvSpPr>
            <a:spLocks noGrp="1"/>
          </p:cNvSpPr>
          <p:nvPr>
            <p:ph type="title"/>
          </p:nvPr>
        </p:nvSpPr>
        <p:spPr>
          <a:xfrm>
            <a:off x="0" y="274638"/>
            <a:ext cx="9144000" cy="1143000"/>
          </a:xfrm>
        </p:spPr>
        <p:txBody>
          <a:bodyPr>
            <a:noAutofit/>
          </a:bodyPr>
          <a:lstStyle/>
          <a:p>
            <a:r>
              <a:rPr lang="en-US" sz="4800" dirty="0" smtClean="0">
                <a:solidFill>
                  <a:srgbClr val="ECE3AA"/>
                </a:solidFill>
              </a:rPr>
              <a:t>Projected Paid Loss &amp; ALAE</a:t>
            </a:r>
            <a:br>
              <a:rPr lang="en-US" sz="4800" dirty="0" smtClean="0">
                <a:solidFill>
                  <a:srgbClr val="ECE3AA"/>
                </a:solidFill>
              </a:rPr>
            </a:br>
            <a:r>
              <a:rPr lang="en-US" sz="4800" dirty="0" smtClean="0">
                <a:solidFill>
                  <a:srgbClr val="ECE3AA"/>
                </a:solidFill>
              </a:rPr>
              <a:t>For 2015-16</a:t>
            </a:r>
            <a:endParaRPr lang="en-US" sz="4800" dirty="0">
              <a:solidFill>
                <a:srgbClr val="ECE3AA"/>
              </a:solidFill>
            </a:endParaRPr>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9600" y="2747470"/>
            <a:ext cx="7685246" cy="22317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758446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800" dirty="0" smtClean="0">
                <a:solidFill>
                  <a:srgbClr val="ECE3AA"/>
                </a:solidFill>
              </a:rPr>
              <a:t>Projected Ultimate Loss &amp; ALAE</a:t>
            </a:r>
            <a:br>
              <a:rPr lang="en-US" sz="4800" dirty="0" smtClean="0">
                <a:solidFill>
                  <a:srgbClr val="ECE3AA"/>
                </a:solidFill>
              </a:rPr>
            </a:br>
            <a:r>
              <a:rPr lang="en-US" sz="4800" dirty="0" smtClean="0">
                <a:solidFill>
                  <a:srgbClr val="ECE3AA"/>
                </a:solidFill>
              </a:rPr>
              <a:t>For 2015-16</a:t>
            </a:r>
            <a:endParaRPr lang="en-US" sz="4800" dirty="0">
              <a:solidFill>
                <a:srgbClr val="ECE3AA"/>
              </a:solidFill>
            </a:endParaRPr>
          </a:p>
        </p:txBody>
      </p:sp>
      <p:sp>
        <p:nvSpPr>
          <p:cNvPr id="5" name="TextBox 4"/>
          <p:cNvSpPr txBox="1"/>
          <p:nvPr/>
        </p:nvSpPr>
        <p:spPr>
          <a:xfrm>
            <a:off x="0" y="1900535"/>
            <a:ext cx="9144000" cy="461665"/>
          </a:xfrm>
          <a:prstGeom prst="rect">
            <a:avLst/>
          </a:prstGeom>
          <a:noFill/>
        </p:spPr>
        <p:txBody>
          <a:bodyPr wrap="square" rtlCol="0">
            <a:spAutoFit/>
          </a:bodyPr>
          <a:lstStyle/>
          <a:p>
            <a:pPr algn="ctr"/>
            <a:r>
              <a:rPr lang="en-US" sz="2400" u="sng" dirty="0" smtClean="0">
                <a:solidFill>
                  <a:schemeClr val="bg1"/>
                </a:solidFill>
              </a:rPr>
              <a:t>Ultimate for new claims occurring </a:t>
            </a:r>
            <a:r>
              <a:rPr lang="en-US" sz="2400" dirty="0" smtClean="0">
                <a:solidFill>
                  <a:schemeClr val="bg1"/>
                </a:solidFill>
              </a:rPr>
              <a:t>between 7/1/15 and 6/30/16…</a:t>
            </a:r>
            <a:endParaRPr lang="en-US" sz="2400" dirty="0">
              <a:solidFill>
                <a:schemeClr val="bg1"/>
              </a:solidFill>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05802" y="2667000"/>
            <a:ext cx="7732395" cy="25146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3200" y="3562349"/>
            <a:ext cx="4038600" cy="3408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48000" y="3533648"/>
            <a:ext cx="1219200" cy="276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05400" y="3505200"/>
            <a:ext cx="1219200" cy="2763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639137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990600" y="381000"/>
            <a:ext cx="7315200" cy="2667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b="1">
                <a:solidFill>
                  <a:schemeClr val="tx2"/>
                </a:solidFill>
                <a:latin typeface="+mj-lt"/>
                <a:ea typeface="+mj-ea"/>
                <a:cs typeface="+mj-cs"/>
              </a:defRPr>
            </a:lvl1pPr>
            <a:lvl2pPr algn="l" rtl="0" fontAlgn="base">
              <a:spcBef>
                <a:spcPct val="0"/>
              </a:spcBef>
              <a:spcAft>
                <a:spcPct val="0"/>
              </a:spcAft>
              <a:defRPr sz="5400" b="1">
                <a:solidFill>
                  <a:schemeClr val="tx2"/>
                </a:solidFill>
                <a:latin typeface="Tahoma" pitchFamily="34" charset="0"/>
              </a:defRPr>
            </a:lvl2pPr>
            <a:lvl3pPr algn="l" rtl="0" fontAlgn="base">
              <a:spcBef>
                <a:spcPct val="0"/>
              </a:spcBef>
              <a:spcAft>
                <a:spcPct val="0"/>
              </a:spcAft>
              <a:defRPr sz="5400" b="1">
                <a:solidFill>
                  <a:schemeClr val="tx2"/>
                </a:solidFill>
                <a:latin typeface="Tahoma" pitchFamily="34" charset="0"/>
              </a:defRPr>
            </a:lvl3pPr>
            <a:lvl4pPr algn="l" rtl="0" fontAlgn="base">
              <a:spcBef>
                <a:spcPct val="0"/>
              </a:spcBef>
              <a:spcAft>
                <a:spcPct val="0"/>
              </a:spcAft>
              <a:defRPr sz="5400" b="1">
                <a:solidFill>
                  <a:schemeClr val="tx2"/>
                </a:solidFill>
                <a:latin typeface="Tahoma" pitchFamily="34" charset="0"/>
              </a:defRPr>
            </a:lvl4pPr>
            <a:lvl5pPr algn="l" rtl="0" fontAlgn="base">
              <a:spcBef>
                <a:spcPct val="0"/>
              </a:spcBef>
              <a:spcAft>
                <a:spcPct val="0"/>
              </a:spcAft>
              <a:defRPr sz="5400" b="1">
                <a:solidFill>
                  <a:schemeClr val="tx2"/>
                </a:solidFill>
                <a:latin typeface="Tahoma" pitchFamily="34" charset="0"/>
              </a:defRPr>
            </a:lvl5pPr>
            <a:lvl6pPr marL="457200" algn="l" rtl="0" fontAlgn="base">
              <a:spcBef>
                <a:spcPct val="0"/>
              </a:spcBef>
              <a:spcAft>
                <a:spcPct val="0"/>
              </a:spcAft>
              <a:defRPr sz="5400" b="1">
                <a:solidFill>
                  <a:schemeClr val="tx2"/>
                </a:solidFill>
                <a:latin typeface="Tahoma" pitchFamily="34" charset="0"/>
              </a:defRPr>
            </a:lvl6pPr>
            <a:lvl7pPr marL="914400" algn="l" rtl="0" fontAlgn="base">
              <a:spcBef>
                <a:spcPct val="0"/>
              </a:spcBef>
              <a:spcAft>
                <a:spcPct val="0"/>
              </a:spcAft>
              <a:defRPr sz="5400" b="1">
                <a:solidFill>
                  <a:schemeClr val="tx2"/>
                </a:solidFill>
                <a:latin typeface="Tahoma" pitchFamily="34" charset="0"/>
              </a:defRPr>
            </a:lvl7pPr>
            <a:lvl8pPr marL="1371600" algn="l" rtl="0" fontAlgn="base">
              <a:spcBef>
                <a:spcPct val="0"/>
              </a:spcBef>
              <a:spcAft>
                <a:spcPct val="0"/>
              </a:spcAft>
              <a:defRPr sz="5400" b="1">
                <a:solidFill>
                  <a:schemeClr val="tx2"/>
                </a:solidFill>
                <a:latin typeface="Tahoma" pitchFamily="34" charset="0"/>
              </a:defRPr>
            </a:lvl8pPr>
            <a:lvl9pPr marL="1828800" algn="l" rtl="0" fontAlgn="base">
              <a:spcBef>
                <a:spcPct val="0"/>
              </a:spcBef>
              <a:spcAft>
                <a:spcPct val="0"/>
              </a:spcAft>
              <a:defRPr sz="5400" b="1">
                <a:solidFill>
                  <a:schemeClr val="tx2"/>
                </a:solidFill>
                <a:latin typeface="Tahoma" pitchFamily="34" charset="0"/>
              </a:defRPr>
            </a:lvl9pPr>
          </a:lstStyle>
          <a:p>
            <a:r>
              <a:rPr lang="en-US" sz="5400" b="0" kern="0" dirty="0" smtClean="0">
                <a:solidFill>
                  <a:srgbClr val="E3D583"/>
                </a:solidFill>
                <a:latin typeface="Tahoma" panose="020B0604030504040204" pitchFamily="34" charset="0"/>
                <a:ea typeface="Tahoma" panose="020B0604030504040204" pitchFamily="34" charset="0"/>
                <a:cs typeface="Tahoma" panose="020B0604030504040204" pitchFamily="34" charset="0"/>
              </a:rPr>
              <a:t>Member Premium</a:t>
            </a:r>
            <a:br>
              <a:rPr lang="en-US" sz="5400" b="0" kern="0" dirty="0" smtClean="0">
                <a:solidFill>
                  <a:srgbClr val="E3D583"/>
                </a:solidFill>
                <a:latin typeface="Tahoma" panose="020B0604030504040204" pitchFamily="34" charset="0"/>
                <a:ea typeface="Tahoma" panose="020B0604030504040204" pitchFamily="34" charset="0"/>
                <a:cs typeface="Tahoma" panose="020B0604030504040204" pitchFamily="34" charset="0"/>
              </a:rPr>
            </a:br>
            <a:r>
              <a:rPr lang="en-US" sz="5400" b="0" kern="0" dirty="0" smtClean="0">
                <a:solidFill>
                  <a:srgbClr val="E3D583"/>
                </a:solidFill>
                <a:latin typeface="Tahoma" panose="020B0604030504040204" pitchFamily="34" charset="0"/>
                <a:ea typeface="Tahoma" panose="020B0604030504040204" pitchFamily="34" charset="0"/>
                <a:cs typeface="Tahoma" panose="020B0604030504040204" pitchFamily="34" charset="0"/>
              </a:rPr>
              <a:t>Allocations </a:t>
            </a:r>
            <a:endParaRPr lang="en-US" sz="5400" b="0" kern="0" dirty="0">
              <a:solidFill>
                <a:srgbClr val="E3D583"/>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3"/>
          <p:cNvSpPr txBox="1">
            <a:spLocks noChangeArrowheads="1"/>
          </p:cNvSpPr>
          <p:nvPr/>
        </p:nvSpPr>
        <p:spPr bwMode="auto">
          <a:xfrm>
            <a:off x="1219200" y="3424714"/>
            <a:ext cx="73152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40000"/>
              </a:spcBef>
              <a:spcAft>
                <a:spcPct val="0"/>
              </a:spcAft>
              <a:buClr>
                <a:schemeClr val="tx2"/>
              </a:buClr>
              <a:buSzPct val="85000"/>
              <a:buFontTx/>
              <a:buNone/>
              <a:defRPr sz="4000">
                <a:solidFill>
                  <a:schemeClr val="tx1"/>
                </a:solidFill>
                <a:latin typeface="+mn-lt"/>
                <a:ea typeface="+mn-ea"/>
                <a:cs typeface="+mn-cs"/>
              </a:defRPr>
            </a:lvl1pPr>
            <a:lvl2pPr marL="742950" indent="-285750" algn="l" rtl="0" fontAlgn="base">
              <a:spcBef>
                <a:spcPct val="40000"/>
              </a:spcBef>
              <a:spcAft>
                <a:spcPct val="0"/>
              </a:spcAft>
              <a:buClr>
                <a:schemeClr val="folHlink"/>
              </a:buClr>
              <a:buSzPct val="70000"/>
              <a:buChar char="•"/>
              <a:defRPr sz="3600">
                <a:solidFill>
                  <a:schemeClr val="tx1"/>
                </a:solidFill>
                <a:latin typeface="+mn-lt"/>
              </a:defRPr>
            </a:lvl2pPr>
            <a:lvl3pPr marL="1143000" indent="-228600" algn="l" rtl="0" fontAlgn="base">
              <a:spcBef>
                <a:spcPct val="40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a:lstStyle>
          <a:p>
            <a:r>
              <a:rPr lang="en-US" sz="3200" b="1" kern="0" dirty="0" smtClean="0">
                <a:solidFill>
                  <a:srgbClr val="FFFFFF"/>
                </a:solidFill>
              </a:rPr>
              <a:t>Michael Harrington, Bickmore</a:t>
            </a:r>
            <a:endParaRPr lang="en-US" sz="2800" b="1" kern="0" dirty="0">
              <a:solidFill>
                <a:srgbClr val="FFFFFF"/>
              </a:solidFill>
            </a:endParaRPr>
          </a:p>
        </p:txBody>
      </p:sp>
      <p:pic>
        <p:nvPicPr>
          <p:cNvPr id="12"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81375" y="4186714"/>
            <a:ext cx="3095625" cy="20616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67957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B92D0594-867B-46A3-BA75-C76AF2AB4261}" type="slidenum">
              <a:rPr lang="en-US" sz="1200" smtClean="0">
                <a:solidFill>
                  <a:schemeClr val="bg2"/>
                </a:solidFill>
              </a:rPr>
              <a:pPr/>
              <a:t>58</a:t>
            </a:fld>
            <a:endParaRPr lang="en-US" sz="1200" smtClean="0">
              <a:solidFill>
                <a:schemeClr val="bg2"/>
              </a:solidFill>
            </a:endParaRPr>
          </a:p>
        </p:txBody>
      </p:sp>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9" name="Rectangle 2"/>
          <p:cNvSpPr>
            <a:spLocks noGrp="1" noChangeArrowheads="1"/>
          </p:cNvSpPr>
          <p:nvPr>
            <p:ph type="title"/>
          </p:nvPr>
        </p:nvSpPr>
        <p:spPr>
          <a:xfrm>
            <a:off x="457200" y="0"/>
            <a:ext cx="8229600" cy="990600"/>
          </a:xfrm>
        </p:spPr>
        <p:txBody>
          <a:bodyPr>
            <a:normAutofit/>
          </a:bodyPr>
          <a:lstStyle/>
          <a:p>
            <a:r>
              <a:rPr lang="en-US" sz="3200" dirty="0" smtClean="0"/>
              <a:t>Pie Charts - Health</a:t>
            </a:r>
            <a:endParaRPr lang="en-US" sz="3200" dirty="0"/>
          </a:p>
        </p:txBody>
      </p:sp>
      <p:pic>
        <p:nvPicPr>
          <p:cNvPr id="7170"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00200" y="1066800"/>
            <a:ext cx="5589270" cy="46034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035415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lvl1pPr defTabSz="849313" eaLnBrk="0" hangingPunct="0">
              <a:defRPr sz="2000">
                <a:solidFill>
                  <a:schemeClr val="tx1"/>
                </a:solidFill>
                <a:latin typeface="Zurich BT"/>
              </a:defRPr>
            </a:lvl1pPr>
            <a:lvl2pPr marL="742950" indent="-285750" defTabSz="849313" eaLnBrk="0" hangingPunct="0">
              <a:defRPr sz="2000">
                <a:solidFill>
                  <a:schemeClr val="tx1"/>
                </a:solidFill>
                <a:latin typeface="Zurich BT"/>
              </a:defRPr>
            </a:lvl2pPr>
            <a:lvl3pPr marL="1143000" indent="-228600" defTabSz="849313" eaLnBrk="0" hangingPunct="0">
              <a:defRPr sz="2000">
                <a:solidFill>
                  <a:schemeClr val="tx1"/>
                </a:solidFill>
                <a:latin typeface="Zurich BT"/>
              </a:defRPr>
            </a:lvl3pPr>
            <a:lvl4pPr marL="1600200" indent="-228600" defTabSz="849313" eaLnBrk="0" hangingPunct="0">
              <a:defRPr sz="2000">
                <a:solidFill>
                  <a:schemeClr val="tx1"/>
                </a:solidFill>
                <a:latin typeface="Zurich BT"/>
              </a:defRPr>
            </a:lvl4pPr>
            <a:lvl5pPr marL="2057400" indent="-228600" defTabSz="849313" eaLnBrk="0" hangingPunct="0">
              <a:defRPr sz="2000">
                <a:solidFill>
                  <a:schemeClr val="tx1"/>
                </a:solidFill>
                <a:latin typeface="Zurich BT"/>
              </a:defRPr>
            </a:lvl5pPr>
            <a:lvl6pPr marL="2514600" indent="-228600" defTabSz="849313" eaLnBrk="0" fontAlgn="base" hangingPunct="0">
              <a:spcBef>
                <a:spcPct val="0"/>
              </a:spcBef>
              <a:spcAft>
                <a:spcPct val="0"/>
              </a:spcAft>
              <a:defRPr sz="2000">
                <a:solidFill>
                  <a:schemeClr val="tx1"/>
                </a:solidFill>
                <a:latin typeface="Zurich BT"/>
              </a:defRPr>
            </a:lvl6pPr>
            <a:lvl7pPr marL="2971800" indent="-228600" defTabSz="849313" eaLnBrk="0" fontAlgn="base" hangingPunct="0">
              <a:spcBef>
                <a:spcPct val="0"/>
              </a:spcBef>
              <a:spcAft>
                <a:spcPct val="0"/>
              </a:spcAft>
              <a:defRPr sz="2000">
                <a:solidFill>
                  <a:schemeClr val="tx1"/>
                </a:solidFill>
                <a:latin typeface="Zurich BT"/>
              </a:defRPr>
            </a:lvl7pPr>
            <a:lvl8pPr marL="3429000" indent="-228600" defTabSz="849313" eaLnBrk="0" fontAlgn="base" hangingPunct="0">
              <a:spcBef>
                <a:spcPct val="0"/>
              </a:spcBef>
              <a:spcAft>
                <a:spcPct val="0"/>
              </a:spcAft>
              <a:defRPr sz="2000">
                <a:solidFill>
                  <a:schemeClr val="tx1"/>
                </a:solidFill>
                <a:latin typeface="Zurich BT"/>
              </a:defRPr>
            </a:lvl8pPr>
            <a:lvl9pPr marL="3886200" indent="-228600" defTabSz="849313" eaLnBrk="0" fontAlgn="base" hangingPunct="0">
              <a:spcBef>
                <a:spcPct val="0"/>
              </a:spcBef>
              <a:spcAft>
                <a:spcPct val="0"/>
              </a:spcAft>
              <a:defRPr sz="2000">
                <a:solidFill>
                  <a:schemeClr val="tx1"/>
                </a:solidFill>
                <a:latin typeface="Zurich BT"/>
              </a:defRPr>
            </a:lvl9pPr>
          </a:lstStyle>
          <a:p>
            <a:fld id="{B92D0594-867B-46A3-BA75-C76AF2AB4261}" type="slidenum">
              <a:rPr lang="en-US" sz="1200" smtClean="0">
                <a:solidFill>
                  <a:schemeClr val="bg2"/>
                </a:solidFill>
              </a:rPr>
              <a:pPr/>
              <a:t>59</a:t>
            </a:fld>
            <a:endParaRPr lang="en-US" sz="1200" smtClean="0">
              <a:solidFill>
                <a:schemeClr val="bg2"/>
              </a:solidFill>
            </a:endParaRPr>
          </a:p>
        </p:txBody>
      </p:sp>
      <p:grpSp>
        <p:nvGrpSpPr>
          <p:cNvPr id="5" name="Group 4"/>
          <p:cNvGrpSpPr/>
          <p:nvPr/>
        </p:nvGrpSpPr>
        <p:grpSpPr>
          <a:xfrm>
            <a:off x="0" y="5572125"/>
            <a:ext cx="9144000" cy="1285875"/>
            <a:chOff x="0" y="5572125"/>
            <a:chExt cx="9144000" cy="1285875"/>
          </a:xfrm>
        </p:grpSpPr>
        <p:pic>
          <p:nvPicPr>
            <p:cNvPr id="6" name="Picture 3" descr="G:\Information Services\Portal Admin\Misc Images\Logos &amp; Banners\FinalFooterCollateral.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5572125"/>
              <a:ext cx="9144000" cy="128587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934200" y="6218691"/>
              <a:ext cx="2020373"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sp>
        <p:nvSpPr>
          <p:cNvPr id="9" name="Rectangle 2"/>
          <p:cNvSpPr>
            <a:spLocks noGrp="1" noChangeArrowheads="1"/>
          </p:cNvSpPr>
          <p:nvPr>
            <p:ph type="title"/>
          </p:nvPr>
        </p:nvSpPr>
        <p:spPr>
          <a:xfrm>
            <a:off x="457200" y="0"/>
            <a:ext cx="8229600" cy="990600"/>
          </a:xfrm>
        </p:spPr>
        <p:txBody>
          <a:bodyPr>
            <a:normAutofit/>
          </a:bodyPr>
          <a:lstStyle/>
          <a:p>
            <a:r>
              <a:rPr lang="en-US" sz="3200" dirty="0" smtClean="0"/>
              <a:t>Pie Charts - Beauty</a:t>
            </a:r>
            <a:endParaRPr lang="en-US" sz="3200" dirty="0"/>
          </a:p>
        </p:txBody>
      </p:sp>
      <p:pic>
        <p:nvPicPr>
          <p:cNvPr id="6146" name="Picture 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09738" y="1066800"/>
            <a:ext cx="5724525" cy="44481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42855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1"/>
            <a:ext cx="9067800" cy="914400"/>
          </a:xfrm>
        </p:spPr>
        <p:txBody>
          <a:bodyPr/>
          <a:lstStyle/>
          <a:p>
            <a:r>
              <a:rPr lang="en-US" sz="4400" b="1" dirty="0" smtClean="0">
                <a:solidFill>
                  <a:srgbClr val="E3D583"/>
                </a:solidFill>
              </a:rPr>
              <a:t>Advisory Committee</a:t>
            </a:r>
            <a:endParaRPr lang="en-US" sz="4400" b="1" dirty="0">
              <a:solidFill>
                <a:srgbClr val="E3D583"/>
              </a:solidFill>
            </a:endParaRPr>
          </a:p>
        </p:txBody>
      </p:sp>
      <p:sp>
        <p:nvSpPr>
          <p:cNvPr id="5" name="Rectangle 3"/>
          <p:cNvSpPr txBox="1">
            <a:spLocks noChangeArrowheads="1"/>
          </p:cNvSpPr>
          <p:nvPr/>
        </p:nvSpPr>
        <p:spPr>
          <a:xfrm>
            <a:off x="380999" y="1143001"/>
            <a:ext cx="3581400" cy="5257799"/>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Tania Ugrin-Capobianco, Chair,</a:t>
            </a:r>
            <a:r>
              <a:rPr lang="en-US" sz="1600" dirty="0" smtClean="0">
                <a:solidFill>
                  <a:schemeClr val="bg1"/>
                </a:solidFill>
              </a:rPr>
              <a:t> El Dorado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Jeanine Bean,</a:t>
            </a:r>
            <a:r>
              <a:rPr lang="en-US" sz="1600" dirty="0" smtClean="0">
                <a:solidFill>
                  <a:schemeClr val="bg1"/>
                </a:solidFill>
              </a:rPr>
              <a:t> Stanislaus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Colette Bruggman,</a:t>
            </a:r>
            <a:r>
              <a:rPr lang="en-US" sz="1600" dirty="0" smtClean="0">
                <a:solidFill>
                  <a:schemeClr val="bg1"/>
                </a:solidFill>
              </a:rPr>
              <a:t> Court of Appeal, Third Appellate District </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Heather Capps,</a:t>
            </a:r>
            <a:r>
              <a:rPr lang="en-US" sz="1600" dirty="0" smtClean="0">
                <a:solidFill>
                  <a:schemeClr val="bg1"/>
                </a:solidFill>
              </a:rPr>
              <a:t> Orange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Hon. Wynne S. </a:t>
            </a:r>
            <a:r>
              <a:rPr lang="en-US" sz="1600" b="1" dirty="0" err="1" smtClean="0">
                <a:solidFill>
                  <a:schemeClr val="bg1"/>
                </a:solidFill>
              </a:rPr>
              <a:t>Carvill</a:t>
            </a:r>
            <a:r>
              <a:rPr lang="en-US" sz="1600" b="1" dirty="0" smtClean="0">
                <a:solidFill>
                  <a:schemeClr val="bg1"/>
                </a:solidFill>
              </a:rPr>
              <a:t>,</a:t>
            </a:r>
            <a:r>
              <a:rPr lang="en-US" sz="1600" dirty="0" smtClean="0">
                <a:solidFill>
                  <a:schemeClr val="bg1"/>
                </a:solidFill>
              </a:rPr>
              <a:t> Alameda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Stephanie </a:t>
            </a:r>
            <a:r>
              <a:rPr lang="en-US" sz="1600" b="1" dirty="0" err="1" smtClean="0">
                <a:solidFill>
                  <a:schemeClr val="bg1"/>
                </a:solidFill>
              </a:rPr>
              <a:t>Cvitkovich</a:t>
            </a:r>
            <a:r>
              <a:rPr lang="en-US" sz="1600" b="1" dirty="0" smtClean="0">
                <a:solidFill>
                  <a:schemeClr val="bg1"/>
                </a:solidFill>
              </a:rPr>
              <a:t>,</a:t>
            </a:r>
            <a:r>
              <a:rPr lang="en-US" sz="1600" dirty="0" smtClean="0">
                <a:solidFill>
                  <a:schemeClr val="bg1"/>
                </a:solidFill>
              </a:rPr>
              <a:t> San Diego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Tammy Grimm, </a:t>
            </a:r>
            <a:r>
              <a:rPr lang="en-US" sz="1600" dirty="0" smtClean="0">
                <a:solidFill>
                  <a:schemeClr val="bg1"/>
                </a:solidFill>
              </a:rPr>
              <a:t>Imperial County Superior Court</a:t>
            </a:r>
          </a:p>
          <a:p>
            <a:pPr fontAlgn="auto">
              <a:spcAft>
                <a:spcPts val="0"/>
              </a:spcAft>
            </a:pPr>
            <a:endParaRPr lang="en-US" sz="1600" dirty="0"/>
          </a:p>
        </p:txBody>
      </p:sp>
      <p:sp>
        <p:nvSpPr>
          <p:cNvPr id="6" name="Rectangle 3"/>
          <p:cNvSpPr txBox="1">
            <a:spLocks noChangeArrowheads="1"/>
          </p:cNvSpPr>
          <p:nvPr/>
        </p:nvSpPr>
        <p:spPr>
          <a:xfrm>
            <a:off x="4191000" y="1143000"/>
            <a:ext cx="4662311"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Michele Hafner,</a:t>
            </a:r>
            <a:r>
              <a:rPr lang="en-US" sz="1600" dirty="0" smtClean="0">
                <a:solidFill>
                  <a:schemeClr val="bg1"/>
                </a:solidFill>
              </a:rPr>
              <a:t> </a:t>
            </a:r>
            <a:r>
              <a:rPr lang="en-US" sz="1600" dirty="0">
                <a:solidFill>
                  <a:schemeClr val="bg1"/>
                </a:solidFill>
              </a:rPr>
              <a:t>Fresno County Superior </a:t>
            </a:r>
            <a:r>
              <a:rPr lang="en-US" sz="1600" dirty="0" smtClean="0">
                <a:solidFill>
                  <a:schemeClr val="bg1"/>
                </a:solidFill>
              </a:rPr>
              <a:t>Court</a:t>
            </a:r>
          </a:p>
          <a:p>
            <a:pPr marL="285750" indent="-285750" algn="l" fontAlgn="auto">
              <a:lnSpc>
                <a:spcPts val="2400"/>
              </a:lnSpc>
              <a:spcAft>
                <a:spcPts val="0"/>
              </a:spcAft>
              <a:buFont typeface="Arial" panose="020B0604020202020204" pitchFamily="34" charset="0"/>
              <a:buChar char="•"/>
            </a:pPr>
            <a:r>
              <a:rPr lang="en-US" sz="1600" b="1" dirty="0">
                <a:solidFill>
                  <a:schemeClr val="bg1"/>
                </a:solidFill>
              </a:rPr>
              <a:t>Cindia Martinez, </a:t>
            </a:r>
            <a:r>
              <a:rPr lang="en-US" sz="1600" dirty="0">
                <a:solidFill>
                  <a:schemeClr val="bg1"/>
                </a:solidFill>
              </a:rPr>
              <a:t>Sonoma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Shannon Stone,</a:t>
            </a:r>
            <a:r>
              <a:rPr lang="en-US" sz="1600" dirty="0" smtClean="0">
                <a:solidFill>
                  <a:schemeClr val="bg1"/>
                </a:solidFill>
              </a:rPr>
              <a:t> Contra Costa </a:t>
            </a:r>
            <a:r>
              <a:rPr lang="en-US" sz="1600" dirty="0">
                <a:solidFill>
                  <a:schemeClr val="bg1"/>
                </a:solidFill>
              </a:rPr>
              <a:t>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Brian Taylor,</a:t>
            </a:r>
            <a:r>
              <a:rPr lang="en-US" sz="1600" dirty="0" smtClean="0">
                <a:solidFill>
                  <a:schemeClr val="bg1"/>
                </a:solidFill>
              </a:rPr>
              <a:t> Solano </a:t>
            </a:r>
            <a:r>
              <a:rPr lang="en-US" sz="1600" dirty="0">
                <a:solidFill>
                  <a:schemeClr val="bg1"/>
                </a:solidFill>
              </a:rPr>
              <a:t>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Christina Volkers, </a:t>
            </a:r>
            <a:r>
              <a:rPr lang="en-US" sz="1600" dirty="0" smtClean="0">
                <a:solidFill>
                  <a:schemeClr val="bg1"/>
                </a:solidFill>
              </a:rPr>
              <a:t>San </a:t>
            </a:r>
            <a:r>
              <a:rPr lang="en-US" sz="1600" dirty="0">
                <a:solidFill>
                  <a:schemeClr val="bg1"/>
                </a:solidFill>
              </a:rPr>
              <a:t>Bernardino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T. Michael Yuen, </a:t>
            </a:r>
            <a:r>
              <a:rPr lang="en-US" sz="1600" dirty="0">
                <a:solidFill>
                  <a:schemeClr val="bg1"/>
                </a:solidFill>
              </a:rPr>
              <a:t>San Francisco County Superior Court</a:t>
            </a:r>
          </a:p>
          <a:p>
            <a:pPr marL="285750" indent="-285750" algn="l" fontAlgn="auto">
              <a:lnSpc>
                <a:spcPts val="2400"/>
              </a:lnSpc>
              <a:spcAft>
                <a:spcPts val="0"/>
              </a:spcAft>
              <a:buFont typeface="Arial" panose="020B0604020202020204" pitchFamily="34" charset="0"/>
              <a:buChar char="•"/>
            </a:pPr>
            <a:r>
              <a:rPr lang="en-US" sz="1600" b="1" dirty="0" smtClean="0">
                <a:solidFill>
                  <a:schemeClr val="bg1"/>
                </a:solidFill>
              </a:rPr>
              <a:t>David H. Yamasaki,</a:t>
            </a:r>
            <a:r>
              <a:rPr lang="en-US" sz="1600" dirty="0" smtClean="0">
                <a:solidFill>
                  <a:schemeClr val="bg1"/>
                </a:solidFill>
              </a:rPr>
              <a:t> Santa Clara County Superior Court</a:t>
            </a:r>
          </a:p>
          <a:p>
            <a:pPr fontAlgn="auto">
              <a:spcAft>
                <a:spcPts val="0"/>
              </a:spcAft>
            </a:pPr>
            <a:endParaRPr lang="en-US" sz="1600" dirty="0"/>
          </a:p>
        </p:txBody>
      </p:sp>
    </p:spTree>
    <p:extLst>
      <p:ext uri="{BB962C8B-B14F-4D97-AF65-F5344CB8AC3E}">
        <p14:creationId xmlns="" xmlns:p14="http://schemas.microsoft.com/office/powerpoint/2010/main" val="28718178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990600"/>
          </a:xfrm>
        </p:spPr>
        <p:txBody>
          <a:bodyPr/>
          <a:lstStyle/>
          <a:p>
            <a:r>
              <a:rPr lang="en-US" altLang="en-US" sz="3200" smtClean="0"/>
              <a:t>Pie Charts - Music</a:t>
            </a:r>
          </a:p>
        </p:txBody>
      </p:sp>
      <p:pic>
        <p:nvPicPr>
          <p:cNvPr id="16387"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95400" y="990600"/>
            <a:ext cx="6448425" cy="4943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82666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2015-16 Allocation</a:t>
            </a:r>
            <a:endParaRPr lang="en-US" sz="4800" dirty="0">
              <a:solidFill>
                <a:srgbClr val="ECE3AA"/>
              </a:solidFill>
            </a:endParaRPr>
          </a:p>
        </p:txBody>
      </p:sp>
      <p:pic>
        <p:nvPicPr>
          <p:cNvPr id="3" name="Picture 14" descr="Image Previe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02200" y="2819400"/>
            <a:ext cx="3175000" cy="2679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http://www.kids-courier.com/kids_learning/math/math_fraction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76400" y="4267200"/>
            <a:ext cx="1905000" cy="952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457200" y="1676400"/>
            <a:ext cx="8229600" cy="2062103"/>
          </a:xfrm>
          <a:prstGeom prst="rect">
            <a:avLst/>
          </a:prstGeom>
          <a:noFill/>
        </p:spPr>
        <p:txBody>
          <a:bodyPr wrap="square" rtlCol="0">
            <a:spAutoFit/>
          </a:bodyPr>
          <a:lstStyle/>
          <a:p>
            <a:r>
              <a:rPr lang="en-US" sz="3200" dirty="0" smtClean="0">
                <a:solidFill>
                  <a:schemeClr val="bg1"/>
                </a:solidFill>
              </a:rPr>
              <a:t>How do we divide up the program cost between courts?</a:t>
            </a:r>
          </a:p>
          <a:p>
            <a:pPr marL="457200" indent="-457200">
              <a:buFont typeface="Arial" panose="020B0604020202020204" pitchFamily="34" charset="0"/>
              <a:buChar char="•"/>
            </a:pPr>
            <a:r>
              <a:rPr lang="en-US" sz="3200" dirty="0" smtClean="0">
                <a:solidFill>
                  <a:schemeClr val="bg1"/>
                </a:solidFill>
              </a:rPr>
              <a:t>% of Total Losses</a:t>
            </a:r>
          </a:p>
          <a:p>
            <a:pPr marL="457200" indent="-457200">
              <a:buFont typeface="Arial" panose="020B0604020202020204" pitchFamily="34" charset="0"/>
              <a:buChar char="•"/>
            </a:pPr>
            <a:r>
              <a:rPr lang="en-US" sz="3200" dirty="0" smtClean="0">
                <a:solidFill>
                  <a:schemeClr val="bg1"/>
                </a:solidFill>
              </a:rPr>
              <a:t>% of Total Payrolls</a:t>
            </a:r>
            <a:endParaRPr lang="en-US" sz="3200" dirty="0">
              <a:solidFill>
                <a:schemeClr val="bg1"/>
              </a:solidFill>
            </a:endParaRPr>
          </a:p>
        </p:txBody>
      </p:sp>
    </p:spTree>
    <p:extLst>
      <p:ext uri="{BB962C8B-B14F-4D97-AF65-F5344CB8AC3E}">
        <p14:creationId xmlns="" xmlns:p14="http://schemas.microsoft.com/office/powerpoint/2010/main" val="17809924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30"/>
            <a:ext cx="8229600" cy="1143000"/>
          </a:xfrm>
        </p:spPr>
        <p:txBody>
          <a:bodyPr/>
          <a:lstStyle/>
          <a:p>
            <a:r>
              <a:rPr lang="en-US" sz="4800" dirty="0" smtClean="0">
                <a:solidFill>
                  <a:srgbClr val="ECE3AA"/>
                </a:solidFill>
              </a:rPr>
              <a:t>Costs To Allocate - Total</a:t>
            </a:r>
            <a:endParaRPr lang="en-US" sz="4800" dirty="0">
              <a:solidFill>
                <a:srgbClr val="ECE3AA"/>
              </a:solidFill>
            </a:endParaRPr>
          </a:p>
        </p:txBody>
      </p:sp>
      <p:sp>
        <p:nvSpPr>
          <p:cNvPr id="3" name="Rectangle 3"/>
          <p:cNvSpPr txBox="1">
            <a:spLocks noChangeArrowheads="1"/>
          </p:cNvSpPr>
          <p:nvPr/>
        </p:nvSpPr>
        <p:spPr>
          <a:xfrm>
            <a:off x="0" y="1219200"/>
            <a:ext cx="9144000" cy="5105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spcBef>
                <a:spcPct val="5000"/>
              </a:spcBef>
              <a:buFont typeface="Arial" panose="020B0604020202020204" pitchFamily="34" charset="0"/>
              <a:buChar char="•"/>
            </a:pPr>
            <a:r>
              <a:rPr lang="en-US" sz="2800" dirty="0" smtClean="0">
                <a:solidFill>
                  <a:schemeClr val="bg1"/>
                </a:solidFill>
              </a:rPr>
              <a:t>Ultimate Loss and ALAE</a:t>
            </a:r>
          </a:p>
          <a:p>
            <a:pPr marL="1371600" lvl="2" indent="-457200" algn="l">
              <a:spcBef>
                <a:spcPct val="5000"/>
              </a:spcBef>
              <a:buFont typeface="Wingdings" panose="05000000000000000000" pitchFamily="2" charset="2"/>
              <a:buChar char="Ø"/>
            </a:pPr>
            <a:r>
              <a:rPr lang="en-US" sz="2800" dirty="0" smtClean="0">
                <a:solidFill>
                  <a:schemeClr val="bg1"/>
                </a:solidFill>
              </a:rPr>
              <a:t>$17,257,000 (from actuarial study)</a:t>
            </a:r>
          </a:p>
          <a:p>
            <a:pPr marL="914400" lvl="1" indent="-457200" algn="l">
              <a:spcBef>
                <a:spcPts val="1200"/>
              </a:spcBef>
              <a:buFont typeface="Arial" panose="020B0604020202020204" pitchFamily="34" charset="0"/>
              <a:buChar char="•"/>
            </a:pPr>
            <a:r>
              <a:rPr lang="en-US" sz="2800" dirty="0" smtClean="0">
                <a:solidFill>
                  <a:schemeClr val="bg1"/>
                </a:solidFill>
              </a:rPr>
              <a:t>Third-Party Claims Administration Fees</a:t>
            </a:r>
          </a:p>
          <a:p>
            <a:pPr marL="1371600" lvl="2" indent="-457200" algn="l">
              <a:spcBef>
                <a:spcPts val="1200"/>
              </a:spcBef>
              <a:buFont typeface="Wingdings" panose="05000000000000000000" pitchFamily="2" charset="2"/>
              <a:buChar char="Ø"/>
            </a:pPr>
            <a:r>
              <a:rPr lang="en-US" sz="2800" dirty="0" smtClean="0">
                <a:solidFill>
                  <a:schemeClr val="bg1"/>
                </a:solidFill>
              </a:rPr>
              <a:t>$2,250,000</a:t>
            </a:r>
          </a:p>
          <a:p>
            <a:pPr marL="914400" lvl="1" indent="-457200" algn="l">
              <a:spcBef>
                <a:spcPts val="1200"/>
              </a:spcBef>
              <a:buFont typeface="Arial" panose="020B0604020202020204" pitchFamily="34" charset="0"/>
              <a:buChar char="•"/>
            </a:pPr>
            <a:r>
              <a:rPr lang="en-US" sz="2800" dirty="0" smtClean="0">
                <a:solidFill>
                  <a:schemeClr val="bg1"/>
                </a:solidFill>
              </a:rPr>
              <a:t>Excess Insurance Premiums</a:t>
            </a:r>
          </a:p>
          <a:p>
            <a:pPr marL="1371600" lvl="2" indent="-457200" algn="l">
              <a:spcBef>
                <a:spcPts val="1200"/>
              </a:spcBef>
              <a:buFont typeface="Wingdings" panose="05000000000000000000" pitchFamily="2" charset="2"/>
              <a:buChar char="Ø"/>
            </a:pPr>
            <a:r>
              <a:rPr lang="en-US" sz="2800" dirty="0" smtClean="0">
                <a:solidFill>
                  <a:schemeClr val="bg1"/>
                </a:solidFill>
              </a:rPr>
              <a:t>$655,029</a:t>
            </a:r>
          </a:p>
          <a:p>
            <a:pPr marL="914400" lvl="1" indent="-457200" algn="l">
              <a:spcBef>
                <a:spcPts val="1200"/>
              </a:spcBef>
              <a:buFont typeface="Arial" panose="020B0604020202020204" pitchFamily="34" charset="0"/>
              <a:buChar char="•"/>
            </a:pPr>
            <a:r>
              <a:rPr lang="en-US" sz="2800" dirty="0" smtClean="0">
                <a:solidFill>
                  <a:schemeClr val="bg1"/>
                </a:solidFill>
              </a:rPr>
              <a:t>Consulting and Brokerage Expenses</a:t>
            </a:r>
          </a:p>
          <a:p>
            <a:pPr marL="1371600" lvl="2" indent="-457200" algn="l">
              <a:spcBef>
                <a:spcPts val="1200"/>
              </a:spcBef>
              <a:buFont typeface="Wingdings" panose="05000000000000000000" pitchFamily="2" charset="2"/>
              <a:buChar char="Ø"/>
            </a:pPr>
            <a:r>
              <a:rPr lang="en-US" sz="2800" dirty="0" smtClean="0">
                <a:solidFill>
                  <a:schemeClr val="bg1"/>
                </a:solidFill>
              </a:rPr>
              <a:t>$465,591</a:t>
            </a:r>
          </a:p>
          <a:p>
            <a:pPr marL="914400" lvl="1" indent="-457200" algn="l">
              <a:spcBef>
                <a:spcPts val="1200"/>
              </a:spcBef>
              <a:buFont typeface="Arial" panose="020B0604020202020204" pitchFamily="34" charset="0"/>
              <a:buChar char="•"/>
            </a:pPr>
            <a:r>
              <a:rPr lang="en-US" sz="2800" dirty="0" smtClean="0">
                <a:solidFill>
                  <a:schemeClr val="bg1"/>
                </a:solidFill>
              </a:rPr>
              <a:t>Total</a:t>
            </a:r>
          </a:p>
          <a:p>
            <a:pPr marL="1371600" lvl="2" indent="-457200" algn="l">
              <a:spcBef>
                <a:spcPts val="1200"/>
              </a:spcBef>
              <a:buFont typeface="Wingdings" panose="05000000000000000000" pitchFamily="2" charset="2"/>
              <a:buChar char="Ø"/>
            </a:pPr>
            <a:r>
              <a:rPr lang="en-US" sz="2800" dirty="0" smtClean="0">
                <a:solidFill>
                  <a:schemeClr val="bg1"/>
                </a:solidFill>
              </a:rPr>
              <a:t>$20,627,620</a:t>
            </a:r>
          </a:p>
        </p:txBody>
      </p:sp>
    </p:spTree>
    <p:extLst>
      <p:ext uri="{BB962C8B-B14F-4D97-AF65-F5344CB8AC3E}">
        <p14:creationId xmlns="" xmlns:p14="http://schemas.microsoft.com/office/powerpoint/2010/main" val="4747036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 y="76200"/>
            <a:ext cx="9144000" cy="1143000"/>
          </a:xfrm>
        </p:spPr>
        <p:txBody>
          <a:bodyPr/>
          <a:lstStyle/>
          <a:p>
            <a:r>
              <a:rPr lang="en-US" sz="4800" dirty="0" smtClean="0">
                <a:solidFill>
                  <a:srgbClr val="ECE3AA"/>
                </a:solidFill>
              </a:rPr>
              <a:t>Costs To Allocate – Trial Courts</a:t>
            </a:r>
            <a:endParaRPr lang="en-US" sz="4800" dirty="0">
              <a:solidFill>
                <a:srgbClr val="ECE3AA"/>
              </a:solidFill>
            </a:endParaRPr>
          </a:p>
        </p:txBody>
      </p:sp>
      <p:sp>
        <p:nvSpPr>
          <p:cNvPr id="3" name="Rectangle 3"/>
          <p:cNvSpPr txBox="1">
            <a:spLocks noChangeArrowheads="1"/>
          </p:cNvSpPr>
          <p:nvPr/>
        </p:nvSpPr>
        <p:spPr>
          <a:xfrm>
            <a:off x="0" y="1219200"/>
            <a:ext cx="9144000" cy="49530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spcBef>
                <a:spcPct val="5000"/>
              </a:spcBef>
              <a:buFont typeface="Arial" panose="020B0604020202020204" pitchFamily="34" charset="0"/>
              <a:buChar char="•"/>
            </a:pPr>
            <a:r>
              <a:rPr lang="en-US" sz="2800" dirty="0" smtClean="0">
                <a:solidFill>
                  <a:schemeClr val="bg1"/>
                </a:solidFill>
              </a:rPr>
              <a:t>Ultimate Loss and ALAE</a:t>
            </a:r>
          </a:p>
          <a:p>
            <a:pPr marL="1371600" lvl="2" indent="-457200" algn="l">
              <a:spcBef>
                <a:spcPct val="5000"/>
              </a:spcBef>
              <a:buFont typeface="Wingdings" panose="05000000000000000000" pitchFamily="2" charset="2"/>
              <a:buChar char="Ø"/>
            </a:pPr>
            <a:r>
              <a:rPr lang="en-US" sz="2800" dirty="0" smtClean="0">
                <a:solidFill>
                  <a:schemeClr val="bg1"/>
                </a:solidFill>
              </a:rPr>
              <a:t>$16,433,000 (from actuarial study)</a:t>
            </a:r>
          </a:p>
          <a:p>
            <a:pPr marL="914400" lvl="1" indent="-457200" algn="l">
              <a:spcBef>
                <a:spcPts val="1200"/>
              </a:spcBef>
              <a:buFont typeface="Arial" panose="020B0604020202020204" pitchFamily="34" charset="0"/>
              <a:buChar char="•"/>
            </a:pPr>
            <a:r>
              <a:rPr lang="en-US" sz="2800" dirty="0" smtClean="0">
                <a:solidFill>
                  <a:schemeClr val="bg1"/>
                </a:solidFill>
              </a:rPr>
              <a:t>Third-Party Claims Administration Fees</a:t>
            </a:r>
          </a:p>
          <a:p>
            <a:pPr marL="1371600" lvl="2" indent="-457200" algn="l">
              <a:spcBef>
                <a:spcPts val="1200"/>
              </a:spcBef>
              <a:buFont typeface="Wingdings" panose="05000000000000000000" pitchFamily="2" charset="2"/>
              <a:buChar char="Ø"/>
            </a:pPr>
            <a:r>
              <a:rPr lang="en-US" sz="2800" dirty="0" smtClean="0">
                <a:solidFill>
                  <a:schemeClr val="bg1"/>
                </a:solidFill>
              </a:rPr>
              <a:t>$2,016,805 (89.6% of Total)</a:t>
            </a:r>
          </a:p>
          <a:p>
            <a:pPr marL="914400" lvl="1" indent="-457200" algn="l">
              <a:spcBef>
                <a:spcPts val="1200"/>
              </a:spcBef>
              <a:buFont typeface="Arial" panose="020B0604020202020204" pitchFamily="34" charset="0"/>
              <a:buChar char="•"/>
            </a:pPr>
            <a:r>
              <a:rPr lang="en-US" sz="2800" dirty="0" smtClean="0">
                <a:solidFill>
                  <a:schemeClr val="bg1"/>
                </a:solidFill>
              </a:rPr>
              <a:t>Excess Insurance Premiums</a:t>
            </a:r>
          </a:p>
          <a:p>
            <a:pPr marL="1371600" lvl="2" indent="-457200" algn="l">
              <a:spcBef>
                <a:spcPts val="1200"/>
              </a:spcBef>
              <a:buFont typeface="Wingdings" panose="05000000000000000000" pitchFamily="2" charset="2"/>
              <a:buChar char="Ø"/>
            </a:pPr>
            <a:r>
              <a:rPr lang="en-US" sz="2800" dirty="0" smtClean="0">
                <a:solidFill>
                  <a:schemeClr val="bg1"/>
                </a:solidFill>
              </a:rPr>
              <a:t>$480,114 (73.3% </a:t>
            </a:r>
            <a:r>
              <a:rPr lang="en-US" sz="2800" dirty="0">
                <a:solidFill>
                  <a:schemeClr val="bg1"/>
                </a:solidFill>
              </a:rPr>
              <a:t>of Total)</a:t>
            </a:r>
            <a:endParaRPr lang="en-US" sz="2800" dirty="0" smtClean="0">
              <a:solidFill>
                <a:schemeClr val="bg1"/>
              </a:solidFill>
            </a:endParaRPr>
          </a:p>
          <a:p>
            <a:pPr marL="914400" lvl="1" indent="-457200" algn="l">
              <a:spcBef>
                <a:spcPts val="1200"/>
              </a:spcBef>
              <a:buFont typeface="Arial" panose="020B0604020202020204" pitchFamily="34" charset="0"/>
              <a:buChar char="•"/>
            </a:pPr>
            <a:r>
              <a:rPr lang="en-US" sz="2800" dirty="0" smtClean="0">
                <a:solidFill>
                  <a:schemeClr val="bg1"/>
                </a:solidFill>
              </a:rPr>
              <a:t>Consulting and Brokerage Expenses</a:t>
            </a:r>
          </a:p>
          <a:p>
            <a:pPr marL="1371600" lvl="2" indent="-457200" algn="l">
              <a:spcBef>
                <a:spcPts val="1200"/>
              </a:spcBef>
              <a:buFont typeface="Wingdings" panose="05000000000000000000" pitchFamily="2" charset="2"/>
              <a:buChar char="Ø"/>
            </a:pPr>
            <a:r>
              <a:rPr lang="en-US" sz="2800" dirty="0" smtClean="0">
                <a:solidFill>
                  <a:schemeClr val="bg1"/>
                </a:solidFill>
              </a:rPr>
              <a:t>$417,336 </a:t>
            </a:r>
            <a:r>
              <a:rPr lang="en-US" sz="2800" dirty="0">
                <a:solidFill>
                  <a:schemeClr val="bg1"/>
                </a:solidFill>
              </a:rPr>
              <a:t>(89.6% of Total)</a:t>
            </a:r>
            <a:endParaRPr lang="en-US" sz="2800" dirty="0" smtClean="0">
              <a:solidFill>
                <a:schemeClr val="bg1"/>
              </a:solidFill>
            </a:endParaRPr>
          </a:p>
          <a:p>
            <a:pPr marL="914400" lvl="1" indent="-457200" algn="l">
              <a:spcBef>
                <a:spcPts val="1200"/>
              </a:spcBef>
              <a:buFont typeface="Arial" panose="020B0604020202020204" pitchFamily="34" charset="0"/>
              <a:buChar char="•"/>
            </a:pPr>
            <a:r>
              <a:rPr lang="en-US" sz="2800" dirty="0" smtClean="0">
                <a:solidFill>
                  <a:schemeClr val="bg1"/>
                </a:solidFill>
              </a:rPr>
              <a:t>Total</a:t>
            </a:r>
          </a:p>
          <a:p>
            <a:pPr marL="1371600" lvl="2" indent="-457200" algn="l">
              <a:spcBef>
                <a:spcPts val="1200"/>
              </a:spcBef>
              <a:buFont typeface="Wingdings" panose="05000000000000000000" pitchFamily="2" charset="2"/>
              <a:buChar char="Ø"/>
            </a:pPr>
            <a:r>
              <a:rPr lang="en-US" sz="2800" dirty="0" smtClean="0">
                <a:solidFill>
                  <a:schemeClr val="bg1"/>
                </a:solidFill>
              </a:rPr>
              <a:t>$19,347,255</a:t>
            </a:r>
          </a:p>
        </p:txBody>
      </p:sp>
    </p:spTree>
    <p:extLst>
      <p:ext uri="{BB962C8B-B14F-4D97-AF65-F5344CB8AC3E}">
        <p14:creationId xmlns="" xmlns:p14="http://schemas.microsoft.com/office/powerpoint/2010/main" val="3826101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5" y="76200"/>
            <a:ext cx="9144000" cy="1143000"/>
          </a:xfrm>
        </p:spPr>
        <p:txBody>
          <a:bodyPr/>
          <a:lstStyle/>
          <a:p>
            <a:r>
              <a:rPr lang="en-US" sz="4800" dirty="0" smtClean="0">
                <a:solidFill>
                  <a:srgbClr val="ECE3AA"/>
                </a:solidFill>
              </a:rPr>
              <a:t>Costs To Allocate – Judiciary</a:t>
            </a:r>
            <a:endParaRPr lang="en-US" sz="4800" dirty="0">
              <a:solidFill>
                <a:srgbClr val="ECE3AA"/>
              </a:solidFill>
            </a:endParaRPr>
          </a:p>
        </p:txBody>
      </p:sp>
      <p:sp>
        <p:nvSpPr>
          <p:cNvPr id="3" name="Rectangle 3"/>
          <p:cNvSpPr txBox="1">
            <a:spLocks noChangeArrowheads="1"/>
          </p:cNvSpPr>
          <p:nvPr/>
        </p:nvSpPr>
        <p:spPr>
          <a:xfrm>
            <a:off x="0" y="1219200"/>
            <a:ext cx="9144000" cy="49530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914400" lvl="1" indent="-457200" algn="l">
              <a:spcBef>
                <a:spcPct val="5000"/>
              </a:spcBef>
              <a:buFont typeface="Arial" panose="020B0604020202020204" pitchFamily="34" charset="0"/>
              <a:buChar char="•"/>
            </a:pPr>
            <a:r>
              <a:rPr lang="en-US" sz="2800" dirty="0" smtClean="0">
                <a:solidFill>
                  <a:schemeClr val="bg1"/>
                </a:solidFill>
              </a:rPr>
              <a:t>Ultimate Loss and ALAE</a:t>
            </a:r>
          </a:p>
          <a:p>
            <a:pPr marL="1371600" lvl="2" indent="-457200" algn="l">
              <a:spcBef>
                <a:spcPct val="5000"/>
              </a:spcBef>
              <a:buFont typeface="Wingdings" panose="05000000000000000000" pitchFamily="2" charset="2"/>
              <a:buChar char="Ø"/>
            </a:pPr>
            <a:r>
              <a:rPr lang="en-US" sz="2800" dirty="0" smtClean="0">
                <a:solidFill>
                  <a:schemeClr val="bg1"/>
                </a:solidFill>
              </a:rPr>
              <a:t>$824,000 (from actuarial study)</a:t>
            </a:r>
          </a:p>
          <a:p>
            <a:pPr marL="914400" lvl="1" indent="-457200" algn="l">
              <a:spcBef>
                <a:spcPts val="1200"/>
              </a:spcBef>
              <a:buFont typeface="Arial" panose="020B0604020202020204" pitchFamily="34" charset="0"/>
              <a:buChar char="•"/>
            </a:pPr>
            <a:r>
              <a:rPr lang="en-US" sz="2800" dirty="0" smtClean="0">
                <a:solidFill>
                  <a:schemeClr val="bg1"/>
                </a:solidFill>
              </a:rPr>
              <a:t>Third-Party Claims Administration Fees</a:t>
            </a:r>
          </a:p>
          <a:p>
            <a:pPr marL="1371600" lvl="2" indent="-457200" algn="l">
              <a:spcBef>
                <a:spcPts val="1200"/>
              </a:spcBef>
              <a:buFont typeface="Wingdings" panose="05000000000000000000" pitchFamily="2" charset="2"/>
              <a:buChar char="Ø"/>
            </a:pPr>
            <a:r>
              <a:rPr lang="en-US" sz="2800" dirty="0" smtClean="0">
                <a:solidFill>
                  <a:schemeClr val="bg1"/>
                </a:solidFill>
              </a:rPr>
              <a:t>$233,195 (10.4% of Total)</a:t>
            </a:r>
          </a:p>
          <a:p>
            <a:pPr marL="914400" lvl="1" indent="-457200" algn="l">
              <a:spcBef>
                <a:spcPts val="1200"/>
              </a:spcBef>
              <a:buFont typeface="Arial" panose="020B0604020202020204" pitchFamily="34" charset="0"/>
              <a:buChar char="•"/>
            </a:pPr>
            <a:r>
              <a:rPr lang="en-US" sz="2800" dirty="0" smtClean="0">
                <a:solidFill>
                  <a:schemeClr val="bg1"/>
                </a:solidFill>
              </a:rPr>
              <a:t>Excess Insurance Premiums</a:t>
            </a:r>
          </a:p>
          <a:p>
            <a:pPr marL="1371600" lvl="2" indent="-457200" algn="l">
              <a:spcBef>
                <a:spcPts val="1200"/>
              </a:spcBef>
              <a:buFont typeface="Wingdings" panose="05000000000000000000" pitchFamily="2" charset="2"/>
              <a:buChar char="Ø"/>
            </a:pPr>
            <a:r>
              <a:rPr lang="en-US" sz="2800" dirty="0" smtClean="0">
                <a:solidFill>
                  <a:schemeClr val="bg1"/>
                </a:solidFill>
              </a:rPr>
              <a:t>$174,915 (26.7% </a:t>
            </a:r>
            <a:r>
              <a:rPr lang="en-US" sz="2800" dirty="0">
                <a:solidFill>
                  <a:schemeClr val="bg1"/>
                </a:solidFill>
              </a:rPr>
              <a:t>of Total)</a:t>
            </a:r>
            <a:endParaRPr lang="en-US" sz="2800" dirty="0" smtClean="0">
              <a:solidFill>
                <a:schemeClr val="bg1"/>
              </a:solidFill>
            </a:endParaRPr>
          </a:p>
          <a:p>
            <a:pPr marL="914400" lvl="1" indent="-457200" algn="l">
              <a:spcBef>
                <a:spcPts val="1200"/>
              </a:spcBef>
              <a:buFont typeface="Arial" panose="020B0604020202020204" pitchFamily="34" charset="0"/>
              <a:buChar char="•"/>
            </a:pPr>
            <a:r>
              <a:rPr lang="en-US" sz="2800" dirty="0" smtClean="0">
                <a:solidFill>
                  <a:schemeClr val="bg1"/>
                </a:solidFill>
              </a:rPr>
              <a:t>Consulting and Brokerage Expenses</a:t>
            </a:r>
          </a:p>
          <a:p>
            <a:pPr marL="1371600" lvl="2" indent="-457200" algn="l">
              <a:spcBef>
                <a:spcPts val="1200"/>
              </a:spcBef>
              <a:buFont typeface="Wingdings" panose="05000000000000000000" pitchFamily="2" charset="2"/>
              <a:buChar char="Ø"/>
            </a:pPr>
            <a:r>
              <a:rPr lang="en-US" sz="2800" dirty="0" smtClean="0">
                <a:solidFill>
                  <a:schemeClr val="bg1"/>
                </a:solidFill>
              </a:rPr>
              <a:t>$48,255 (10.4% </a:t>
            </a:r>
            <a:r>
              <a:rPr lang="en-US" sz="2800" dirty="0">
                <a:solidFill>
                  <a:schemeClr val="bg1"/>
                </a:solidFill>
              </a:rPr>
              <a:t>of Total)</a:t>
            </a:r>
            <a:endParaRPr lang="en-US" sz="2800" dirty="0" smtClean="0">
              <a:solidFill>
                <a:schemeClr val="bg1"/>
              </a:solidFill>
            </a:endParaRPr>
          </a:p>
          <a:p>
            <a:pPr marL="914400" lvl="1" indent="-457200" algn="l">
              <a:spcBef>
                <a:spcPts val="1200"/>
              </a:spcBef>
              <a:buFont typeface="Arial" panose="020B0604020202020204" pitchFamily="34" charset="0"/>
              <a:buChar char="•"/>
            </a:pPr>
            <a:r>
              <a:rPr lang="en-US" sz="2800" dirty="0" smtClean="0">
                <a:solidFill>
                  <a:schemeClr val="bg1"/>
                </a:solidFill>
              </a:rPr>
              <a:t>Total</a:t>
            </a:r>
          </a:p>
          <a:p>
            <a:pPr marL="1371600" lvl="2" indent="-457200" algn="l">
              <a:spcBef>
                <a:spcPts val="1200"/>
              </a:spcBef>
              <a:buFont typeface="Wingdings" panose="05000000000000000000" pitchFamily="2" charset="2"/>
              <a:buChar char="Ø"/>
            </a:pPr>
            <a:r>
              <a:rPr lang="en-US" sz="2800" dirty="0" smtClean="0">
                <a:solidFill>
                  <a:schemeClr val="bg1"/>
                </a:solidFill>
              </a:rPr>
              <a:t>$1,280,366</a:t>
            </a:r>
          </a:p>
        </p:txBody>
      </p:sp>
    </p:spTree>
    <p:extLst>
      <p:ext uri="{BB962C8B-B14F-4D97-AF65-F5344CB8AC3E}">
        <p14:creationId xmlns="" xmlns:p14="http://schemas.microsoft.com/office/powerpoint/2010/main" val="2262833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4800" dirty="0" smtClean="0">
                <a:solidFill>
                  <a:srgbClr val="ECE3AA"/>
                </a:solidFill>
              </a:rPr>
              <a:t>Loss Allocation Methodology</a:t>
            </a:r>
            <a:endParaRPr lang="en-US" sz="4800" dirty="0">
              <a:solidFill>
                <a:srgbClr val="ECE3AA"/>
              </a:solidFill>
            </a:endParaRPr>
          </a:p>
        </p:txBody>
      </p:sp>
      <p:sp>
        <p:nvSpPr>
          <p:cNvPr id="3" name="Rectangle 3"/>
          <p:cNvSpPr txBox="1">
            <a:spLocks noChangeArrowheads="1"/>
          </p:cNvSpPr>
          <p:nvPr/>
        </p:nvSpPr>
        <p:spPr>
          <a:xfrm>
            <a:off x="381000" y="1600200"/>
            <a:ext cx="8305800" cy="51054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ct val="5000"/>
              </a:spcBef>
            </a:pPr>
            <a:r>
              <a:rPr lang="en-US" sz="2800" dirty="0" smtClean="0">
                <a:solidFill>
                  <a:schemeClr val="bg1"/>
                </a:solidFill>
              </a:rPr>
              <a:t>For each court…</a:t>
            </a:r>
          </a:p>
          <a:p>
            <a:pPr marL="463550" lvl="1" indent="-458788" algn="l">
              <a:spcBef>
                <a:spcPts val="1200"/>
              </a:spcBef>
              <a:buFont typeface="Arial" panose="020B0604020202020204" pitchFamily="34" charset="0"/>
              <a:buChar char="•"/>
            </a:pPr>
            <a:r>
              <a:rPr lang="en-US" sz="2800" dirty="0">
                <a:solidFill>
                  <a:schemeClr val="bg1"/>
                </a:solidFill>
              </a:rPr>
              <a:t>Determine 3-Year Incurred Losses % of Total</a:t>
            </a:r>
          </a:p>
          <a:p>
            <a:pPr marL="919163" lvl="3" indent="-457200" algn="l">
              <a:spcBef>
                <a:spcPts val="1200"/>
              </a:spcBef>
              <a:buFont typeface="Wingdings" panose="05000000000000000000" pitchFamily="2" charset="2"/>
              <a:buChar char="Ø"/>
            </a:pPr>
            <a:r>
              <a:rPr lang="en-US" sz="2800" dirty="0">
                <a:solidFill>
                  <a:schemeClr val="bg1"/>
                </a:solidFill>
              </a:rPr>
              <a:t>Losses capped at $75,000 per </a:t>
            </a:r>
            <a:r>
              <a:rPr lang="en-US" sz="2800" dirty="0" smtClean="0">
                <a:solidFill>
                  <a:schemeClr val="bg1"/>
                </a:solidFill>
              </a:rPr>
              <a:t>claim</a:t>
            </a:r>
            <a:endParaRPr lang="en-US" sz="2800" dirty="0">
              <a:solidFill>
                <a:schemeClr val="bg1"/>
              </a:solidFill>
            </a:endParaRPr>
          </a:p>
          <a:p>
            <a:pPr marL="463550" lvl="1" indent="-458788" algn="l">
              <a:spcBef>
                <a:spcPts val="1200"/>
              </a:spcBef>
              <a:buFont typeface="Arial" panose="020B0604020202020204" pitchFamily="34" charset="0"/>
              <a:buChar char="•"/>
            </a:pPr>
            <a:r>
              <a:rPr lang="en-US" sz="2800" dirty="0" smtClean="0">
                <a:solidFill>
                  <a:schemeClr val="bg1"/>
                </a:solidFill>
              </a:rPr>
              <a:t>Determine 3-Year Payroll % of Total</a:t>
            </a:r>
          </a:p>
          <a:p>
            <a:pPr marL="463550" lvl="1" indent="-458788" algn="l">
              <a:spcBef>
                <a:spcPts val="1200"/>
              </a:spcBef>
              <a:buFont typeface="Arial" panose="020B0604020202020204" pitchFamily="34" charset="0"/>
              <a:buChar char="•"/>
            </a:pPr>
            <a:r>
              <a:rPr lang="en-US" sz="2800" dirty="0" smtClean="0">
                <a:solidFill>
                  <a:schemeClr val="bg1"/>
                </a:solidFill>
              </a:rPr>
              <a:t>Determine Loss Weight</a:t>
            </a:r>
          </a:p>
          <a:p>
            <a:pPr marL="919163" lvl="3" indent="-457200" algn="l">
              <a:spcBef>
                <a:spcPts val="1200"/>
              </a:spcBef>
              <a:buFont typeface="Wingdings" panose="05000000000000000000" pitchFamily="2" charset="2"/>
              <a:buChar char="Ø"/>
            </a:pPr>
            <a:r>
              <a:rPr lang="en-US" sz="2800" dirty="0" smtClean="0">
                <a:solidFill>
                  <a:schemeClr val="bg1"/>
                </a:solidFill>
              </a:rPr>
              <a:t>80% to Largest Court</a:t>
            </a:r>
          </a:p>
          <a:p>
            <a:pPr marL="919163" lvl="3" indent="-457200" algn="l">
              <a:spcBef>
                <a:spcPts val="1200"/>
              </a:spcBef>
              <a:buFont typeface="Wingdings" panose="05000000000000000000" pitchFamily="2" charset="2"/>
              <a:buChar char="Ø"/>
            </a:pPr>
            <a:r>
              <a:rPr lang="en-US" sz="2800" dirty="0" smtClean="0">
                <a:solidFill>
                  <a:schemeClr val="bg1"/>
                </a:solidFill>
              </a:rPr>
              <a:t>Smaller Courts receive less weight</a:t>
            </a:r>
          </a:p>
          <a:p>
            <a:pPr marL="463550" lvl="1" indent="-458788" algn="l">
              <a:spcBef>
                <a:spcPts val="1200"/>
              </a:spcBef>
              <a:buFont typeface="Arial" panose="020B0604020202020204" pitchFamily="34" charset="0"/>
              <a:buChar char="•"/>
            </a:pPr>
            <a:r>
              <a:rPr lang="en-US" sz="2800" dirty="0" smtClean="0">
                <a:solidFill>
                  <a:schemeClr val="bg1"/>
                </a:solidFill>
              </a:rPr>
              <a:t>% Allocation = (% Capped Losses) x (Loss Weight)</a:t>
            </a:r>
            <a:br>
              <a:rPr lang="en-US" sz="2800" dirty="0" smtClean="0">
                <a:solidFill>
                  <a:schemeClr val="bg1"/>
                </a:solidFill>
              </a:rPr>
            </a:br>
            <a:r>
              <a:rPr lang="en-US" sz="2800" dirty="0" smtClean="0">
                <a:solidFill>
                  <a:schemeClr val="bg1"/>
                </a:solidFill>
              </a:rPr>
              <a:t>+ (% Payroll) x (1.0 – Loss Weight)</a:t>
            </a:r>
          </a:p>
          <a:p>
            <a:pPr marL="4763" lvl="1" algn="l">
              <a:spcBef>
                <a:spcPts val="1200"/>
              </a:spcBef>
            </a:pPr>
            <a:r>
              <a:rPr lang="en-US" sz="2800" dirty="0">
                <a:solidFill>
                  <a:schemeClr val="bg1"/>
                </a:solidFill>
              </a:rPr>
              <a:t> </a:t>
            </a:r>
            <a:endParaRPr lang="en-US" sz="2800" dirty="0" smtClean="0">
              <a:solidFill>
                <a:schemeClr val="bg1"/>
              </a:solidFill>
            </a:endParaRPr>
          </a:p>
        </p:txBody>
      </p:sp>
    </p:spTree>
    <p:extLst>
      <p:ext uri="{BB962C8B-B14F-4D97-AF65-F5344CB8AC3E}">
        <p14:creationId xmlns="" xmlns:p14="http://schemas.microsoft.com/office/powerpoint/2010/main" val="397377576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lstStyle/>
          <a:p>
            <a:r>
              <a:rPr lang="en-US" sz="4800" dirty="0" smtClean="0">
                <a:solidFill>
                  <a:srgbClr val="ECE3AA"/>
                </a:solidFill>
              </a:rPr>
              <a:t>Expense Allocation Methodology</a:t>
            </a:r>
            <a:endParaRPr lang="en-US" sz="4800" dirty="0">
              <a:solidFill>
                <a:srgbClr val="ECE3AA"/>
              </a:solidFill>
            </a:endParaRPr>
          </a:p>
        </p:txBody>
      </p:sp>
      <p:sp>
        <p:nvSpPr>
          <p:cNvPr id="3" name="Rectangle 3"/>
          <p:cNvSpPr txBox="1">
            <a:spLocks noChangeArrowheads="1"/>
          </p:cNvSpPr>
          <p:nvPr/>
        </p:nvSpPr>
        <p:spPr>
          <a:xfrm>
            <a:off x="152400" y="1676400"/>
            <a:ext cx="89154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ct val="5000"/>
              </a:spcBef>
            </a:pPr>
            <a:r>
              <a:rPr lang="en-US" sz="2800" dirty="0" smtClean="0">
                <a:solidFill>
                  <a:schemeClr val="bg1"/>
                </a:solidFill>
              </a:rPr>
              <a:t>For each court…</a:t>
            </a:r>
          </a:p>
          <a:p>
            <a:pPr marL="463550" lvl="1" indent="-458788" algn="l">
              <a:spcBef>
                <a:spcPts val="1200"/>
              </a:spcBef>
              <a:buFont typeface="Arial" panose="020B0604020202020204" pitchFamily="34" charset="0"/>
              <a:buChar char="•"/>
            </a:pPr>
            <a:r>
              <a:rPr lang="en-US" sz="2800" dirty="0" smtClean="0">
                <a:solidFill>
                  <a:schemeClr val="bg1"/>
                </a:solidFill>
              </a:rPr>
              <a:t>Excess Insurance Premiums are allocated based upon % of Total Payroll</a:t>
            </a:r>
          </a:p>
          <a:p>
            <a:pPr marL="463550" lvl="1" indent="-458788" algn="l">
              <a:spcBef>
                <a:spcPts val="1200"/>
              </a:spcBef>
              <a:buFont typeface="Arial" panose="020B0604020202020204" pitchFamily="34" charset="0"/>
              <a:buChar char="•"/>
            </a:pPr>
            <a:r>
              <a:rPr lang="en-US" sz="2800" dirty="0" smtClean="0">
                <a:solidFill>
                  <a:schemeClr val="bg1"/>
                </a:solidFill>
              </a:rPr>
              <a:t>Both TPA Fees and Consulting/Brokerage Fees are allocated giving 80% weight to % of Total Capped Losses and 20% weight to % of Total payroll</a:t>
            </a:r>
          </a:p>
          <a:p>
            <a:pPr marL="4763" lvl="1" algn="l">
              <a:spcBef>
                <a:spcPts val="1200"/>
              </a:spcBef>
            </a:pPr>
            <a:r>
              <a:rPr lang="en-US" sz="2800" dirty="0">
                <a:solidFill>
                  <a:schemeClr val="bg1"/>
                </a:solidFill>
              </a:rPr>
              <a:t> </a:t>
            </a:r>
            <a:endParaRPr lang="en-US" sz="2800" dirty="0" smtClean="0">
              <a:solidFill>
                <a:schemeClr val="bg1"/>
              </a:solidFill>
            </a:endParaRPr>
          </a:p>
        </p:txBody>
      </p:sp>
    </p:spTree>
    <p:extLst>
      <p:ext uri="{BB962C8B-B14F-4D97-AF65-F5344CB8AC3E}">
        <p14:creationId xmlns="" xmlns:p14="http://schemas.microsoft.com/office/powerpoint/2010/main" val="249440819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4800" dirty="0" smtClean="0">
                <a:solidFill>
                  <a:srgbClr val="ECE3AA"/>
                </a:solidFill>
              </a:rPr>
              <a:t>Documents For Members</a:t>
            </a:r>
            <a:endParaRPr lang="en-US" sz="4800" dirty="0">
              <a:solidFill>
                <a:srgbClr val="ECE3AA"/>
              </a:solidFill>
            </a:endParaRPr>
          </a:p>
        </p:txBody>
      </p:sp>
      <p:sp>
        <p:nvSpPr>
          <p:cNvPr id="3" name="Rectangle 3"/>
          <p:cNvSpPr txBox="1">
            <a:spLocks noChangeArrowheads="1"/>
          </p:cNvSpPr>
          <p:nvPr/>
        </p:nvSpPr>
        <p:spPr>
          <a:xfrm>
            <a:off x="381000" y="1447800"/>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2800" dirty="0" smtClean="0">
                <a:solidFill>
                  <a:schemeClr val="bg1"/>
                </a:solidFill>
              </a:rPr>
              <a:t>For each court, a document will be provided that includes the following…</a:t>
            </a:r>
          </a:p>
          <a:p>
            <a:pPr marL="461963" lvl="1" indent="-457200" algn="l">
              <a:spcBef>
                <a:spcPts val="1200"/>
              </a:spcBef>
              <a:buFont typeface="Wingdings" panose="05000000000000000000" pitchFamily="2" charset="2"/>
              <a:buChar char="Ø"/>
            </a:pPr>
            <a:r>
              <a:rPr lang="en-US" sz="2800" dirty="0" smtClean="0">
                <a:solidFill>
                  <a:schemeClr val="bg1"/>
                </a:solidFill>
              </a:rPr>
              <a:t>Memo describing the cost allocation methodology</a:t>
            </a:r>
          </a:p>
          <a:p>
            <a:pPr marL="461963" lvl="1" indent="-457200" algn="l">
              <a:spcBef>
                <a:spcPts val="1200"/>
              </a:spcBef>
              <a:buFont typeface="Wingdings" panose="05000000000000000000" pitchFamily="2" charset="2"/>
              <a:buChar char="Ø"/>
            </a:pPr>
            <a:r>
              <a:rPr lang="en-US" sz="2800" dirty="0" smtClean="0">
                <a:solidFill>
                  <a:schemeClr val="bg1"/>
                </a:solidFill>
              </a:rPr>
              <a:t>Coverage declaration page</a:t>
            </a:r>
          </a:p>
          <a:p>
            <a:pPr marL="461963" lvl="1" indent="-457200" algn="l">
              <a:spcBef>
                <a:spcPts val="1200"/>
              </a:spcBef>
              <a:buFont typeface="Wingdings" panose="05000000000000000000" pitchFamily="2" charset="2"/>
              <a:buChar char="Ø"/>
            </a:pPr>
            <a:r>
              <a:rPr lang="en-US" sz="2800" dirty="0" smtClean="0">
                <a:solidFill>
                  <a:schemeClr val="bg1"/>
                </a:solidFill>
              </a:rPr>
              <a:t>Detailed calculation of the premium allocation</a:t>
            </a:r>
          </a:p>
          <a:p>
            <a:pPr marL="461963" lvl="1" indent="-457200" algn="l">
              <a:spcBef>
                <a:spcPts val="1200"/>
              </a:spcBef>
              <a:buFont typeface="Wingdings" panose="05000000000000000000" pitchFamily="2" charset="2"/>
              <a:buChar char="Ø"/>
            </a:pPr>
            <a:r>
              <a:rPr lang="en-US" sz="2800" dirty="0" smtClean="0">
                <a:solidFill>
                  <a:schemeClr val="bg1"/>
                </a:solidFill>
              </a:rPr>
              <a:t>Comparison with prior allocation</a:t>
            </a:r>
          </a:p>
          <a:p>
            <a:pPr marL="461963" lvl="1" indent="-457200" algn="l">
              <a:spcBef>
                <a:spcPts val="1200"/>
              </a:spcBef>
              <a:buFont typeface="Wingdings" panose="05000000000000000000" pitchFamily="2" charset="2"/>
              <a:buChar char="Ø"/>
            </a:pPr>
            <a:r>
              <a:rPr lang="en-US" sz="2800" dirty="0" smtClean="0">
                <a:solidFill>
                  <a:schemeClr val="bg1"/>
                </a:solidFill>
              </a:rPr>
              <a:t>Allocation training to come</a:t>
            </a:r>
          </a:p>
        </p:txBody>
      </p:sp>
    </p:spTree>
    <p:extLst>
      <p:ext uri="{BB962C8B-B14F-4D97-AF65-F5344CB8AC3E}">
        <p14:creationId xmlns="" xmlns:p14="http://schemas.microsoft.com/office/powerpoint/2010/main" val="50474899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114245" y="457200"/>
            <a:ext cx="7315200" cy="2667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rtl="0" fontAlgn="base">
              <a:spcBef>
                <a:spcPct val="0"/>
              </a:spcBef>
              <a:spcAft>
                <a:spcPct val="0"/>
              </a:spcAft>
              <a:defRPr sz="6000" b="1">
                <a:solidFill>
                  <a:schemeClr val="tx2"/>
                </a:solidFill>
                <a:latin typeface="+mj-lt"/>
                <a:ea typeface="+mj-ea"/>
                <a:cs typeface="+mj-cs"/>
              </a:defRPr>
            </a:lvl1pPr>
            <a:lvl2pPr algn="l" rtl="0" fontAlgn="base">
              <a:spcBef>
                <a:spcPct val="0"/>
              </a:spcBef>
              <a:spcAft>
                <a:spcPct val="0"/>
              </a:spcAft>
              <a:defRPr sz="5400" b="1">
                <a:solidFill>
                  <a:schemeClr val="tx2"/>
                </a:solidFill>
                <a:latin typeface="Tahoma" pitchFamily="34" charset="0"/>
              </a:defRPr>
            </a:lvl2pPr>
            <a:lvl3pPr algn="l" rtl="0" fontAlgn="base">
              <a:spcBef>
                <a:spcPct val="0"/>
              </a:spcBef>
              <a:spcAft>
                <a:spcPct val="0"/>
              </a:spcAft>
              <a:defRPr sz="5400" b="1">
                <a:solidFill>
                  <a:schemeClr val="tx2"/>
                </a:solidFill>
                <a:latin typeface="Tahoma" pitchFamily="34" charset="0"/>
              </a:defRPr>
            </a:lvl3pPr>
            <a:lvl4pPr algn="l" rtl="0" fontAlgn="base">
              <a:spcBef>
                <a:spcPct val="0"/>
              </a:spcBef>
              <a:spcAft>
                <a:spcPct val="0"/>
              </a:spcAft>
              <a:defRPr sz="5400" b="1">
                <a:solidFill>
                  <a:schemeClr val="tx2"/>
                </a:solidFill>
                <a:latin typeface="Tahoma" pitchFamily="34" charset="0"/>
              </a:defRPr>
            </a:lvl4pPr>
            <a:lvl5pPr algn="l" rtl="0" fontAlgn="base">
              <a:spcBef>
                <a:spcPct val="0"/>
              </a:spcBef>
              <a:spcAft>
                <a:spcPct val="0"/>
              </a:spcAft>
              <a:defRPr sz="5400" b="1">
                <a:solidFill>
                  <a:schemeClr val="tx2"/>
                </a:solidFill>
                <a:latin typeface="Tahoma" pitchFamily="34" charset="0"/>
              </a:defRPr>
            </a:lvl5pPr>
            <a:lvl6pPr marL="457200" algn="l" rtl="0" fontAlgn="base">
              <a:spcBef>
                <a:spcPct val="0"/>
              </a:spcBef>
              <a:spcAft>
                <a:spcPct val="0"/>
              </a:spcAft>
              <a:defRPr sz="5400" b="1">
                <a:solidFill>
                  <a:schemeClr val="tx2"/>
                </a:solidFill>
                <a:latin typeface="Tahoma" pitchFamily="34" charset="0"/>
              </a:defRPr>
            </a:lvl6pPr>
            <a:lvl7pPr marL="914400" algn="l" rtl="0" fontAlgn="base">
              <a:spcBef>
                <a:spcPct val="0"/>
              </a:spcBef>
              <a:spcAft>
                <a:spcPct val="0"/>
              </a:spcAft>
              <a:defRPr sz="5400" b="1">
                <a:solidFill>
                  <a:schemeClr val="tx2"/>
                </a:solidFill>
                <a:latin typeface="Tahoma" pitchFamily="34" charset="0"/>
              </a:defRPr>
            </a:lvl7pPr>
            <a:lvl8pPr marL="1371600" algn="l" rtl="0" fontAlgn="base">
              <a:spcBef>
                <a:spcPct val="0"/>
              </a:spcBef>
              <a:spcAft>
                <a:spcPct val="0"/>
              </a:spcAft>
              <a:defRPr sz="5400" b="1">
                <a:solidFill>
                  <a:schemeClr val="tx2"/>
                </a:solidFill>
                <a:latin typeface="Tahoma" pitchFamily="34" charset="0"/>
              </a:defRPr>
            </a:lvl8pPr>
            <a:lvl9pPr marL="1828800" algn="l" rtl="0" fontAlgn="base">
              <a:spcBef>
                <a:spcPct val="0"/>
              </a:spcBef>
              <a:spcAft>
                <a:spcPct val="0"/>
              </a:spcAft>
              <a:defRPr sz="5400" b="1">
                <a:solidFill>
                  <a:schemeClr val="tx2"/>
                </a:solidFill>
                <a:latin typeface="Tahoma" pitchFamily="34" charset="0"/>
              </a:defRPr>
            </a:lvl9pPr>
          </a:lstStyle>
          <a:p>
            <a:r>
              <a:rPr lang="en-US" sz="5400" b="0" kern="0" dirty="0" smtClean="0">
                <a:solidFill>
                  <a:srgbClr val="E3D583"/>
                </a:solidFill>
                <a:latin typeface="Tahoma" panose="020B0604030504040204" pitchFamily="34" charset="0"/>
                <a:ea typeface="Tahoma" panose="020B0604030504040204" pitchFamily="34" charset="0"/>
                <a:cs typeface="Tahoma" panose="020B0604030504040204" pitchFamily="34" charset="0"/>
              </a:rPr>
              <a:t>Program Funding</a:t>
            </a:r>
            <a:endParaRPr lang="en-US" sz="5400" b="0" kern="0" dirty="0">
              <a:solidFill>
                <a:srgbClr val="E3D583"/>
              </a:solidFill>
              <a:latin typeface="Tahoma" panose="020B0604030504040204" pitchFamily="34" charset="0"/>
              <a:ea typeface="Tahoma" panose="020B0604030504040204" pitchFamily="34" charset="0"/>
              <a:cs typeface="Tahoma" panose="020B0604030504040204" pitchFamily="34" charset="0"/>
            </a:endParaRPr>
          </a:p>
        </p:txBody>
      </p:sp>
      <p:sp>
        <p:nvSpPr>
          <p:cNvPr id="7" name="Rectangle 3"/>
          <p:cNvSpPr txBox="1">
            <a:spLocks noChangeArrowheads="1"/>
          </p:cNvSpPr>
          <p:nvPr/>
        </p:nvSpPr>
        <p:spPr bwMode="auto">
          <a:xfrm>
            <a:off x="1130060" y="3549770"/>
            <a:ext cx="7315200" cy="6385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40000"/>
              </a:spcBef>
              <a:spcAft>
                <a:spcPct val="0"/>
              </a:spcAft>
              <a:buClr>
                <a:schemeClr val="tx2"/>
              </a:buClr>
              <a:buSzPct val="85000"/>
              <a:buFontTx/>
              <a:buNone/>
              <a:defRPr sz="4000">
                <a:solidFill>
                  <a:schemeClr val="tx1"/>
                </a:solidFill>
                <a:latin typeface="+mn-lt"/>
                <a:ea typeface="+mn-ea"/>
                <a:cs typeface="+mn-cs"/>
              </a:defRPr>
            </a:lvl1pPr>
            <a:lvl2pPr marL="742950" indent="-285750" algn="l" rtl="0" fontAlgn="base">
              <a:spcBef>
                <a:spcPct val="40000"/>
              </a:spcBef>
              <a:spcAft>
                <a:spcPct val="0"/>
              </a:spcAft>
              <a:buClr>
                <a:schemeClr val="folHlink"/>
              </a:buClr>
              <a:buSzPct val="70000"/>
              <a:buChar char="•"/>
              <a:defRPr sz="3600">
                <a:solidFill>
                  <a:schemeClr val="tx1"/>
                </a:solidFill>
                <a:latin typeface="+mn-lt"/>
              </a:defRPr>
            </a:lvl2pPr>
            <a:lvl3pPr marL="1143000" indent="-228600" algn="l" rtl="0" fontAlgn="base">
              <a:spcBef>
                <a:spcPct val="40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a:lstStyle>
          <a:p>
            <a:r>
              <a:rPr lang="en-US" sz="2400" b="1" kern="0" dirty="0" smtClean="0">
                <a:solidFill>
                  <a:schemeClr val="bg1"/>
                </a:solidFill>
              </a:rPr>
              <a:t>Michael Harrington, Bickmore</a:t>
            </a:r>
            <a:endParaRPr lang="en-US" sz="2400" b="1" kern="0" dirty="0">
              <a:solidFill>
                <a:schemeClr val="bg1"/>
              </a:solidFill>
            </a:endParaRPr>
          </a:p>
        </p:txBody>
      </p:sp>
      <p:sp>
        <p:nvSpPr>
          <p:cNvPr id="8" name="Rectangle 3"/>
          <p:cNvSpPr txBox="1">
            <a:spLocks noChangeArrowheads="1"/>
          </p:cNvSpPr>
          <p:nvPr/>
        </p:nvSpPr>
        <p:spPr bwMode="auto">
          <a:xfrm>
            <a:off x="1262332" y="4737943"/>
            <a:ext cx="7315200" cy="6385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40000"/>
              </a:spcBef>
              <a:spcAft>
                <a:spcPct val="0"/>
              </a:spcAft>
              <a:buClr>
                <a:schemeClr val="tx2"/>
              </a:buClr>
              <a:buSzPct val="85000"/>
              <a:buFontTx/>
              <a:buNone/>
              <a:defRPr sz="4000">
                <a:solidFill>
                  <a:schemeClr val="tx1"/>
                </a:solidFill>
                <a:latin typeface="+mn-lt"/>
                <a:ea typeface="+mn-ea"/>
                <a:cs typeface="+mn-cs"/>
              </a:defRPr>
            </a:lvl1pPr>
            <a:lvl2pPr marL="742950" indent="-285750" algn="l" rtl="0" fontAlgn="base">
              <a:spcBef>
                <a:spcPct val="40000"/>
              </a:spcBef>
              <a:spcAft>
                <a:spcPct val="0"/>
              </a:spcAft>
              <a:buClr>
                <a:schemeClr val="folHlink"/>
              </a:buClr>
              <a:buSzPct val="70000"/>
              <a:buChar char="•"/>
              <a:defRPr sz="3600">
                <a:solidFill>
                  <a:schemeClr val="tx1"/>
                </a:solidFill>
                <a:latin typeface="+mn-lt"/>
              </a:defRPr>
            </a:lvl2pPr>
            <a:lvl3pPr marL="1143000" indent="-228600" algn="l" rtl="0" fontAlgn="base">
              <a:spcBef>
                <a:spcPct val="40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a:lstStyle>
          <a:p>
            <a:r>
              <a:rPr lang="en-US" sz="2400" b="1" kern="0" dirty="0" smtClean="0">
                <a:solidFill>
                  <a:schemeClr val="bg1"/>
                </a:solidFill>
              </a:rPr>
              <a:t>Linda Cox, JBWCP Program Administrator</a:t>
            </a:r>
            <a:endParaRPr lang="en-US" sz="2400" b="1" kern="0" dirty="0">
              <a:solidFill>
                <a:schemeClr val="bg1"/>
              </a:solidFill>
            </a:endParaRPr>
          </a:p>
        </p:txBody>
      </p:sp>
      <p:sp>
        <p:nvSpPr>
          <p:cNvPr id="9" name="Rectangle 3"/>
          <p:cNvSpPr txBox="1">
            <a:spLocks noChangeArrowheads="1"/>
          </p:cNvSpPr>
          <p:nvPr/>
        </p:nvSpPr>
        <p:spPr bwMode="auto">
          <a:xfrm>
            <a:off x="1242204" y="4114800"/>
            <a:ext cx="7315200" cy="6385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fontAlgn="base">
              <a:spcBef>
                <a:spcPct val="40000"/>
              </a:spcBef>
              <a:spcAft>
                <a:spcPct val="0"/>
              </a:spcAft>
              <a:buClr>
                <a:schemeClr val="tx2"/>
              </a:buClr>
              <a:buSzPct val="85000"/>
              <a:buFontTx/>
              <a:buNone/>
              <a:defRPr sz="4000">
                <a:solidFill>
                  <a:schemeClr val="tx1"/>
                </a:solidFill>
                <a:latin typeface="+mn-lt"/>
                <a:ea typeface="+mn-ea"/>
                <a:cs typeface="+mn-cs"/>
              </a:defRPr>
            </a:lvl1pPr>
            <a:lvl2pPr marL="742950" indent="-285750" algn="l" rtl="0" fontAlgn="base">
              <a:spcBef>
                <a:spcPct val="40000"/>
              </a:spcBef>
              <a:spcAft>
                <a:spcPct val="0"/>
              </a:spcAft>
              <a:buClr>
                <a:schemeClr val="folHlink"/>
              </a:buClr>
              <a:buSzPct val="70000"/>
              <a:buChar char="•"/>
              <a:defRPr sz="3600">
                <a:solidFill>
                  <a:schemeClr val="tx1"/>
                </a:solidFill>
                <a:latin typeface="+mn-lt"/>
              </a:defRPr>
            </a:lvl2pPr>
            <a:lvl3pPr marL="1143000" indent="-228600" algn="l" rtl="0" fontAlgn="base">
              <a:spcBef>
                <a:spcPct val="40000"/>
              </a:spcBef>
              <a:spcAft>
                <a:spcPct val="0"/>
              </a:spcAft>
              <a:buClr>
                <a:schemeClr val="hlink"/>
              </a:buClr>
              <a:buSzPct val="85000"/>
              <a:buChar char="•"/>
              <a:defRPr sz="3200">
                <a:solidFill>
                  <a:schemeClr val="tx1"/>
                </a:solidFill>
                <a:latin typeface="+mn-lt"/>
              </a:defRPr>
            </a:lvl3pPr>
            <a:lvl4pPr marL="1600200" indent="-228600" algn="l" rtl="0" fontAlgn="base">
              <a:spcBef>
                <a:spcPct val="20000"/>
              </a:spcBef>
              <a:spcAft>
                <a:spcPct val="0"/>
              </a:spcAft>
              <a:buClr>
                <a:schemeClr val="accent2"/>
              </a:buClr>
              <a:buSzPct val="80000"/>
              <a:buChar char="•"/>
              <a:defRPr sz="2000">
                <a:solidFill>
                  <a:schemeClr val="tx1"/>
                </a:solidFill>
                <a:latin typeface="+mn-lt"/>
              </a:defRPr>
            </a:lvl4pPr>
            <a:lvl5pPr marL="2057400" indent="-228600" algn="l" rtl="0" fontAlgn="base">
              <a:spcBef>
                <a:spcPct val="20000"/>
              </a:spcBef>
              <a:spcAft>
                <a:spcPct val="0"/>
              </a:spcAft>
              <a:buClr>
                <a:schemeClr val="accent1"/>
              </a:buClr>
              <a:buSzPct val="80000"/>
              <a:buChar char="•"/>
              <a:defRPr sz="2000">
                <a:solidFill>
                  <a:schemeClr val="tx1"/>
                </a:solidFill>
                <a:latin typeface="+mn-lt"/>
              </a:defRPr>
            </a:lvl5pPr>
            <a:lvl6pPr marL="2514600" indent="-228600" algn="l" rtl="0" fontAlgn="base">
              <a:spcBef>
                <a:spcPct val="20000"/>
              </a:spcBef>
              <a:spcAft>
                <a:spcPct val="0"/>
              </a:spcAft>
              <a:buClr>
                <a:schemeClr val="accent1"/>
              </a:buClr>
              <a:buSzPct val="80000"/>
              <a:buChar char="•"/>
              <a:defRPr sz="2000">
                <a:solidFill>
                  <a:schemeClr val="tx1"/>
                </a:solidFill>
                <a:latin typeface="+mn-lt"/>
              </a:defRPr>
            </a:lvl6pPr>
            <a:lvl7pPr marL="2971800" indent="-228600" algn="l" rtl="0" fontAlgn="base">
              <a:spcBef>
                <a:spcPct val="20000"/>
              </a:spcBef>
              <a:spcAft>
                <a:spcPct val="0"/>
              </a:spcAft>
              <a:buClr>
                <a:schemeClr val="accent1"/>
              </a:buClr>
              <a:buSzPct val="80000"/>
              <a:buChar char="•"/>
              <a:defRPr sz="2000">
                <a:solidFill>
                  <a:schemeClr val="tx1"/>
                </a:solidFill>
                <a:latin typeface="+mn-lt"/>
              </a:defRPr>
            </a:lvl7pPr>
            <a:lvl8pPr marL="3429000" indent="-228600" algn="l" rtl="0" fontAlgn="base">
              <a:spcBef>
                <a:spcPct val="20000"/>
              </a:spcBef>
              <a:spcAft>
                <a:spcPct val="0"/>
              </a:spcAft>
              <a:buClr>
                <a:schemeClr val="accent1"/>
              </a:buClr>
              <a:buSzPct val="80000"/>
              <a:buChar char="•"/>
              <a:defRPr sz="2000">
                <a:solidFill>
                  <a:schemeClr val="tx1"/>
                </a:solidFill>
                <a:latin typeface="+mn-lt"/>
              </a:defRPr>
            </a:lvl8pPr>
            <a:lvl9pPr marL="3886200" indent="-228600" algn="l" rtl="0" fontAlgn="base">
              <a:spcBef>
                <a:spcPct val="20000"/>
              </a:spcBef>
              <a:spcAft>
                <a:spcPct val="0"/>
              </a:spcAft>
              <a:buClr>
                <a:schemeClr val="accent1"/>
              </a:buClr>
              <a:buSzPct val="80000"/>
              <a:buChar char="•"/>
              <a:defRPr sz="2000">
                <a:solidFill>
                  <a:schemeClr val="tx1"/>
                </a:solidFill>
                <a:latin typeface="+mn-lt"/>
              </a:defRPr>
            </a:lvl9pPr>
          </a:lstStyle>
          <a:p>
            <a:r>
              <a:rPr lang="en-US" sz="2400" b="1" kern="0" dirty="0" smtClean="0">
                <a:solidFill>
                  <a:schemeClr val="bg1"/>
                </a:solidFill>
              </a:rPr>
              <a:t>Gregory Trout, Bickmore</a:t>
            </a:r>
            <a:endParaRPr lang="en-US" sz="2400" b="1" kern="0" dirty="0">
              <a:solidFill>
                <a:schemeClr val="bg1"/>
              </a:solidFill>
            </a:endParaRPr>
          </a:p>
        </p:txBody>
      </p:sp>
    </p:spTree>
    <p:extLst>
      <p:ext uri="{BB962C8B-B14F-4D97-AF65-F5344CB8AC3E}">
        <p14:creationId xmlns="" xmlns:p14="http://schemas.microsoft.com/office/powerpoint/2010/main" val="394629494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Program Status</a:t>
            </a:r>
            <a:endParaRPr lang="en-US" sz="4800" dirty="0">
              <a:solidFill>
                <a:srgbClr val="ECE3AA"/>
              </a:solidFill>
            </a:endParaRPr>
          </a:p>
        </p:txBody>
      </p:sp>
      <p:sp>
        <p:nvSpPr>
          <p:cNvPr id="3" name="Rectangle 3"/>
          <p:cNvSpPr txBox="1">
            <a:spLocks noChangeArrowheads="1"/>
          </p:cNvSpPr>
          <p:nvPr/>
        </p:nvSpPr>
        <p:spPr>
          <a:xfrm>
            <a:off x="381000" y="1219200"/>
            <a:ext cx="8382000" cy="487680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2800" dirty="0" smtClean="0">
                <a:solidFill>
                  <a:schemeClr val="bg1"/>
                </a:solidFill>
              </a:rPr>
              <a:t>Over the years, cash flow funding has resulted in a deficit between program assets and program liabilities:</a:t>
            </a:r>
          </a:p>
          <a:p>
            <a:pPr marL="461963" lvl="1" indent="-457200" algn="l">
              <a:spcBef>
                <a:spcPts val="1200"/>
              </a:spcBef>
              <a:buFont typeface="Arial" panose="020B0604020202020204" pitchFamily="34" charset="0"/>
              <a:buChar char="•"/>
            </a:pPr>
            <a:r>
              <a:rPr lang="en-US" sz="2800" dirty="0" smtClean="0">
                <a:solidFill>
                  <a:schemeClr val="bg1"/>
                </a:solidFill>
              </a:rPr>
              <a:t>Program Liabilities are approximately $82 million.</a:t>
            </a:r>
            <a:endParaRPr lang="en-US" sz="2800" dirty="0">
              <a:solidFill>
                <a:schemeClr val="bg1"/>
              </a:solidFill>
            </a:endParaRPr>
          </a:p>
          <a:p>
            <a:pPr marL="461963" lvl="1" indent="-457200" algn="l">
              <a:spcBef>
                <a:spcPts val="1200"/>
              </a:spcBef>
              <a:buFont typeface="Arial" panose="020B0604020202020204" pitchFamily="34" charset="0"/>
              <a:buChar char="•"/>
            </a:pPr>
            <a:r>
              <a:rPr lang="en-US" sz="2800" dirty="0" smtClean="0">
                <a:solidFill>
                  <a:schemeClr val="bg1"/>
                </a:solidFill>
              </a:rPr>
              <a:t>Program Assets are approximately $51 million.</a:t>
            </a:r>
          </a:p>
          <a:p>
            <a:pPr lvl="2" indent="-452438" algn="l">
              <a:spcBef>
                <a:spcPts val="1200"/>
              </a:spcBef>
            </a:pPr>
            <a:r>
              <a:rPr lang="en-US" sz="2800" dirty="0" smtClean="0">
                <a:solidFill>
                  <a:schemeClr val="bg1"/>
                </a:solidFill>
                <a:sym typeface="Wingdings" panose="05000000000000000000" pitchFamily="2" charset="2"/>
              </a:rPr>
              <a:t> The program is strongly funded to cover all projected short-term cash flow scenarios, but is not fully funded for the long-term.</a:t>
            </a:r>
            <a:endParaRPr lang="en-US" sz="2800" dirty="0" smtClean="0">
              <a:solidFill>
                <a:schemeClr val="bg1"/>
              </a:solidFill>
            </a:endParaRPr>
          </a:p>
          <a:p>
            <a:pPr marL="4763" lvl="1" algn="l">
              <a:spcBef>
                <a:spcPts val="1200"/>
              </a:spcBef>
            </a:pPr>
            <a:r>
              <a:rPr lang="en-US" sz="2800" dirty="0" smtClean="0">
                <a:solidFill>
                  <a:schemeClr val="bg1"/>
                </a:solidFill>
              </a:rPr>
              <a:t>Program Funding Goals: </a:t>
            </a:r>
          </a:p>
          <a:p>
            <a:pPr marL="461963" lvl="1" indent="-457200" algn="l">
              <a:spcBef>
                <a:spcPts val="1200"/>
              </a:spcBef>
              <a:buFont typeface="Arial" panose="020B0604020202020204" pitchFamily="34" charset="0"/>
              <a:buChar char="•"/>
            </a:pPr>
            <a:r>
              <a:rPr lang="en-US" sz="2800" dirty="0" smtClean="0">
                <a:solidFill>
                  <a:schemeClr val="bg1"/>
                </a:solidFill>
              </a:rPr>
              <a:t>Short-Term – To prevent gap from growing</a:t>
            </a:r>
          </a:p>
          <a:p>
            <a:pPr marL="461963" lvl="1" indent="-457200" algn="l">
              <a:spcBef>
                <a:spcPts val="1200"/>
              </a:spcBef>
              <a:buFont typeface="Arial" panose="020B0604020202020204" pitchFamily="34" charset="0"/>
              <a:buChar char="•"/>
            </a:pPr>
            <a:r>
              <a:rPr lang="en-US" sz="2800" dirty="0" smtClean="0">
                <a:solidFill>
                  <a:schemeClr val="bg1"/>
                </a:solidFill>
              </a:rPr>
              <a:t>Long-Term – Eliminate gap and fully-fund program</a:t>
            </a:r>
            <a:endParaRPr lang="en-US" sz="2800" dirty="0">
              <a:solidFill>
                <a:schemeClr val="bg1"/>
              </a:solidFill>
            </a:endParaRPr>
          </a:p>
          <a:p>
            <a:pPr marL="4763" lvl="1" algn="l">
              <a:spcBef>
                <a:spcPts val="1200"/>
              </a:spcBef>
            </a:pPr>
            <a:endParaRPr lang="en-US" sz="2800" dirty="0">
              <a:solidFill>
                <a:schemeClr val="bg1"/>
              </a:solidFill>
            </a:endParaRPr>
          </a:p>
        </p:txBody>
      </p:sp>
    </p:spTree>
    <p:extLst>
      <p:ext uri="{BB962C8B-B14F-4D97-AF65-F5344CB8AC3E}">
        <p14:creationId xmlns="" xmlns:p14="http://schemas.microsoft.com/office/powerpoint/2010/main" val="28684633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0" y="0"/>
            <a:ext cx="9067800" cy="1447799"/>
          </a:xfrm>
        </p:spPr>
        <p:txBody>
          <a:bodyPr/>
          <a:lstStyle/>
          <a:p>
            <a:r>
              <a:rPr lang="en-US" sz="4400" b="1" dirty="0" smtClean="0">
                <a:solidFill>
                  <a:srgbClr val="E3D583"/>
                </a:solidFill>
              </a:rPr>
              <a:t>Also Attending</a:t>
            </a:r>
            <a:endParaRPr lang="en-US" sz="4400" b="1" dirty="0">
              <a:solidFill>
                <a:srgbClr val="E3D583"/>
              </a:solidFill>
            </a:endParaRPr>
          </a:p>
        </p:txBody>
      </p:sp>
      <p:sp>
        <p:nvSpPr>
          <p:cNvPr id="5" name="Rectangle 3"/>
          <p:cNvSpPr txBox="1">
            <a:spLocks noChangeArrowheads="1"/>
          </p:cNvSpPr>
          <p:nvPr/>
        </p:nvSpPr>
        <p:spPr>
          <a:xfrm>
            <a:off x="490728" y="1447800"/>
            <a:ext cx="8229600" cy="4724400"/>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1pPr>
            <a:lvl2pPr marL="4572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2pPr>
            <a:lvl3pPr marL="9144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3pPr>
            <a:lvl4pPr marL="13716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4pPr>
            <a:lvl5pPr marL="1828800" indent="0" algn="ctr" defTabSz="914400" rtl="0" eaLnBrk="1" latinLnBrk="0" hangingPunct="1">
              <a:spcBef>
                <a:spcPct val="20000"/>
              </a:spcBef>
              <a:buClr>
                <a:schemeClr val="bg1"/>
              </a:buClr>
              <a:buFont typeface="Arial" panose="020B0604020202020204" pitchFamily="34" charset="0"/>
              <a:buNone/>
              <a:defRPr sz="4000" kern="1200">
                <a:solidFill>
                  <a:schemeClr val="tx1">
                    <a:tint val="75000"/>
                  </a:schemeClr>
                </a:solidFill>
                <a:latin typeface="Tahoma (Body)"/>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endParaRPr lang="en-US" sz="1400" b="1" dirty="0">
              <a:solidFill>
                <a:schemeClr val="bg1"/>
              </a:solidFill>
            </a:endParaRPr>
          </a:p>
        </p:txBody>
      </p:sp>
      <p:sp>
        <p:nvSpPr>
          <p:cNvPr id="6" name="Rectangle 2"/>
          <p:cNvSpPr txBox="1">
            <a:spLocks noChangeArrowheads="1"/>
          </p:cNvSpPr>
          <p:nvPr/>
        </p:nvSpPr>
        <p:spPr>
          <a:xfrm>
            <a:off x="762000" y="1143000"/>
            <a:ext cx="8077200" cy="487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kern="1200">
                <a:solidFill>
                  <a:srgbClr val="FFFF66"/>
                </a:solidFill>
                <a:latin typeface="Tahoma (Headings)"/>
                <a:ea typeface="+mj-ea"/>
                <a:cs typeface="+mj-cs"/>
              </a:defRPr>
            </a:lvl1pPr>
          </a:lstStyle>
          <a:p>
            <a:pPr marL="742950" indent="-742950" algn="l" fontAlgn="auto">
              <a:spcAft>
                <a:spcPts val="1200"/>
              </a:spcAft>
              <a:buFont typeface="+mj-lt"/>
              <a:buAutoNum type="arabicPeriod"/>
            </a:pPr>
            <a:r>
              <a:rPr lang="en-US" sz="3000" dirty="0" smtClean="0">
                <a:solidFill>
                  <a:srgbClr val="FFFFFF"/>
                </a:solidFill>
              </a:rPr>
              <a:t>Judicial </a:t>
            </a:r>
            <a:r>
              <a:rPr lang="en-US" sz="3000" dirty="0">
                <a:solidFill>
                  <a:srgbClr val="FFFFFF"/>
                </a:solidFill>
              </a:rPr>
              <a:t>Council </a:t>
            </a:r>
            <a:r>
              <a:rPr lang="en-US" sz="3000" dirty="0" smtClean="0">
                <a:solidFill>
                  <a:srgbClr val="FFFFFF"/>
                </a:solidFill>
              </a:rPr>
              <a:t>Staff - JBWCP Program Administration</a:t>
            </a:r>
          </a:p>
          <a:p>
            <a:pPr marL="742950" indent="-742950" algn="l" fontAlgn="auto">
              <a:spcAft>
                <a:spcPts val="1200"/>
              </a:spcAft>
              <a:buFont typeface="+mj-lt"/>
              <a:buAutoNum type="arabicPeriod"/>
            </a:pPr>
            <a:endParaRPr lang="en-US" sz="3000" dirty="0" smtClean="0">
              <a:solidFill>
                <a:srgbClr val="FFFFFF"/>
              </a:solidFill>
            </a:endParaRPr>
          </a:p>
          <a:p>
            <a:pPr marL="742950" indent="-742950" algn="l" fontAlgn="auto">
              <a:spcAft>
                <a:spcPts val="1200"/>
              </a:spcAft>
              <a:buFont typeface="+mj-lt"/>
              <a:buAutoNum type="arabicPeriod"/>
            </a:pPr>
            <a:r>
              <a:rPr lang="en-US" sz="3000" dirty="0" smtClean="0">
                <a:solidFill>
                  <a:srgbClr val="FFFFFF"/>
                </a:solidFill>
              </a:rPr>
              <a:t>Program Consultant - Bickmore</a:t>
            </a:r>
          </a:p>
          <a:p>
            <a:pPr marL="742950" indent="-742950" algn="l" fontAlgn="auto">
              <a:spcAft>
                <a:spcPts val="1200"/>
              </a:spcAft>
              <a:buFont typeface="+mj-lt"/>
              <a:buAutoNum type="arabicPeriod"/>
            </a:pPr>
            <a:endParaRPr lang="en-US" sz="3000" dirty="0" smtClean="0">
              <a:solidFill>
                <a:srgbClr val="FFFFFF"/>
              </a:solidFill>
            </a:endParaRPr>
          </a:p>
          <a:p>
            <a:pPr marL="742950" indent="-742950" algn="l" fontAlgn="auto">
              <a:spcAft>
                <a:spcPts val="1200"/>
              </a:spcAft>
              <a:buFont typeface="+mj-lt"/>
              <a:buAutoNum type="arabicPeriod"/>
            </a:pPr>
            <a:r>
              <a:rPr lang="en-US" sz="3000" dirty="0" smtClean="0">
                <a:solidFill>
                  <a:srgbClr val="FFFFFF"/>
                </a:solidFill>
              </a:rPr>
              <a:t>Claims Administration - Acclamation Insurance Management Services</a:t>
            </a:r>
          </a:p>
        </p:txBody>
      </p:sp>
    </p:spTree>
    <p:extLst>
      <p:ext uri="{BB962C8B-B14F-4D97-AF65-F5344CB8AC3E}">
        <p14:creationId xmlns="" xmlns:p14="http://schemas.microsoft.com/office/powerpoint/2010/main" val="4065340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solidFill>
                  <a:srgbClr val="ECE3AA"/>
                </a:solidFill>
              </a:rPr>
              <a:t>Funding Options</a:t>
            </a:r>
            <a:endParaRPr lang="en-US" sz="4800" dirty="0">
              <a:solidFill>
                <a:srgbClr val="ECE3AA"/>
              </a:solidFill>
            </a:endParaRPr>
          </a:p>
        </p:txBody>
      </p:sp>
      <p:sp>
        <p:nvSpPr>
          <p:cNvPr id="3" name="Rectangle 3"/>
          <p:cNvSpPr txBox="1">
            <a:spLocks noChangeArrowheads="1"/>
          </p:cNvSpPr>
          <p:nvPr/>
        </p:nvSpPr>
        <p:spPr>
          <a:xfrm>
            <a:off x="381000" y="1219200"/>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3200" dirty="0" smtClean="0">
                <a:solidFill>
                  <a:schemeClr val="bg1"/>
                </a:solidFill>
              </a:rPr>
              <a:t>There are two basic methods for funding self-insurance programs…</a:t>
            </a:r>
          </a:p>
          <a:p>
            <a:pPr marL="461963" lvl="1" indent="-457200" algn="l">
              <a:spcBef>
                <a:spcPts val="1200"/>
              </a:spcBef>
              <a:buFont typeface="Arial" panose="020B0604020202020204" pitchFamily="34" charset="0"/>
              <a:buChar char="•"/>
            </a:pPr>
            <a:r>
              <a:rPr lang="en-US" sz="3200" dirty="0" smtClean="0">
                <a:solidFill>
                  <a:schemeClr val="bg1"/>
                </a:solidFill>
              </a:rPr>
              <a:t>Cash </a:t>
            </a:r>
            <a:r>
              <a:rPr lang="en-US" sz="3200" dirty="0">
                <a:solidFill>
                  <a:schemeClr val="bg1"/>
                </a:solidFill>
              </a:rPr>
              <a:t>Flow Funding – Charges premiums to cover the </a:t>
            </a:r>
            <a:r>
              <a:rPr lang="en-US" sz="3200" u="sng" dirty="0">
                <a:solidFill>
                  <a:schemeClr val="bg1"/>
                </a:solidFill>
              </a:rPr>
              <a:t>cost of claims paid</a:t>
            </a:r>
            <a:r>
              <a:rPr lang="en-US" sz="3200" dirty="0">
                <a:solidFill>
                  <a:schemeClr val="bg1"/>
                </a:solidFill>
              </a:rPr>
              <a:t> in a given fiscal year.</a:t>
            </a:r>
          </a:p>
          <a:p>
            <a:pPr marL="461963" lvl="1" indent="-457200" algn="l">
              <a:spcBef>
                <a:spcPts val="1200"/>
              </a:spcBef>
              <a:buFont typeface="Arial" panose="020B0604020202020204" pitchFamily="34" charset="0"/>
              <a:buChar char="•"/>
            </a:pPr>
            <a:r>
              <a:rPr lang="en-US" sz="3200" dirty="0" smtClean="0">
                <a:solidFill>
                  <a:schemeClr val="bg1"/>
                </a:solidFill>
              </a:rPr>
              <a:t>Ultimate </a:t>
            </a:r>
            <a:r>
              <a:rPr lang="en-US" sz="3200" dirty="0">
                <a:solidFill>
                  <a:schemeClr val="bg1"/>
                </a:solidFill>
              </a:rPr>
              <a:t>Cost Funding – Charges premiums to cover the </a:t>
            </a:r>
            <a:r>
              <a:rPr lang="en-US" sz="3200" u="sng" dirty="0">
                <a:solidFill>
                  <a:schemeClr val="bg1"/>
                </a:solidFill>
              </a:rPr>
              <a:t>ultimate cost of claims occurring </a:t>
            </a:r>
            <a:r>
              <a:rPr lang="en-US" sz="3200" dirty="0">
                <a:solidFill>
                  <a:schemeClr val="bg1"/>
                </a:solidFill>
              </a:rPr>
              <a:t>in a given fiscal year</a:t>
            </a:r>
            <a:r>
              <a:rPr lang="en-US" sz="3200" dirty="0" smtClean="0">
                <a:solidFill>
                  <a:schemeClr val="bg1"/>
                </a:solidFill>
              </a:rPr>
              <a:t>.</a:t>
            </a:r>
            <a:endParaRPr lang="en-US" sz="3200" dirty="0">
              <a:solidFill>
                <a:schemeClr val="bg1"/>
              </a:solidFill>
            </a:endParaRPr>
          </a:p>
        </p:txBody>
      </p:sp>
    </p:spTree>
    <p:extLst>
      <p:ext uri="{BB962C8B-B14F-4D97-AF65-F5344CB8AC3E}">
        <p14:creationId xmlns="" xmlns:p14="http://schemas.microsoft.com/office/powerpoint/2010/main" val="390231008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solidFill>
                  <a:srgbClr val="ECE3AA"/>
                </a:solidFill>
              </a:rPr>
              <a:t>Funding Options</a:t>
            </a:r>
            <a:endParaRPr lang="en-US" sz="4800" dirty="0">
              <a:solidFill>
                <a:srgbClr val="ECE3AA"/>
              </a:solidFill>
            </a:endParaRPr>
          </a:p>
        </p:txBody>
      </p:sp>
      <p:sp>
        <p:nvSpPr>
          <p:cNvPr id="3" name="Rectangle 3"/>
          <p:cNvSpPr txBox="1">
            <a:spLocks noChangeArrowheads="1"/>
          </p:cNvSpPr>
          <p:nvPr/>
        </p:nvSpPr>
        <p:spPr>
          <a:xfrm>
            <a:off x="381000" y="1219200"/>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3200" dirty="0" smtClean="0">
                <a:solidFill>
                  <a:schemeClr val="bg1"/>
                </a:solidFill>
              </a:rPr>
              <a:t>There are two basic methods for funding self-insurance programs…</a:t>
            </a:r>
          </a:p>
          <a:p>
            <a:pPr marL="461963" lvl="1" indent="-457200" algn="l">
              <a:spcBef>
                <a:spcPts val="1200"/>
              </a:spcBef>
              <a:buFont typeface="Arial" panose="020B0604020202020204" pitchFamily="34" charset="0"/>
              <a:buChar char="•"/>
            </a:pPr>
            <a:r>
              <a:rPr lang="en-US" sz="3200" dirty="0" smtClean="0">
                <a:solidFill>
                  <a:schemeClr val="bg1"/>
                </a:solidFill>
              </a:rPr>
              <a:t>Cash </a:t>
            </a:r>
            <a:r>
              <a:rPr lang="en-US" sz="3200" dirty="0">
                <a:solidFill>
                  <a:schemeClr val="bg1"/>
                </a:solidFill>
              </a:rPr>
              <a:t>Flow Funding – Charges premiums to cover the </a:t>
            </a:r>
            <a:r>
              <a:rPr lang="en-US" sz="3200" u="sng" dirty="0">
                <a:solidFill>
                  <a:schemeClr val="bg1"/>
                </a:solidFill>
              </a:rPr>
              <a:t>cost of claims paid</a:t>
            </a:r>
            <a:r>
              <a:rPr lang="en-US" sz="3200" dirty="0">
                <a:solidFill>
                  <a:schemeClr val="bg1"/>
                </a:solidFill>
              </a:rPr>
              <a:t> in a given fiscal year.</a:t>
            </a:r>
          </a:p>
          <a:p>
            <a:pPr marL="461963" lvl="1" indent="-457200" algn="l">
              <a:spcBef>
                <a:spcPts val="1200"/>
              </a:spcBef>
              <a:buFont typeface="Arial" panose="020B0604020202020204" pitchFamily="34" charset="0"/>
              <a:buChar char="•"/>
            </a:pPr>
            <a:r>
              <a:rPr lang="en-US" sz="3200" dirty="0" smtClean="0">
                <a:solidFill>
                  <a:schemeClr val="bg1"/>
                </a:solidFill>
              </a:rPr>
              <a:t>Ultimate </a:t>
            </a:r>
            <a:r>
              <a:rPr lang="en-US" sz="3200" dirty="0">
                <a:solidFill>
                  <a:schemeClr val="bg1"/>
                </a:solidFill>
              </a:rPr>
              <a:t>Cost Funding – Charges premiums to cover the </a:t>
            </a:r>
            <a:r>
              <a:rPr lang="en-US" sz="3200" u="sng" dirty="0">
                <a:solidFill>
                  <a:schemeClr val="bg1"/>
                </a:solidFill>
              </a:rPr>
              <a:t>ultimate cost of claims occurring </a:t>
            </a:r>
            <a:r>
              <a:rPr lang="en-US" sz="3200" dirty="0">
                <a:solidFill>
                  <a:schemeClr val="bg1"/>
                </a:solidFill>
              </a:rPr>
              <a:t>in a given fiscal year</a:t>
            </a:r>
            <a:r>
              <a:rPr lang="en-US" sz="3200" dirty="0" smtClean="0">
                <a:solidFill>
                  <a:schemeClr val="bg1"/>
                </a:solidFill>
              </a:rPr>
              <a:t>.</a:t>
            </a:r>
            <a:endParaRPr lang="en-US" sz="3200" dirty="0">
              <a:solidFill>
                <a:schemeClr val="bg1"/>
              </a:solidFill>
            </a:endParaRPr>
          </a:p>
        </p:txBody>
      </p:sp>
    </p:spTree>
    <p:extLst>
      <p:ext uri="{BB962C8B-B14F-4D97-AF65-F5344CB8AC3E}">
        <p14:creationId xmlns="" xmlns:p14="http://schemas.microsoft.com/office/powerpoint/2010/main" val="34868201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solidFill>
                  <a:srgbClr val="ECE3AA"/>
                </a:solidFill>
              </a:rPr>
              <a:t>Funding Options</a:t>
            </a:r>
            <a:endParaRPr lang="en-US" sz="4800" dirty="0">
              <a:solidFill>
                <a:srgbClr val="ECE3AA"/>
              </a:solidFill>
            </a:endParaRPr>
          </a:p>
        </p:txBody>
      </p:sp>
      <p:sp>
        <p:nvSpPr>
          <p:cNvPr id="3" name="Rectangle 3"/>
          <p:cNvSpPr txBox="1">
            <a:spLocks noChangeArrowheads="1"/>
          </p:cNvSpPr>
          <p:nvPr/>
        </p:nvSpPr>
        <p:spPr>
          <a:xfrm>
            <a:off x="381000" y="1219200"/>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3200" dirty="0" smtClean="0">
                <a:solidFill>
                  <a:schemeClr val="bg1"/>
                </a:solidFill>
              </a:rPr>
              <a:t>There are two basic methods for funding self-insurance programs…</a:t>
            </a:r>
          </a:p>
          <a:p>
            <a:pPr marL="461963" lvl="1" indent="-457200" algn="l">
              <a:spcBef>
                <a:spcPts val="1200"/>
              </a:spcBef>
              <a:buFont typeface="Arial" panose="020B0604020202020204" pitchFamily="34" charset="0"/>
              <a:buChar char="•"/>
            </a:pPr>
            <a:r>
              <a:rPr lang="en-US" sz="3200" dirty="0" smtClean="0">
                <a:solidFill>
                  <a:schemeClr val="bg1"/>
                </a:solidFill>
              </a:rPr>
              <a:t>Cash </a:t>
            </a:r>
            <a:r>
              <a:rPr lang="en-US" sz="3200" dirty="0">
                <a:solidFill>
                  <a:schemeClr val="bg1"/>
                </a:solidFill>
              </a:rPr>
              <a:t>Flow Funding – Charges premiums to cover the </a:t>
            </a:r>
            <a:r>
              <a:rPr lang="en-US" sz="3200" u="sng" dirty="0">
                <a:solidFill>
                  <a:schemeClr val="bg1"/>
                </a:solidFill>
              </a:rPr>
              <a:t>cost of claims paid</a:t>
            </a:r>
            <a:r>
              <a:rPr lang="en-US" sz="3200" dirty="0">
                <a:solidFill>
                  <a:schemeClr val="bg1"/>
                </a:solidFill>
              </a:rPr>
              <a:t> in a given fiscal year.</a:t>
            </a:r>
          </a:p>
          <a:p>
            <a:pPr marL="461963" lvl="1" indent="-457200" algn="l">
              <a:spcBef>
                <a:spcPts val="1200"/>
              </a:spcBef>
              <a:buFont typeface="Arial" panose="020B0604020202020204" pitchFamily="34" charset="0"/>
              <a:buChar char="•"/>
            </a:pPr>
            <a:r>
              <a:rPr lang="en-US" sz="3200" dirty="0" smtClean="0">
                <a:solidFill>
                  <a:schemeClr val="bg1"/>
                </a:solidFill>
              </a:rPr>
              <a:t>Ultimate </a:t>
            </a:r>
            <a:r>
              <a:rPr lang="en-US" sz="3200" dirty="0">
                <a:solidFill>
                  <a:schemeClr val="bg1"/>
                </a:solidFill>
              </a:rPr>
              <a:t>Cost Funding – Charges premiums to cover the </a:t>
            </a:r>
            <a:r>
              <a:rPr lang="en-US" sz="3200" u="sng" dirty="0">
                <a:solidFill>
                  <a:schemeClr val="bg1"/>
                </a:solidFill>
              </a:rPr>
              <a:t>ultimate cost of claims occurring </a:t>
            </a:r>
            <a:r>
              <a:rPr lang="en-US" sz="3200" dirty="0">
                <a:solidFill>
                  <a:schemeClr val="bg1"/>
                </a:solidFill>
              </a:rPr>
              <a:t>in a given fiscal year</a:t>
            </a:r>
            <a:r>
              <a:rPr lang="en-US" sz="3200" dirty="0" smtClean="0">
                <a:solidFill>
                  <a:schemeClr val="bg1"/>
                </a:solidFill>
              </a:rPr>
              <a:t>.</a:t>
            </a:r>
            <a:endParaRPr lang="en-US" sz="3200" dirty="0">
              <a:solidFill>
                <a:schemeClr val="bg1"/>
              </a:solidFill>
            </a:endParaRPr>
          </a:p>
        </p:txBody>
      </p:sp>
      <p:sp>
        <p:nvSpPr>
          <p:cNvPr id="4" name="Oval 3"/>
          <p:cNvSpPr/>
          <p:nvPr/>
        </p:nvSpPr>
        <p:spPr>
          <a:xfrm>
            <a:off x="228600" y="1981200"/>
            <a:ext cx="8458200" cy="1905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flipV="1">
            <a:off x="7525546" y="3619500"/>
            <a:ext cx="268859" cy="14859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867400" y="5105400"/>
            <a:ext cx="2971800" cy="461665"/>
          </a:xfrm>
          <a:prstGeom prst="rect">
            <a:avLst/>
          </a:prstGeom>
          <a:noFill/>
          <a:ln>
            <a:solidFill>
              <a:srgbClr val="FF0000"/>
            </a:solidFill>
          </a:ln>
        </p:spPr>
        <p:txBody>
          <a:bodyPr wrap="square" rtlCol="0">
            <a:spAutoFit/>
          </a:bodyPr>
          <a:lstStyle/>
          <a:p>
            <a:pPr algn="ctr"/>
            <a:r>
              <a:rPr lang="en-US" b="1" dirty="0" smtClean="0">
                <a:solidFill>
                  <a:srgbClr val="FF0000"/>
                </a:solidFill>
              </a:rPr>
              <a:t>Previous Method</a:t>
            </a:r>
            <a:endParaRPr lang="en-US" b="1" dirty="0">
              <a:solidFill>
                <a:srgbClr val="FF0000"/>
              </a:solidFill>
            </a:endParaRPr>
          </a:p>
        </p:txBody>
      </p:sp>
    </p:spTree>
    <p:extLst>
      <p:ext uri="{BB962C8B-B14F-4D97-AF65-F5344CB8AC3E}">
        <p14:creationId xmlns="" xmlns:p14="http://schemas.microsoft.com/office/powerpoint/2010/main" val="204217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800" dirty="0" smtClean="0">
                <a:solidFill>
                  <a:srgbClr val="ECE3AA"/>
                </a:solidFill>
              </a:rPr>
              <a:t>Funding Options</a:t>
            </a:r>
            <a:endParaRPr lang="en-US" sz="4800" dirty="0">
              <a:solidFill>
                <a:srgbClr val="ECE3AA"/>
              </a:solidFill>
            </a:endParaRPr>
          </a:p>
        </p:txBody>
      </p:sp>
      <p:sp>
        <p:nvSpPr>
          <p:cNvPr id="3" name="Rectangle 3"/>
          <p:cNvSpPr txBox="1">
            <a:spLocks noChangeArrowheads="1"/>
          </p:cNvSpPr>
          <p:nvPr/>
        </p:nvSpPr>
        <p:spPr>
          <a:xfrm>
            <a:off x="381000" y="1219200"/>
            <a:ext cx="8382000" cy="51054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3200" dirty="0" smtClean="0">
                <a:solidFill>
                  <a:schemeClr val="bg1"/>
                </a:solidFill>
              </a:rPr>
              <a:t>There are two basic methods for funding self-insurance programs…</a:t>
            </a:r>
          </a:p>
          <a:p>
            <a:pPr marL="461963" lvl="1" indent="-457200" algn="l">
              <a:spcBef>
                <a:spcPts val="1200"/>
              </a:spcBef>
              <a:buFont typeface="Arial" panose="020B0604020202020204" pitchFamily="34" charset="0"/>
              <a:buChar char="•"/>
            </a:pPr>
            <a:r>
              <a:rPr lang="en-US" sz="3200" dirty="0" smtClean="0">
                <a:solidFill>
                  <a:schemeClr val="bg1"/>
                </a:solidFill>
              </a:rPr>
              <a:t>Cash </a:t>
            </a:r>
            <a:r>
              <a:rPr lang="en-US" sz="3200" dirty="0">
                <a:solidFill>
                  <a:schemeClr val="bg1"/>
                </a:solidFill>
              </a:rPr>
              <a:t>Flow Funding – Charges premiums to cover the </a:t>
            </a:r>
            <a:r>
              <a:rPr lang="en-US" sz="3200" u="sng" dirty="0">
                <a:solidFill>
                  <a:schemeClr val="bg1"/>
                </a:solidFill>
              </a:rPr>
              <a:t>cost of claims paid</a:t>
            </a:r>
            <a:r>
              <a:rPr lang="en-US" sz="3200" dirty="0">
                <a:solidFill>
                  <a:schemeClr val="bg1"/>
                </a:solidFill>
              </a:rPr>
              <a:t> in a given fiscal year.</a:t>
            </a:r>
          </a:p>
          <a:p>
            <a:pPr marL="461963" lvl="1" indent="-457200" algn="l">
              <a:spcBef>
                <a:spcPts val="1200"/>
              </a:spcBef>
              <a:buFont typeface="Arial" panose="020B0604020202020204" pitchFamily="34" charset="0"/>
              <a:buChar char="•"/>
            </a:pPr>
            <a:r>
              <a:rPr lang="en-US" sz="3200" dirty="0" smtClean="0">
                <a:solidFill>
                  <a:schemeClr val="bg1"/>
                </a:solidFill>
              </a:rPr>
              <a:t>Ultimate </a:t>
            </a:r>
            <a:r>
              <a:rPr lang="en-US" sz="3200" dirty="0">
                <a:solidFill>
                  <a:schemeClr val="bg1"/>
                </a:solidFill>
              </a:rPr>
              <a:t>Cost Funding – Charges premiums to cover the </a:t>
            </a:r>
            <a:r>
              <a:rPr lang="en-US" sz="3200" u="sng" dirty="0">
                <a:solidFill>
                  <a:schemeClr val="bg1"/>
                </a:solidFill>
              </a:rPr>
              <a:t>ultimate cost of claims occurring </a:t>
            </a:r>
            <a:r>
              <a:rPr lang="en-US" sz="3200" dirty="0">
                <a:solidFill>
                  <a:schemeClr val="bg1"/>
                </a:solidFill>
              </a:rPr>
              <a:t>in a given fiscal year</a:t>
            </a:r>
            <a:r>
              <a:rPr lang="en-US" sz="3200" dirty="0" smtClean="0">
                <a:solidFill>
                  <a:schemeClr val="bg1"/>
                </a:solidFill>
              </a:rPr>
              <a:t>.</a:t>
            </a:r>
            <a:endParaRPr lang="en-US" sz="3200" dirty="0">
              <a:solidFill>
                <a:schemeClr val="bg1"/>
              </a:solidFill>
            </a:endParaRPr>
          </a:p>
        </p:txBody>
      </p:sp>
      <p:sp>
        <p:nvSpPr>
          <p:cNvPr id="4" name="Oval 3"/>
          <p:cNvSpPr/>
          <p:nvPr/>
        </p:nvSpPr>
        <p:spPr>
          <a:xfrm>
            <a:off x="304800" y="3619500"/>
            <a:ext cx="8458200" cy="1905000"/>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0800000" flipV="1">
            <a:off x="7241203" y="2324100"/>
            <a:ext cx="268859" cy="14859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5334000" y="1824335"/>
            <a:ext cx="2971800" cy="461665"/>
          </a:xfrm>
          <a:prstGeom prst="rect">
            <a:avLst/>
          </a:prstGeom>
          <a:noFill/>
          <a:ln>
            <a:solidFill>
              <a:srgbClr val="FF0000"/>
            </a:solidFill>
          </a:ln>
        </p:spPr>
        <p:txBody>
          <a:bodyPr wrap="square" rtlCol="0">
            <a:spAutoFit/>
          </a:bodyPr>
          <a:lstStyle/>
          <a:p>
            <a:pPr algn="ctr"/>
            <a:r>
              <a:rPr lang="en-US" b="1" dirty="0" smtClean="0">
                <a:solidFill>
                  <a:srgbClr val="FF0000"/>
                </a:solidFill>
              </a:rPr>
              <a:t>New Method</a:t>
            </a:r>
            <a:endParaRPr lang="en-US" b="1" dirty="0">
              <a:solidFill>
                <a:srgbClr val="FF0000"/>
              </a:solidFill>
            </a:endParaRPr>
          </a:p>
        </p:txBody>
      </p:sp>
    </p:spTree>
    <p:extLst>
      <p:ext uri="{BB962C8B-B14F-4D97-AF65-F5344CB8AC3E}">
        <p14:creationId xmlns="" xmlns:p14="http://schemas.microsoft.com/office/powerpoint/2010/main" val="24926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Excess Insurance Coverage</a:t>
            </a:r>
            <a:endParaRPr lang="en-US" sz="4800" dirty="0">
              <a:solidFill>
                <a:srgbClr val="ECE3AA"/>
              </a:solidFill>
            </a:endParaRPr>
          </a:p>
        </p:txBody>
      </p:sp>
      <p:sp>
        <p:nvSpPr>
          <p:cNvPr id="3" name="Rectangle 3"/>
          <p:cNvSpPr txBox="1">
            <a:spLocks noChangeArrowheads="1"/>
          </p:cNvSpPr>
          <p:nvPr/>
        </p:nvSpPr>
        <p:spPr>
          <a:xfrm>
            <a:off x="381000" y="1447800"/>
            <a:ext cx="83820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763" lvl="1" algn="l">
              <a:spcBef>
                <a:spcPts val="600"/>
              </a:spcBef>
            </a:pPr>
            <a:r>
              <a:rPr lang="en-US" sz="2800" dirty="0" smtClean="0">
                <a:solidFill>
                  <a:schemeClr val="bg1"/>
                </a:solidFill>
              </a:rPr>
              <a:t>Previously only the Trial Courts had excess coverage.</a:t>
            </a:r>
          </a:p>
          <a:p>
            <a:pPr marL="4763" lvl="1" algn="l">
              <a:spcBef>
                <a:spcPts val="600"/>
              </a:spcBef>
            </a:pPr>
            <a:r>
              <a:rPr lang="en-US" sz="2800" dirty="0" smtClean="0">
                <a:solidFill>
                  <a:schemeClr val="bg1"/>
                </a:solidFill>
              </a:rPr>
              <a:t>This year we have been able to secure an excess coverage option for the Judiciary at the same rate as the Trial </a:t>
            </a:r>
            <a:r>
              <a:rPr lang="en-US" sz="2800" dirty="0">
                <a:solidFill>
                  <a:schemeClr val="bg1"/>
                </a:solidFill>
              </a:rPr>
              <a:t>C</a:t>
            </a:r>
            <a:r>
              <a:rPr lang="en-US" sz="2800" dirty="0" smtClean="0">
                <a:solidFill>
                  <a:schemeClr val="bg1"/>
                </a:solidFill>
              </a:rPr>
              <a:t>ourts:</a:t>
            </a:r>
          </a:p>
          <a:p>
            <a:pPr marL="461963" lvl="1" indent="-457200" algn="l">
              <a:spcBef>
                <a:spcPts val="1200"/>
              </a:spcBef>
              <a:buFont typeface="Arial" panose="020B0604020202020204" pitchFamily="34" charset="0"/>
              <a:buChar char="•"/>
            </a:pPr>
            <a:r>
              <a:rPr lang="en-US" sz="2800" dirty="0" smtClean="0">
                <a:solidFill>
                  <a:schemeClr val="bg1"/>
                </a:solidFill>
              </a:rPr>
              <a:t>Similar to Trial Courts, this would cap the Judiciary’s exposure to loss from a single occurrence to $2M.</a:t>
            </a:r>
            <a:endParaRPr lang="en-US" sz="2800" dirty="0">
              <a:solidFill>
                <a:schemeClr val="bg1"/>
              </a:solidFill>
            </a:endParaRPr>
          </a:p>
          <a:p>
            <a:pPr marL="461963" lvl="1" indent="-457200" algn="l">
              <a:spcBef>
                <a:spcPts val="1200"/>
              </a:spcBef>
              <a:buFont typeface="Arial" panose="020B0604020202020204" pitchFamily="34" charset="0"/>
              <a:buChar char="•"/>
            </a:pPr>
            <a:r>
              <a:rPr lang="en-US" sz="2800" dirty="0" smtClean="0">
                <a:solidFill>
                  <a:schemeClr val="bg1"/>
                </a:solidFill>
              </a:rPr>
              <a:t>Additional net cost would be approximately $159K.</a:t>
            </a:r>
          </a:p>
          <a:p>
            <a:pPr marL="919163" lvl="2" indent="-457200" algn="l">
              <a:spcBef>
                <a:spcPts val="1200"/>
              </a:spcBef>
              <a:buFont typeface="Arial" panose="020B0604020202020204" pitchFamily="34" charset="0"/>
              <a:buChar char="•"/>
            </a:pPr>
            <a:r>
              <a:rPr lang="en-US" sz="2800" dirty="0" smtClean="0">
                <a:solidFill>
                  <a:schemeClr val="bg1"/>
                </a:solidFill>
              </a:rPr>
              <a:t>Savings of $16K in self-insured loss and ALAE</a:t>
            </a:r>
          </a:p>
          <a:p>
            <a:pPr marL="919163" lvl="2" indent="-457200" algn="l">
              <a:spcBef>
                <a:spcPts val="1200"/>
              </a:spcBef>
              <a:buFont typeface="Arial" panose="020B0604020202020204" pitchFamily="34" charset="0"/>
              <a:buChar char="•"/>
            </a:pPr>
            <a:r>
              <a:rPr lang="en-US" sz="2800" dirty="0" smtClean="0">
                <a:solidFill>
                  <a:schemeClr val="bg1"/>
                </a:solidFill>
              </a:rPr>
              <a:t>Cost of $175 for excess insurance premium</a:t>
            </a:r>
            <a:endParaRPr lang="en-US" sz="2800" dirty="0">
              <a:solidFill>
                <a:schemeClr val="bg1"/>
              </a:solidFill>
            </a:endParaRPr>
          </a:p>
        </p:txBody>
      </p:sp>
    </p:spTree>
    <p:extLst>
      <p:ext uri="{BB962C8B-B14F-4D97-AF65-F5344CB8AC3E}">
        <p14:creationId xmlns="" xmlns:p14="http://schemas.microsoft.com/office/powerpoint/2010/main" val="70745182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0535"/>
            <a:ext cx="9144000" cy="461665"/>
          </a:xfrm>
          <a:prstGeom prst="rect">
            <a:avLst/>
          </a:prstGeom>
          <a:noFill/>
        </p:spPr>
        <p:txBody>
          <a:bodyPr wrap="square" rtlCol="0">
            <a:spAutoFit/>
          </a:bodyPr>
          <a:lstStyle/>
          <a:p>
            <a:pPr algn="ctr"/>
            <a:r>
              <a:rPr lang="en-US" sz="2400" u="sng" dirty="0" smtClean="0">
                <a:solidFill>
                  <a:schemeClr val="bg1"/>
                </a:solidFill>
              </a:rPr>
              <a:t>Amounts paid </a:t>
            </a:r>
            <a:r>
              <a:rPr lang="en-US" sz="2400" dirty="0" smtClean="0">
                <a:solidFill>
                  <a:schemeClr val="bg1"/>
                </a:solidFill>
              </a:rPr>
              <a:t>between 7/1/15 and 6/30/16 </a:t>
            </a:r>
            <a:r>
              <a:rPr lang="en-US" sz="2400" u="sng" dirty="0" smtClean="0">
                <a:solidFill>
                  <a:schemeClr val="bg1"/>
                </a:solidFill>
              </a:rPr>
              <a:t>for all claims</a:t>
            </a:r>
            <a:r>
              <a:rPr lang="en-US" sz="2400" dirty="0" smtClean="0">
                <a:solidFill>
                  <a:schemeClr val="bg1"/>
                </a:solidFill>
              </a:rPr>
              <a:t>…</a:t>
            </a:r>
            <a:endParaRPr lang="en-US" sz="2400" dirty="0">
              <a:solidFill>
                <a:schemeClr val="bg1"/>
              </a:solidFill>
            </a:endParaRPr>
          </a:p>
        </p:txBody>
      </p:sp>
      <p:sp>
        <p:nvSpPr>
          <p:cNvPr id="11" name="Title 1"/>
          <p:cNvSpPr>
            <a:spLocks noGrp="1"/>
          </p:cNvSpPr>
          <p:nvPr>
            <p:ph type="title"/>
          </p:nvPr>
        </p:nvSpPr>
        <p:spPr>
          <a:xfrm>
            <a:off x="0" y="274638"/>
            <a:ext cx="9144000" cy="1143000"/>
          </a:xfrm>
        </p:spPr>
        <p:txBody>
          <a:bodyPr>
            <a:noAutofit/>
          </a:bodyPr>
          <a:lstStyle/>
          <a:p>
            <a:r>
              <a:rPr lang="en-US" sz="4400" dirty="0" smtClean="0">
                <a:solidFill>
                  <a:srgbClr val="ECE3AA"/>
                </a:solidFill>
              </a:rPr>
              <a:t>Total Cash Flow Funding</a:t>
            </a:r>
            <a:br>
              <a:rPr lang="en-US" sz="4400" dirty="0" smtClean="0">
                <a:solidFill>
                  <a:srgbClr val="ECE3AA"/>
                </a:solidFill>
              </a:rPr>
            </a:br>
            <a:r>
              <a:rPr lang="en-US" sz="4400" dirty="0" smtClean="0">
                <a:solidFill>
                  <a:srgbClr val="ECE3AA"/>
                </a:solidFill>
              </a:rPr>
              <a:t>For 2015-16</a:t>
            </a:r>
            <a:endParaRPr lang="en-US" sz="4400" dirty="0">
              <a:solidFill>
                <a:srgbClr val="ECE3AA"/>
              </a:solidFill>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4000" y="2474685"/>
            <a:ext cx="6974439" cy="233006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Cloud Callout 12"/>
          <p:cNvSpPr/>
          <p:nvPr/>
        </p:nvSpPr>
        <p:spPr>
          <a:xfrm>
            <a:off x="8077200" y="4989577"/>
            <a:ext cx="1066800" cy="954023"/>
          </a:xfrm>
          <a:prstGeom prst="cloudCallout">
            <a:avLst>
              <a:gd name="adj1" fmla="val -20215"/>
              <a:gd name="adj2" fmla="val -73713"/>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001000" y="5257800"/>
            <a:ext cx="1066800" cy="369332"/>
          </a:xfrm>
          <a:prstGeom prst="rect">
            <a:avLst/>
          </a:prstGeom>
          <a:noFill/>
        </p:spPr>
        <p:txBody>
          <a:bodyPr wrap="square" rtlCol="0">
            <a:spAutoFit/>
          </a:bodyPr>
          <a:lstStyle/>
          <a:p>
            <a:pPr algn="ctr"/>
            <a:r>
              <a:rPr lang="en-US" sz="1800" dirty="0" smtClean="0"/>
              <a:t>+$0.7M</a:t>
            </a:r>
            <a:endParaRPr lang="en-US" sz="1800" dirty="0"/>
          </a:p>
        </p:txBody>
      </p:sp>
    </p:spTree>
    <p:extLst>
      <p:ext uri="{BB962C8B-B14F-4D97-AF65-F5344CB8AC3E}">
        <p14:creationId xmlns="" xmlns:p14="http://schemas.microsoft.com/office/powerpoint/2010/main" val="86812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400" dirty="0" smtClean="0">
                <a:solidFill>
                  <a:srgbClr val="ECE3AA"/>
                </a:solidFill>
              </a:rPr>
              <a:t>Total Ultimate Funding</a:t>
            </a:r>
            <a:br>
              <a:rPr lang="en-US" sz="4400" dirty="0" smtClean="0">
                <a:solidFill>
                  <a:srgbClr val="ECE3AA"/>
                </a:solidFill>
              </a:rPr>
            </a:br>
            <a:r>
              <a:rPr lang="en-US" sz="4400" dirty="0" smtClean="0">
                <a:solidFill>
                  <a:srgbClr val="ECE3AA"/>
                </a:solidFill>
              </a:rPr>
              <a:t>For 2015-16</a:t>
            </a:r>
            <a:endParaRPr lang="en-US" sz="4400" dirty="0">
              <a:solidFill>
                <a:srgbClr val="ECE3AA"/>
              </a:solidFill>
            </a:endParaRPr>
          </a:p>
        </p:txBody>
      </p:sp>
      <p:sp>
        <p:nvSpPr>
          <p:cNvPr id="5" name="TextBox 4"/>
          <p:cNvSpPr txBox="1"/>
          <p:nvPr/>
        </p:nvSpPr>
        <p:spPr>
          <a:xfrm>
            <a:off x="0" y="1900535"/>
            <a:ext cx="9144000" cy="461665"/>
          </a:xfrm>
          <a:prstGeom prst="rect">
            <a:avLst/>
          </a:prstGeom>
          <a:noFill/>
        </p:spPr>
        <p:txBody>
          <a:bodyPr wrap="square" rtlCol="0">
            <a:spAutoFit/>
          </a:bodyPr>
          <a:lstStyle/>
          <a:p>
            <a:pPr algn="ctr"/>
            <a:r>
              <a:rPr lang="en-US" sz="2400" u="sng" dirty="0" smtClean="0">
                <a:solidFill>
                  <a:schemeClr val="bg1"/>
                </a:solidFill>
              </a:rPr>
              <a:t>Ultimate for new claims occurring </a:t>
            </a:r>
            <a:r>
              <a:rPr lang="en-US" sz="2400" dirty="0" smtClean="0">
                <a:solidFill>
                  <a:schemeClr val="bg1"/>
                </a:solidFill>
              </a:rPr>
              <a:t>between 7/1/15 and 6/30/16…</a:t>
            </a:r>
            <a:endParaRPr lang="en-US" sz="2400" dirty="0">
              <a:solidFill>
                <a:schemeClr val="bg1"/>
              </a:solidFill>
            </a:endParaRPr>
          </a:p>
        </p:txBody>
      </p:sp>
      <p:sp>
        <p:nvSpPr>
          <p:cNvPr id="3" name="Cloud Callout 2"/>
          <p:cNvSpPr/>
          <p:nvPr/>
        </p:nvSpPr>
        <p:spPr>
          <a:xfrm>
            <a:off x="8077200" y="4989577"/>
            <a:ext cx="1066800" cy="954023"/>
          </a:xfrm>
          <a:prstGeom prst="cloudCallout">
            <a:avLst>
              <a:gd name="adj1" fmla="val -25657"/>
              <a:gd name="adj2" fmla="val -7371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01000" y="5257800"/>
            <a:ext cx="1066800" cy="369332"/>
          </a:xfrm>
          <a:prstGeom prst="rect">
            <a:avLst/>
          </a:prstGeom>
          <a:noFill/>
        </p:spPr>
        <p:txBody>
          <a:bodyPr wrap="square" rtlCol="0">
            <a:spAutoFit/>
          </a:bodyPr>
          <a:lstStyle/>
          <a:p>
            <a:pPr algn="ctr"/>
            <a:r>
              <a:rPr lang="en-US" sz="1800" dirty="0" smtClean="0"/>
              <a:t>+$2.1M</a:t>
            </a:r>
            <a:endParaRPr lang="en-US" sz="1800"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27048" y="2478024"/>
            <a:ext cx="6934200" cy="20955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1650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400" dirty="0" smtClean="0">
                <a:solidFill>
                  <a:srgbClr val="ECE3AA"/>
                </a:solidFill>
              </a:rPr>
              <a:t>Total Ultimate Funding</a:t>
            </a:r>
            <a:br>
              <a:rPr lang="en-US" sz="4400" dirty="0" smtClean="0">
                <a:solidFill>
                  <a:srgbClr val="ECE3AA"/>
                </a:solidFill>
              </a:rPr>
            </a:br>
            <a:r>
              <a:rPr lang="en-US" sz="4400" dirty="0" smtClean="0">
                <a:solidFill>
                  <a:srgbClr val="ECE3AA"/>
                </a:solidFill>
              </a:rPr>
              <a:t>For 2015-16</a:t>
            </a:r>
            <a:endParaRPr lang="en-US" sz="4400" dirty="0">
              <a:solidFill>
                <a:srgbClr val="ECE3AA"/>
              </a:solidFill>
            </a:endParaRPr>
          </a:p>
        </p:txBody>
      </p:sp>
      <p:sp>
        <p:nvSpPr>
          <p:cNvPr id="5" name="TextBox 4"/>
          <p:cNvSpPr txBox="1"/>
          <p:nvPr/>
        </p:nvSpPr>
        <p:spPr>
          <a:xfrm>
            <a:off x="0" y="1900535"/>
            <a:ext cx="9144000" cy="461665"/>
          </a:xfrm>
          <a:prstGeom prst="rect">
            <a:avLst/>
          </a:prstGeom>
          <a:noFill/>
        </p:spPr>
        <p:txBody>
          <a:bodyPr wrap="square" rtlCol="0">
            <a:spAutoFit/>
          </a:bodyPr>
          <a:lstStyle/>
          <a:p>
            <a:pPr algn="ctr"/>
            <a:r>
              <a:rPr lang="en-US" sz="2400" u="sng" dirty="0" smtClean="0">
                <a:solidFill>
                  <a:schemeClr val="bg1"/>
                </a:solidFill>
              </a:rPr>
              <a:t>Ultimate for new claims occurring </a:t>
            </a:r>
            <a:r>
              <a:rPr lang="en-US" sz="2400" dirty="0" smtClean="0">
                <a:solidFill>
                  <a:schemeClr val="bg1"/>
                </a:solidFill>
              </a:rPr>
              <a:t>between 7/1/15 and 6/30/16…</a:t>
            </a:r>
            <a:endParaRPr lang="en-US" sz="2400" dirty="0">
              <a:solidFill>
                <a:schemeClr val="bg1"/>
              </a:solidFill>
            </a:endParaRPr>
          </a:p>
        </p:txBody>
      </p:sp>
      <p:sp>
        <p:nvSpPr>
          <p:cNvPr id="3" name="Cloud Callout 2"/>
          <p:cNvSpPr/>
          <p:nvPr/>
        </p:nvSpPr>
        <p:spPr>
          <a:xfrm>
            <a:off x="8077200" y="4989577"/>
            <a:ext cx="1066800" cy="954023"/>
          </a:xfrm>
          <a:prstGeom prst="cloudCallout">
            <a:avLst>
              <a:gd name="adj1" fmla="val -25657"/>
              <a:gd name="adj2" fmla="val -73714"/>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001000" y="5257800"/>
            <a:ext cx="1066800" cy="369332"/>
          </a:xfrm>
          <a:prstGeom prst="rect">
            <a:avLst/>
          </a:prstGeom>
          <a:noFill/>
        </p:spPr>
        <p:txBody>
          <a:bodyPr wrap="square" rtlCol="0">
            <a:spAutoFit/>
          </a:bodyPr>
          <a:lstStyle/>
          <a:p>
            <a:pPr algn="ctr"/>
            <a:r>
              <a:rPr lang="en-US" sz="1800" dirty="0" smtClean="0"/>
              <a:t>+$159K</a:t>
            </a:r>
            <a:endParaRPr lang="en-US" sz="1800" dirty="0"/>
          </a:p>
        </p:txBody>
      </p:sp>
      <p:sp>
        <p:nvSpPr>
          <p:cNvPr id="11" name="TextBox 10"/>
          <p:cNvSpPr txBox="1"/>
          <p:nvPr/>
        </p:nvSpPr>
        <p:spPr>
          <a:xfrm>
            <a:off x="0" y="1452548"/>
            <a:ext cx="9144000" cy="461665"/>
          </a:xfrm>
          <a:prstGeom prst="rect">
            <a:avLst/>
          </a:prstGeom>
          <a:noFill/>
        </p:spPr>
        <p:txBody>
          <a:bodyPr wrap="square" rtlCol="0">
            <a:spAutoFit/>
          </a:bodyPr>
          <a:lstStyle/>
          <a:p>
            <a:pPr algn="ctr"/>
            <a:r>
              <a:rPr lang="en-US" sz="2400" b="1" dirty="0" smtClean="0">
                <a:solidFill>
                  <a:srgbClr val="FFC000"/>
                </a:solidFill>
              </a:rPr>
              <a:t>** With Judiciary Purchasing Excess Insurance **</a:t>
            </a:r>
            <a:endParaRPr lang="en-US" sz="2400" b="1" dirty="0">
              <a:solidFill>
                <a:srgbClr val="FFC000"/>
              </a:solidFill>
            </a:endParaRP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6850" y="2486025"/>
            <a:ext cx="6915150" cy="20859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758001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Summary</a:t>
            </a:r>
            <a:endParaRPr lang="en-US" sz="4800" dirty="0">
              <a:solidFill>
                <a:srgbClr val="ECE3AA"/>
              </a:solidFill>
            </a:endParaRPr>
          </a:p>
        </p:txBody>
      </p:sp>
      <p:sp>
        <p:nvSpPr>
          <p:cNvPr id="3" name="Rectangle 3"/>
          <p:cNvSpPr txBox="1">
            <a:spLocks noChangeArrowheads="1"/>
          </p:cNvSpPr>
          <p:nvPr/>
        </p:nvSpPr>
        <p:spPr>
          <a:xfrm>
            <a:off x="152400" y="1447800"/>
            <a:ext cx="88392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lvl="1" indent="-457200" algn="l">
              <a:spcBef>
                <a:spcPts val="1200"/>
              </a:spcBef>
              <a:buFont typeface="Arial" panose="020B0604020202020204" pitchFamily="34" charset="0"/>
              <a:buChar char="•"/>
            </a:pPr>
            <a:r>
              <a:rPr lang="en-US" sz="2800" dirty="0" smtClean="0">
                <a:solidFill>
                  <a:schemeClr val="bg1"/>
                </a:solidFill>
              </a:rPr>
              <a:t>The change to ultimate cost funding achieves the program’s short-term funding goal of preventing the deficit between assets and liabilities from growing.</a:t>
            </a:r>
          </a:p>
          <a:p>
            <a:pPr marL="919163" lvl="2" indent="-457200" algn="l">
              <a:spcBef>
                <a:spcPts val="1200"/>
              </a:spcBef>
              <a:buFont typeface="Arial" panose="020B0604020202020204" pitchFamily="34" charset="0"/>
              <a:buChar char="•"/>
            </a:pPr>
            <a:r>
              <a:rPr lang="en-US" sz="2800" dirty="0" smtClean="0">
                <a:solidFill>
                  <a:schemeClr val="bg1"/>
                </a:solidFill>
              </a:rPr>
              <a:t>Cash flow funding increase for 2015-16 is $0.7M.</a:t>
            </a:r>
          </a:p>
          <a:p>
            <a:pPr marL="919163" lvl="2" indent="-457200" algn="l">
              <a:spcBef>
                <a:spcPts val="1200"/>
              </a:spcBef>
              <a:buFont typeface="Arial" panose="020B0604020202020204" pitchFamily="34" charset="0"/>
              <a:buChar char="•"/>
            </a:pPr>
            <a:r>
              <a:rPr lang="en-US" sz="2800" dirty="0" smtClean="0">
                <a:solidFill>
                  <a:schemeClr val="bg1"/>
                </a:solidFill>
              </a:rPr>
              <a:t>Ultimate cost funding adds an additional $2.1M.</a:t>
            </a:r>
            <a:endParaRPr lang="en-US" sz="2800" dirty="0">
              <a:solidFill>
                <a:schemeClr val="bg1"/>
              </a:solidFill>
            </a:endParaRPr>
          </a:p>
          <a:p>
            <a:pPr marL="461963" lvl="1" indent="-457200" algn="l">
              <a:spcBef>
                <a:spcPts val="1200"/>
              </a:spcBef>
              <a:buFont typeface="Arial" panose="020B0604020202020204" pitchFamily="34" charset="0"/>
              <a:buChar char="•"/>
            </a:pPr>
            <a:r>
              <a:rPr lang="en-US" sz="2800" dirty="0" smtClean="0">
                <a:solidFill>
                  <a:schemeClr val="bg1"/>
                </a:solidFill>
              </a:rPr>
              <a:t>The purchase of excess insurance will protect the assets of the program from large shock losses.</a:t>
            </a:r>
            <a:endParaRPr lang="en-US" sz="2800" dirty="0">
              <a:solidFill>
                <a:schemeClr val="bg1"/>
              </a:solidFill>
            </a:endParaRPr>
          </a:p>
          <a:p>
            <a:pPr marL="919163" lvl="2" indent="-457200" algn="l">
              <a:spcBef>
                <a:spcPts val="1200"/>
              </a:spcBef>
              <a:buFont typeface="Arial" panose="020B0604020202020204" pitchFamily="34" charset="0"/>
              <a:buChar char="•"/>
            </a:pPr>
            <a:r>
              <a:rPr lang="en-US" sz="2800" dirty="0" smtClean="0">
                <a:solidFill>
                  <a:schemeClr val="bg1"/>
                </a:solidFill>
              </a:rPr>
              <a:t>This adds $159K to 2015-16 Judiciary premium.</a:t>
            </a:r>
            <a:endParaRPr lang="en-US" sz="2800" dirty="0">
              <a:solidFill>
                <a:schemeClr val="bg1"/>
              </a:solidFill>
            </a:endParaRPr>
          </a:p>
        </p:txBody>
      </p:sp>
    </p:spTree>
    <p:extLst>
      <p:ext uri="{BB962C8B-B14F-4D97-AF65-F5344CB8AC3E}">
        <p14:creationId xmlns="" xmlns:p14="http://schemas.microsoft.com/office/powerpoint/2010/main" val="7295270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743200" y="1600200"/>
            <a:ext cx="6019800" cy="1905000"/>
          </a:xfrm>
        </p:spPr>
        <p:txBody>
          <a:bodyPr/>
          <a:lstStyle/>
          <a:p>
            <a:pPr algn="l"/>
            <a:r>
              <a:rPr lang="en-US" sz="4000" dirty="0" smtClean="0">
                <a:solidFill>
                  <a:srgbClr val="E3D583"/>
                </a:solidFill>
              </a:rPr>
              <a:t>Consideration for Next Steps Towards Fully funding the JBWCP</a:t>
            </a:r>
            <a:endParaRPr lang="en-US" sz="4000" dirty="0">
              <a:solidFill>
                <a:srgbClr val="E3D583"/>
              </a:solidFill>
            </a:endParaRPr>
          </a:p>
        </p:txBody>
      </p:sp>
      <p:sp>
        <p:nvSpPr>
          <p:cNvPr id="100355" name="Rectangle 3"/>
          <p:cNvSpPr>
            <a:spLocks noGrp="1" noChangeArrowheads="1"/>
          </p:cNvSpPr>
          <p:nvPr>
            <p:ph type="body" idx="1"/>
          </p:nvPr>
        </p:nvSpPr>
        <p:spPr>
          <a:xfrm>
            <a:off x="2743200" y="3733800"/>
            <a:ext cx="5638800" cy="1371600"/>
          </a:xfrm>
        </p:spPr>
        <p:txBody>
          <a:bodyPr>
            <a:normAutofit/>
          </a:bodyPr>
          <a:lstStyle/>
          <a:p>
            <a:pPr marL="0" indent="0">
              <a:buNone/>
            </a:pPr>
            <a:r>
              <a:rPr lang="en-US" sz="1600" b="1" dirty="0">
                <a:solidFill>
                  <a:schemeClr val="bg1"/>
                </a:solidFill>
              </a:rPr>
              <a:t>Presenter:  </a:t>
            </a:r>
            <a:r>
              <a:rPr lang="en-US" sz="1600" dirty="0" smtClean="0">
                <a:solidFill>
                  <a:schemeClr val="bg1"/>
                </a:solidFill>
              </a:rPr>
              <a:t>Tania Ugrin-Capobianco, Chair</a:t>
            </a:r>
          </a:p>
          <a:p>
            <a:pPr marL="0" indent="0">
              <a:buNone/>
            </a:pPr>
            <a:r>
              <a:rPr lang="en-US" sz="1600" b="1" dirty="0">
                <a:solidFill>
                  <a:schemeClr val="bg1"/>
                </a:solidFill>
              </a:rPr>
              <a:t>Presenter:  </a:t>
            </a:r>
            <a:r>
              <a:rPr lang="en-US" sz="1600" dirty="0" smtClean="0">
                <a:solidFill>
                  <a:schemeClr val="bg1"/>
                </a:solidFill>
              </a:rPr>
              <a:t>Gregory Trout, Bickmore</a:t>
            </a:r>
            <a:endParaRPr lang="en-US" sz="1600" dirty="0">
              <a:solidFill>
                <a:schemeClr val="bg1"/>
              </a:solidFill>
            </a:endParaRPr>
          </a:p>
          <a:p>
            <a:pPr marL="0" indent="0">
              <a:buNone/>
            </a:pPr>
            <a:r>
              <a:rPr lang="en-US" sz="1600" b="1" dirty="0" smtClean="0">
                <a:solidFill>
                  <a:schemeClr val="bg1"/>
                </a:solidFill>
              </a:rPr>
              <a:t>Presenter:  </a:t>
            </a:r>
            <a:r>
              <a:rPr lang="en-US" sz="1600" dirty="0" smtClean="0">
                <a:solidFill>
                  <a:schemeClr val="bg1"/>
                </a:solidFill>
              </a:rPr>
              <a:t>Michael Harrington, Bickmore</a:t>
            </a:r>
          </a:p>
          <a:p>
            <a:pPr marL="0" indent="0">
              <a:buNone/>
            </a:pPr>
            <a:r>
              <a:rPr lang="en-US" sz="1600" b="1" dirty="0" smtClean="0">
                <a:solidFill>
                  <a:schemeClr val="bg1"/>
                </a:solidFill>
              </a:rPr>
              <a:t>Facilitator:  </a:t>
            </a:r>
            <a:r>
              <a:rPr lang="en-US" sz="1600" dirty="0" smtClean="0">
                <a:solidFill>
                  <a:schemeClr val="bg1"/>
                </a:solidFill>
              </a:rPr>
              <a:t>Linda Cox, Program Administrator</a:t>
            </a:r>
            <a:endParaRPr lang="en-US" sz="1400" dirty="0">
              <a:solidFill>
                <a:schemeClr val="bg1"/>
              </a:solidFill>
            </a:endParaRPr>
          </a:p>
        </p:txBody>
      </p:sp>
    </p:spTree>
    <p:extLst>
      <p:ext uri="{BB962C8B-B14F-4D97-AF65-F5344CB8AC3E}">
        <p14:creationId xmlns="" xmlns:p14="http://schemas.microsoft.com/office/powerpoint/2010/main" val="2405498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971800" y="1600200"/>
            <a:ext cx="6019800" cy="1371600"/>
          </a:xfrm>
        </p:spPr>
        <p:txBody>
          <a:bodyPr/>
          <a:lstStyle/>
          <a:p>
            <a:r>
              <a:rPr lang="en-US" sz="4800" dirty="0" smtClean="0">
                <a:solidFill>
                  <a:srgbClr val="E3D583"/>
                </a:solidFill>
              </a:rPr>
              <a:t>Approval of Minutes</a:t>
            </a:r>
            <a:endParaRPr lang="en-US" sz="4800" dirty="0">
              <a:solidFill>
                <a:srgbClr val="E3D583"/>
              </a:solidFill>
            </a:endParaRPr>
          </a:p>
        </p:txBody>
      </p:sp>
    </p:spTree>
    <p:extLst>
      <p:ext uri="{BB962C8B-B14F-4D97-AF65-F5344CB8AC3E}">
        <p14:creationId xmlns="" xmlns:p14="http://schemas.microsoft.com/office/powerpoint/2010/main" val="26353907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Next Steps</a:t>
            </a:r>
            <a:endParaRPr lang="en-US" sz="4800" dirty="0">
              <a:solidFill>
                <a:srgbClr val="ECE3AA"/>
              </a:solidFill>
            </a:endParaRPr>
          </a:p>
        </p:txBody>
      </p:sp>
      <p:sp>
        <p:nvSpPr>
          <p:cNvPr id="3" name="Rectangle 3"/>
          <p:cNvSpPr txBox="1">
            <a:spLocks noChangeArrowheads="1"/>
          </p:cNvSpPr>
          <p:nvPr/>
        </p:nvSpPr>
        <p:spPr>
          <a:xfrm>
            <a:off x="152400" y="1295400"/>
            <a:ext cx="88392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lvl="1" indent="-457200" algn="l">
              <a:spcBef>
                <a:spcPts val="1200"/>
              </a:spcBef>
              <a:buFont typeface="Arial" panose="020B0604020202020204" pitchFamily="34" charset="0"/>
              <a:buChar char="•"/>
            </a:pPr>
            <a:r>
              <a:rPr lang="en-US" sz="2800" dirty="0" smtClean="0">
                <a:solidFill>
                  <a:schemeClr val="bg1"/>
                </a:solidFill>
              </a:rPr>
              <a:t>The change to ultimate cost funding this year addressed the goal of preventing the deficit from growing, but doesn’t decrease the deficit.</a:t>
            </a:r>
          </a:p>
          <a:p>
            <a:pPr marL="461963" lvl="1" indent="-457200" algn="l">
              <a:spcBef>
                <a:spcPts val="1200"/>
              </a:spcBef>
              <a:buFont typeface="Arial" panose="020B0604020202020204" pitchFamily="34" charset="0"/>
              <a:buChar char="•"/>
            </a:pPr>
            <a:r>
              <a:rPr lang="en-US" sz="2800" dirty="0" smtClean="0">
                <a:solidFill>
                  <a:schemeClr val="bg1"/>
                </a:solidFill>
              </a:rPr>
              <a:t>The next item to consider is reducing the deficit to zero and fully funding the program.</a:t>
            </a:r>
          </a:p>
          <a:p>
            <a:pPr marL="461963" lvl="1" indent="-457200" algn="l">
              <a:spcBef>
                <a:spcPts val="1200"/>
              </a:spcBef>
              <a:buFont typeface="Arial" panose="020B0604020202020204" pitchFamily="34" charset="0"/>
              <a:buChar char="•"/>
            </a:pPr>
            <a:r>
              <a:rPr lang="en-US" sz="2800" dirty="0" smtClean="0">
                <a:solidFill>
                  <a:schemeClr val="bg1"/>
                </a:solidFill>
              </a:rPr>
              <a:t>If implemented, it will take a multi-year approach to ultimately achieve the full funding goal.</a:t>
            </a:r>
          </a:p>
        </p:txBody>
      </p:sp>
    </p:spTree>
    <p:extLst>
      <p:ext uri="{BB962C8B-B14F-4D97-AF65-F5344CB8AC3E}">
        <p14:creationId xmlns="" xmlns:p14="http://schemas.microsoft.com/office/powerpoint/2010/main" val="32332360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Why Full Funding?</a:t>
            </a:r>
            <a:endParaRPr lang="en-US" sz="4800" dirty="0">
              <a:solidFill>
                <a:srgbClr val="ECE3AA"/>
              </a:solidFill>
            </a:endParaRPr>
          </a:p>
        </p:txBody>
      </p:sp>
      <p:sp>
        <p:nvSpPr>
          <p:cNvPr id="3" name="Rectangle 3"/>
          <p:cNvSpPr txBox="1">
            <a:spLocks noChangeArrowheads="1"/>
          </p:cNvSpPr>
          <p:nvPr/>
        </p:nvSpPr>
        <p:spPr>
          <a:xfrm>
            <a:off x="152400" y="1295400"/>
            <a:ext cx="8839200" cy="4876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lvl="1" indent="-457200" algn="l">
              <a:spcBef>
                <a:spcPts val="1200"/>
              </a:spcBef>
              <a:buFont typeface="Arial" panose="020B0604020202020204" pitchFamily="34" charset="0"/>
              <a:buChar char="•"/>
            </a:pPr>
            <a:r>
              <a:rPr lang="en-US" sz="2800" dirty="0" smtClean="0">
                <a:solidFill>
                  <a:schemeClr val="bg1"/>
                </a:solidFill>
              </a:rPr>
              <a:t>Standard best practice for self-insurance programs</a:t>
            </a:r>
          </a:p>
          <a:p>
            <a:pPr marL="461963" lvl="1" indent="-457200" algn="l">
              <a:spcBef>
                <a:spcPts val="1200"/>
              </a:spcBef>
              <a:buFont typeface="Arial" panose="020B0604020202020204" pitchFamily="34" charset="0"/>
              <a:buChar char="•"/>
            </a:pPr>
            <a:r>
              <a:rPr lang="en-US" sz="2800" dirty="0" smtClean="0">
                <a:solidFill>
                  <a:schemeClr val="bg1"/>
                </a:solidFill>
              </a:rPr>
              <a:t>Accepted practice for enterprise funds</a:t>
            </a:r>
          </a:p>
          <a:p>
            <a:pPr marL="461963" lvl="1" indent="-457200" algn="l">
              <a:spcBef>
                <a:spcPts val="1200"/>
              </a:spcBef>
              <a:buFont typeface="Arial" panose="020B0604020202020204" pitchFamily="34" charset="0"/>
              <a:buChar char="•"/>
            </a:pPr>
            <a:r>
              <a:rPr lang="en-US" sz="2800" dirty="0" smtClean="0">
                <a:solidFill>
                  <a:schemeClr val="bg1"/>
                </a:solidFill>
              </a:rPr>
              <a:t>Proper presentation of financial statements</a:t>
            </a:r>
          </a:p>
          <a:p>
            <a:pPr marL="461963" lvl="1" indent="-457200" algn="l">
              <a:spcBef>
                <a:spcPts val="1200"/>
              </a:spcBef>
              <a:buFont typeface="Arial" panose="020B0604020202020204" pitchFamily="34" charset="0"/>
              <a:buChar char="•"/>
            </a:pPr>
            <a:r>
              <a:rPr lang="en-US" sz="2800" dirty="0" smtClean="0">
                <a:solidFill>
                  <a:schemeClr val="bg1"/>
                </a:solidFill>
              </a:rPr>
              <a:t>Stigma of Reporting “unfunded liability” to State</a:t>
            </a:r>
          </a:p>
          <a:p>
            <a:pPr marL="461963" lvl="1" indent="-457200" algn="l">
              <a:spcBef>
                <a:spcPts val="1200"/>
              </a:spcBef>
              <a:buFont typeface="Arial" panose="020B0604020202020204" pitchFamily="34" charset="0"/>
              <a:buChar char="•"/>
            </a:pPr>
            <a:r>
              <a:rPr lang="en-US" sz="2800" dirty="0" smtClean="0">
                <a:solidFill>
                  <a:schemeClr val="bg1"/>
                </a:solidFill>
              </a:rPr>
              <a:t>Program Flexibility</a:t>
            </a:r>
          </a:p>
          <a:p>
            <a:pPr marL="461963" lvl="1" indent="-457200" algn="l">
              <a:spcBef>
                <a:spcPts val="1200"/>
              </a:spcBef>
              <a:buFont typeface="Arial" panose="020B0604020202020204" pitchFamily="34" charset="0"/>
              <a:buChar char="•"/>
            </a:pPr>
            <a:r>
              <a:rPr lang="en-US" sz="2800" dirty="0" smtClean="0">
                <a:solidFill>
                  <a:schemeClr val="bg1"/>
                </a:solidFill>
              </a:rPr>
              <a:t>Catastrophic Claim Exposure</a:t>
            </a:r>
          </a:p>
          <a:p>
            <a:pPr marL="461963" lvl="1" indent="-457200" algn="l">
              <a:spcBef>
                <a:spcPts val="1200"/>
              </a:spcBef>
              <a:buFont typeface="Arial" panose="020B0604020202020204" pitchFamily="34" charset="0"/>
              <a:buChar char="•"/>
            </a:pPr>
            <a:r>
              <a:rPr lang="en-US" sz="2800" dirty="0" smtClean="0">
                <a:solidFill>
                  <a:schemeClr val="bg1"/>
                </a:solidFill>
              </a:rPr>
              <a:t>Not Kicking Can Down the Road for Future Generations</a:t>
            </a:r>
          </a:p>
          <a:p>
            <a:pPr marL="461963" lvl="1" indent="-457200" algn="l">
              <a:spcBef>
                <a:spcPts val="1200"/>
              </a:spcBef>
              <a:buFont typeface="Arial" panose="020B0604020202020204" pitchFamily="34" charset="0"/>
              <a:buChar char="•"/>
            </a:pPr>
            <a:r>
              <a:rPr lang="en-US" sz="2800" dirty="0" smtClean="0">
                <a:solidFill>
                  <a:schemeClr val="bg1"/>
                </a:solidFill>
              </a:rPr>
              <a:t>You Don’t Want to be left holding the bag if others leave</a:t>
            </a: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p:txBody>
      </p:sp>
    </p:spTree>
    <p:extLst>
      <p:ext uri="{BB962C8B-B14F-4D97-AF65-F5344CB8AC3E}">
        <p14:creationId xmlns="" xmlns:p14="http://schemas.microsoft.com/office/powerpoint/2010/main" val="9683604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rgbClr val="ECE3AA"/>
                </a:solidFill>
              </a:rPr>
              <a:t>Full Funding Considerations</a:t>
            </a:r>
            <a:endParaRPr lang="en-US" sz="4800" dirty="0">
              <a:solidFill>
                <a:srgbClr val="ECE3AA"/>
              </a:solidFill>
            </a:endParaRPr>
          </a:p>
        </p:txBody>
      </p:sp>
      <p:sp>
        <p:nvSpPr>
          <p:cNvPr id="3" name="Rectangle 3"/>
          <p:cNvSpPr txBox="1">
            <a:spLocks noChangeArrowheads="1"/>
          </p:cNvSpPr>
          <p:nvPr/>
        </p:nvSpPr>
        <p:spPr>
          <a:xfrm>
            <a:off x="457200" y="1600200"/>
            <a:ext cx="8077200" cy="411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1pPr>
            <a:lvl2pPr marL="4572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2pPr>
            <a:lvl3pPr marL="9144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3pPr>
            <a:lvl4pPr marL="1371600" indent="0" algn="ctr" defTabSz="914400" rtl="0" eaLnBrk="1" latinLnBrk="0" hangingPunct="1">
              <a:spcBef>
                <a:spcPct val="20000"/>
              </a:spcBef>
              <a:buFont typeface="+mj-lt"/>
              <a:buNone/>
              <a:defRPr sz="2400" kern="1200">
                <a:solidFill>
                  <a:schemeClr val="tx1">
                    <a:tint val="75000"/>
                  </a:schemeClr>
                </a:solidFill>
                <a:latin typeface="+mn-lt"/>
                <a:ea typeface="+mn-ea"/>
                <a:cs typeface="Arial" panose="020B0604020202020204" pitchFamily="34" charset="0"/>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Gill Sans M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61963" lvl="1" indent="-457200" algn="l">
              <a:spcBef>
                <a:spcPts val="1200"/>
              </a:spcBef>
              <a:buFont typeface="Arial" panose="020B0604020202020204" pitchFamily="34" charset="0"/>
              <a:buChar char="•"/>
            </a:pPr>
            <a:r>
              <a:rPr lang="en-US" sz="3600" dirty="0" smtClean="0">
                <a:solidFill>
                  <a:schemeClr val="bg1"/>
                </a:solidFill>
              </a:rPr>
              <a:t>Premium Impact</a:t>
            </a:r>
          </a:p>
          <a:p>
            <a:pPr marL="461963" lvl="1" indent="-457200" algn="l">
              <a:spcBef>
                <a:spcPts val="1200"/>
              </a:spcBef>
              <a:buFont typeface="Arial" panose="020B0604020202020204" pitchFamily="34" charset="0"/>
              <a:buChar char="•"/>
            </a:pPr>
            <a:r>
              <a:rPr lang="en-US" sz="3600" dirty="0" smtClean="0">
                <a:solidFill>
                  <a:schemeClr val="bg1"/>
                </a:solidFill>
              </a:rPr>
              <a:t>Methodology</a:t>
            </a:r>
          </a:p>
          <a:p>
            <a:pPr marL="461963" lvl="1" indent="-457200" algn="l">
              <a:spcBef>
                <a:spcPts val="1200"/>
              </a:spcBef>
              <a:buFont typeface="Arial" panose="020B0604020202020204" pitchFamily="34" charset="0"/>
              <a:buChar char="•"/>
            </a:pPr>
            <a:r>
              <a:rPr lang="en-US" sz="3600" dirty="0" smtClean="0">
                <a:solidFill>
                  <a:schemeClr val="bg1"/>
                </a:solidFill>
              </a:rPr>
              <a:t>Timing</a:t>
            </a: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a:p>
            <a:pPr marL="461963" lvl="1" indent="-457200" algn="l">
              <a:spcBef>
                <a:spcPts val="1200"/>
              </a:spcBef>
              <a:buFont typeface="Arial" panose="020B0604020202020204" pitchFamily="34" charset="0"/>
              <a:buChar char="•"/>
            </a:pPr>
            <a:endParaRPr lang="en-US" sz="2800" dirty="0" smtClean="0">
              <a:solidFill>
                <a:schemeClr val="bg1"/>
              </a:solidFill>
            </a:endParaRPr>
          </a:p>
        </p:txBody>
      </p:sp>
    </p:spTree>
    <p:extLst>
      <p:ext uri="{BB962C8B-B14F-4D97-AF65-F5344CB8AC3E}">
        <p14:creationId xmlns="" xmlns:p14="http://schemas.microsoft.com/office/powerpoint/2010/main" val="2224210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p:spPr>
        <p:txBody>
          <a:bodyPr/>
          <a:lstStyle/>
          <a:p>
            <a:fld id="{F90D483C-89C3-4CF6-BBBE-33ECEFC897FF}" type="slidenum">
              <a:rPr lang="en-US" smtClean="0">
                <a:latin typeface="Zurich BT"/>
              </a:rPr>
              <a:pPr/>
              <a:t>83</a:t>
            </a:fld>
            <a:endParaRPr lang="en-US" smtClean="0">
              <a:latin typeface="Zurich BT"/>
            </a:endParaRPr>
          </a:p>
        </p:txBody>
      </p:sp>
      <p:sp>
        <p:nvSpPr>
          <p:cNvPr id="19459" name="Rectangle 2"/>
          <p:cNvSpPr>
            <a:spLocks noGrp="1" noChangeArrowheads="1"/>
          </p:cNvSpPr>
          <p:nvPr>
            <p:ph type="ctrTitle" idx="4294967295"/>
          </p:nvPr>
        </p:nvSpPr>
        <p:spPr>
          <a:xfrm>
            <a:off x="457200" y="381000"/>
            <a:ext cx="8305800" cy="579438"/>
          </a:xfrm>
        </p:spPr>
        <p:txBody>
          <a:bodyPr>
            <a:normAutofit fontScale="90000"/>
          </a:bodyPr>
          <a:lstStyle/>
          <a:p>
            <a:r>
              <a:rPr lang="en-US" sz="4900" dirty="0" smtClean="0">
                <a:solidFill>
                  <a:srgbClr val="ECE3AA"/>
                </a:solidFill>
              </a:rPr>
              <a:t>Questions</a:t>
            </a:r>
            <a:r>
              <a:rPr lang="en-US" sz="4900" dirty="0" smtClean="0"/>
              <a:t> ??</a:t>
            </a:r>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743200" y="1143000"/>
            <a:ext cx="3505200" cy="462104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141352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743200" y="1600200"/>
            <a:ext cx="6019800" cy="1905000"/>
          </a:xfrm>
        </p:spPr>
        <p:txBody>
          <a:bodyPr/>
          <a:lstStyle/>
          <a:p>
            <a:pPr algn="l"/>
            <a:r>
              <a:rPr lang="en-US" sz="4000" dirty="0" smtClean="0">
                <a:solidFill>
                  <a:srgbClr val="E3D583"/>
                </a:solidFill>
              </a:rPr>
              <a:t>Consideration for Renewal of JBWCP Service Contracts</a:t>
            </a:r>
            <a:endParaRPr lang="en-US" sz="4000" dirty="0">
              <a:solidFill>
                <a:srgbClr val="E3D583"/>
              </a:solidFill>
            </a:endParaRPr>
          </a:p>
        </p:txBody>
      </p:sp>
      <p:sp>
        <p:nvSpPr>
          <p:cNvPr id="100355" name="Rectangle 3"/>
          <p:cNvSpPr>
            <a:spLocks noGrp="1" noChangeArrowheads="1"/>
          </p:cNvSpPr>
          <p:nvPr>
            <p:ph type="body" idx="1"/>
          </p:nvPr>
        </p:nvSpPr>
        <p:spPr>
          <a:xfrm>
            <a:off x="2743200" y="3886200"/>
            <a:ext cx="5638800" cy="838200"/>
          </a:xfrm>
        </p:spPr>
        <p:txBody>
          <a:bodyPr>
            <a:normAutofit/>
          </a:bodyPr>
          <a:lstStyle/>
          <a:p>
            <a:pPr marL="0" indent="0">
              <a:buNone/>
            </a:pPr>
            <a:r>
              <a:rPr lang="en-US" sz="1600" b="1" dirty="0">
                <a:solidFill>
                  <a:schemeClr val="bg1"/>
                </a:solidFill>
              </a:rPr>
              <a:t>Presenter:  </a:t>
            </a:r>
            <a:r>
              <a:rPr lang="en-US" sz="1600" dirty="0">
                <a:solidFill>
                  <a:schemeClr val="bg1"/>
                </a:solidFill>
              </a:rPr>
              <a:t>Linda Cox, Program </a:t>
            </a:r>
            <a:r>
              <a:rPr lang="en-US" sz="1600" dirty="0" smtClean="0">
                <a:solidFill>
                  <a:schemeClr val="bg1"/>
                </a:solidFill>
              </a:rPr>
              <a:t>Administrator</a:t>
            </a:r>
            <a:endParaRPr lang="en-US" sz="1400" dirty="0">
              <a:solidFill>
                <a:schemeClr val="bg1"/>
              </a:solidFill>
            </a:endParaRPr>
          </a:p>
        </p:txBody>
      </p:sp>
    </p:spTree>
    <p:extLst>
      <p:ext uri="{BB962C8B-B14F-4D97-AF65-F5344CB8AC3E}">
        <p14:creationId xmlns="" xmlns:p14="http://schemas.microsoft.com/office/powerpoint/2010/main" val="43543867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362200" y="1600200"/>
            <a:ext cx="6400800" cy="2209800"/>
          </a:xfrm>
        </p:spPr>
        <p:txBody>
          <a:bodyPr/>
          <a:lstStyle/>
          <a:p>
            <a:pPr algn="l"/>
            <a:r>
              <a:rPr lang="en-US" sz="3600" dirty="0" smtClean="0">
                <a:solidFill>
                  <a:srgbClr val="E3D583"/>
                </a:solidFill>
              </a:rPr>
              <a:t>Development of the Annual Meeting Agenda and Discussion on Frequency of Meetings</a:t>
            </a:r>
            <a:endParaRPr lang="en-US" sz="3600" dirty="0">
              <a:solidFill>
                <a:srgbClr val="E3D583"/>
              </a:solidFill>
            </a:endParaRPr>
          </a:p>
        </p:txBody>
      </p:sp>
      <p:sp>
        <p:nvSpPr>
          <p:cNvPr id="100355" name="Rectangle 3"/>
          <p:cNvSpPr>
            <a:spLocks noGrp="1" noChangeArrowheads="1"/>
          </p:cNvSpPr>
          <p:nvPr>
            <p:ph type="body" idx="1"/>
          </p:nvPr>
        </p:nvSpPr>
        <p:spPr>
          <a:xfrm>
            <a:off x="2743200" y="4038600"/>
            <a:ext cx="5638800" cy="838200"/>
          </a:xfrm>
        </p:spPr>
        <p:txBody>
          <a:bodyPr>
            <a:normAutofit/>
          </a:bodyPr>
          <a:lstStyle/>
          <a:p>
            <a:pPr marL="0" indent="0">
              <a:buNone/>
            </a:pPr>
            <a:r>
              <a:rPr lang="en-US" sz="1600" b="1" dirty="0">
                <a:solidFill>
                  <a:schemeClr val="bg1"/>
                </a:solidFill>
              </a:rPr>
              <a:t>Presenter:  </a:t>
            </a:r>
            <a:r>
              <a:rPr lang="en-US" sz="1600" dirty="0" smtClean="0">
                <a:solidFill>
                  <a:schemeClr val="bg1"/>
                </a:solidFill>
              </a:rPr>
              <a:t>Tania Ugrin-Capobianco, Chair</a:t>
            </a:r>
          </a:p>
          <a:p>
            <a:pPr marL="0" indent="0">
              <a:buNone/>
            </a:pPr>
            <a:r>
              <a:rPr lang="en-US" sz="1600" b="1" dirty="0">
                <a:solidFill>
                  <a:schemeClr val="bg1"/>
                </a:solidFill>
              </a:rPr>
              <a:t>Presenter:  </a:t>
            </a:r>
            <a:r>
              <a:rPr lang="en-US" sz="1600" dirty="0">
                <a:solidFill>
                  <a:schemeClr val="bg1"/>
                </a:solidFill>
              </a:rPr>
              <a:t>Linda Cox, Program Administrator</a:t>
            </a:r>
            <a:endParaRPr lang="en-US" sz="1400" dirty="0">
              <a:solidFill>
                <a:schemeClr val="bg1"/>
              </a:solidFill>
            </a:endParaRPr>
          </a:p>
          <a:p>
            <a:pPr marL="0" indent="0">
              <a:buNone/>
            </a:pPr>
            <a:endParaRPr lang="en-US" sz="1400" dirty="0">
              <a:solidFill>
                <a:schemeClr val="bg1"/>
              </a:solidFill>
            </a:endParaRPr>
          </a:p>
        </p:txBody>
      </p:sp>
    </p:spTree>
    <p:extLst>
      <p:ext uri="{BB962C8B-B14F-4D97-AF65-F5344CB8AC3E}">
        <p14:creationId xmlns="" xmlns:p14="http://schemas.microsoft.com/office/powerpoint/2010/main" val="40236000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2971800" y="1600200"/>
            <a:ext cx="6019800" cy="1371600"/>
          </a:xfrm>
        </p:spPr>
        <p:txBody>
          <a:bodyPr/>
          <a:lstStyle/>
          <a:p>
            <a:r>
              <a:rPr lang="en-US" sz="4800" dirty="0" smtClean="0">
                <a:solidFill>
                  <a:srgbClr val="E3D583"/>
                </a:solidFill>
              </a:rPr>
              <a:t>Written Comments</a:t>
            </a:r>
            <a:endParaRPr lang="en-US" sz="4800" dirty="0">
              <a:solidFill>
                <a:srgbClr val="E3D583"/>
              </a:solidFill>
            </a:endParaRPr>
          </a:p>
        </p:txBody>
      </p:sp>
      <p:sp>
        <p:nvSpPr>
          <p:cNvPr id="100355" name="Rectangle 3"/>
          <p:cNvSpPr>
            <a:spLocks noGrp="1" noChangeArrowheads="1"/>
          </p:cNvSpPr>
          <p:nvPr>
            <p:ph type="body" idx="1"/>
          </p:nvPr>
        </p:nvSpPr>
        <p:spPr>
          <a:xfrm>
            <a:off x="3480816" y="3200400"/>
            <a:ext cx="5638800" cy="1066800"/>
          </a:xfrm>
        </p:spPr>
        <p:txBody>
          <a:bodyPr/>
          <a:lstStyle/>
          <a:p>
            <a:pPr marL="0" indent="0">
              <a:buNone/>
            </a:pPr>
            <a:r>
              <a:rPr lang="en-US" sz="1600" dirty="0">
                <a:solidFill>
                  <a:schemeClr val="bg1"/>
                </a:solidFill>
              </a:rPr>
              <a:t>This time is reserved </a:t>
            </a:r>
            <a:r>
              <a:rPr lang="en-US" sz="1600" dirty="0" smtClean="0">
                <a:solidFill>
                  <a:schemeClr val="bg1"/>
                </a:solidFill>
              </a:rPr>
              <a:t>to address written comments submitted by members </a:t>
            </a:r>
            <a:r>
              <a:rPr lang="en-US" sz="1600" dirty="0">
                <a:solidFill>
                  <a:schemeClr val="bg1"/>
                </a:solidFill>
              </a:rPr>
              <a:t>of the public to </a:t>
            </a:r>
            <a:r>
              <a:rPr lang="en-US" sz="1600" dirty="0" smtClean="0">
                <a:solidFill>
                  <a:schemeClr val="bg1"/>
                </a:solidFill>
              </a:rPr>
              <a:t>the Committee.  </a:t>
            </a:r>
            <a:endParaRPr lang="en-US" sz="1400" b="1" dirty="0">
              <a:solidFill>
                <a:schemeClr val="bg1"/>
              </a:solidFill>
            </a:endParaRPr>
          </a:p>
        </p:txBody>
      </p:sp>
    </p:spTree>
    <p:extLst>
      <p:ext uri="{BB962C8B-B14F-4D97-AF65-F5344CB8AC3E}">
        <p14:creationId xmlns="" xmlns:p14="http://schemas.microsoft.com/office/powerpoint/2010/main" val="542280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
      <a:dk1>
        <a:srgbClr val="1C1C1C"/>
      </a:dk1>
      <a:lt1>
        <a:srgbClr val="EAEAEA"/>
      </a:lt1>
      <a:dk2>
        <a:srgbClr val="333333"/>
      </a:dk2>
      <a:lt2>
        <a:srgbClr val="E3D583"/>
      </a:lt2>
      <a:accent1>
        <a:srgbClr val="336699"/>
      </a:accent1>
      <a:accent2>
        <a:srgbClr val="E2D37C"/>
      </a:accent2>
      <a:accent3>
        <a:srgbClr val="ADADAD"/>
      </a:accent3>
      <a:accent4>
        <a:srgbClr val="C8C8C8"/>
      </a:accent4>
      <a:accent5>
        <a:srgbClr val="ADB8CA"/>
      </a:accent5>
      <a:accent6>
        <a:srgbClr val="CDBF70"/>
      </a:accent6>
      <a:hlink>
        <a:srgbClr val="A50021"/>
      </a:hlink>
      <a:folHlink>
        <a:srgbClr val="A50021"/>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Default Design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Default Design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4647</TotalTime>
  <Words>3739</Words>
  <Application>Microsoft Office PowerPoint</Application>
  <PresentationFormat>On-screen Show (4:3)</PresentationFormat>
  <Paragraphs>852</Paragraphs>
  <Slides>85</Slides>
  <Notes>11</Notes>
  <HiddenSlides>0</HiddenSlides>
  <MMClips>0</MMClips>
  <ScaleCrop>false</ScaleCrop>
  <HeadingPairs>
    <vt:vector size="4" baseType="variant">
      <vt:variant>
        <vt:lpstr>Theme</vt:lpstr>
      </vt:variant>
      <vt:variant>
        <vt:i4>4</vt:i4>
      </vt:variant>
      <vt:variant>
        <vt:lpstr>Slide Titles</vt:lpstr>
      </vt:variant>
      <vt:variant>
        <vt:i4>85</vt:i4>
      </vt:variant>
    </vt:vector>
  </HeadingPairs>
  <TitlesOfParts>
    <vt:vector size="89" baseType="lpstr">
      <vt:lpstr>Custom Design</vt:lpstr>
      <vt:lpstr>1_Custom Design</vt:lpstr>
      <vt:lpstr>1_Default Design</vt:lpstr>
      <vt:lpstr>Office Theme</vt:lpstr>
      <vt:lpstr>Judicial Branch Workers’ Compensation Program</vt:lpstr>
      <vt:lpstr>Agenda</vt:lpstr>
      <vt:lpstr>Agenda cont.</vt:lpstr>
      <vt:lpstr>Agenda cont.</vt:lpstr>
      <vt:lpstr>Call to Order, Roll Call, Opening Remarks</vt:lpstr>
      <vt:lpstr>Advisory Committee</vt:lpstr>
      <vt:lpstr>Also Attending</vt:lpstr>
      <vt:lpstr>Approval of Minutes</vt:lpstr>
      <vt:lpstr>Written Comments</vt:lpstr>
      <vt:lpstr>Orientation for New Members of the JBWCP Advisory Committee – Roles and Responsibilities</vt:lpstr>
      <vt:lpstr>JBWCP Advisory Committee Charge:</vt:lpstr>
      <vt:lpstr>The JBWCP Advisory Committee Charge Cont:</vt:lpstr>
      <vt:lpstr>Program Overview and History of the JBWCP</vt:lpstr>
      <vt:lpstr>California Rules of Court 10.67 Judicial Branch Advisory Committee</vt:lpstr>
      <vt:lpstr>Relevant Legislative Mandates</vt:lpstr>
      <vt:lpstr>Life Cycle of a Workers’ Compensation Claim</vt:lpstr>
      <vt:lpstr>Life Of A Claim</vt:lpstr>
      <vt:lpstr>Life Of A Claim</vt:lpstr>
      <vt:lpstr>Life Of A Claim</vt:lpstr>
      <vt:lpstr>Life Of A Claim</vt:lpstr>
      <vt:lpstr>Life Of A Claim</vt:lpstr>
      <vt:lpstr>Life Of A Claim</vt:lpstr>
      <vt:lpstr>Life Of A Claim</vt:lpstr>
      <vt:lpstr>Life Of A Claim</vt:lpstr>
      <vt:lpstr>Life Of A Claim</vt:lpstr>
      <vt:lpstr>Life Of A Claim</vt:lpstr>
      <vt:lpstr>Life Of A Claim</vt:lpstr>
      <vt:lpstr>Consideration for Program Settlement Authority Guidelines</vt:lpstr>
      <vt:lpstr>Settlement Authority</vt:lpstr>
      <vt:lpstr>Basic Settlement Types</vt:lpstr>
      <vt:lpstr>Settlement Process  10/1/2014 – 9/30/2015</vt:lpstr>
      <vt:lpstr>Uniform Settlement Process </vt:lpstr>
      <vt:lpstr>Uniform Settlement Process </vt:lpstr>
      <vt:lpstr>Uniform Settlement Process </vt:lpstr>
      <vt:lpstr>Program Funding</vt:lpstr>
      <vt:lpstr>Slide 36</vt:lpstr>
      <vt:lpstr>2015-16 Actuarial Report</vt:lpstr>
      <vt:lpstr>Slide 38</vt:lpstr>
      <vt:lpstr>Slide 39</vt:lpstr>
      <vt:lpstr>Slide 40</vt:lpstr>
      <vt:lpstr>Slide 41</vt:lpstr>
      <vt:lpstr>Slide 42</vt:lpstr>
      <vt:lpstr>Ultimate Loss</vt:lpstr>
      <vt:lpstr>Reserves</vt:lpstr>
      <vt:lpstr>Loss Development – Trial Courts</vt:lpstr>
      <vt:lpstr>Slide 46</vt:lpstr>
      <vt:lpstr>Ultimate Loss – Trial Courts</vt:lpstr>
      <vt:lpstr>Liabilities – Trial Courts</vt:lpstr>
      <vt:lpstr>Loss Development – Judiciary</vt:lpstr>
      <vt:lpstr>Slide 50</vt:lpstr>
      <vt:lpstr>Ultimate Loss – Judiciary</vt:lpstr>
      <vt:lpstr>Liabilities – Judiciary</vt:lpstr>
      <vt:lpstr>Outstanding Liabilities at 6/30/15</vt:lpstr>
      <vt:lpstr>Outstanding Liabilities at 6/30/15</vt:lpstr>
      <vt:lpstr>Projected Paid Loss &amp; ALAE For 2015-16</vt:lpstr>
      <vt:lpstr>Projected Ultimate Loss &amp; ALAE For 2015-16</vt:lpstr>
      <vt:lpstr>Slide 57</vt:lpstr>
      <vt:lpstr>Pie Charts - Health</vt:lpstr>
      <vt:lpstr>Pie Charts - Beauty</vt:lpstr>
      <vt:lpstr>Pie Charts - Music</vt:lpstr>
      <vt:lpstr>2015-16 Allocation</vt:lpstr>
      <vt:lpstr>Costs To Allocate - Total</vt:lpstr>
      <vt:lpstr>Costs To Allocate – Trial Courts</vt:lpstr>
      <vt:lpstr>Costs To Allocate – Judiciary</vt:lpstr>
      <vt:lpstr>Loss Allocation Methodology</vt:lpstr>
      <vt:lpstr>Expense Allocation Methodology</vt:lpstr>
      <vt:lpstr>Documents For Members</vt:lpstr>
      <vt:lpstr>Slide 68</vt:lpstr>
      <vt:lpstr>Program Status</vt:lpstr>
      <vt:lpstr>Funding Options</vt:lpstr>
      <vt:lpstr>Funding Options</vt:lpstr>
      <vt:lpstr>Funding Options</vt:lpstr>
      <vt:lpstr>Funding Options</vt:lpstr>
      <vt:lpstr>Excess Insurance Coverage</vt:lpstr>
      <vt:lpstr>Total Cash Flow Funding For 2015-16</vt:lpstr>
      <vt:lpstr>Total Ultimate Funding For 2015-16</vt:lpstr>
      <vt:lpstr>Total Ultimate Funding For 2015-16</vt:lpstr>
      <vt:lpstr>Summary</vt:lpstr>
      <vt:lpstr>Consideration for Next Steps Towards Fully funding the JBWCP</vt:lpstr>
      <vt:lpstr>Next Steps</vt:lpstr>
      <vt:lpstr>Why Full Funding?</vt:lpstr>
      <vt:lpstr>Full Funding Considerations</vt:lpstr>
      <vt:lpstr>Questions ??</vt:lpstr>
      <vt:lpstr>Consideration for Renewal of JBWCP Service Contracts</vt:lpstr>
      <vt:lpstr>Development of the Annual Meeting Agenda and Discussion on Frequency of Meetings</vt:lpstr>
    </vt:vector>
  </TitlesOfParts>
  <Company>Judicial Council of California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Hedin</dc:creator>
  <cp:lastModifiedBy>Linda Cox</cp:lastModifiedBy>
  <cp:revision>372</cp:revision>
  <cp:lastPrinted>2015-03-25T20:40:14Z</cp:lastPrinted>
  <dcterms:created xsi:type="dcterms:W3CDTF">2003-04-02T22:16:57Z</dcterms:created>
  <dcterms:modified xsi:type="dcterms:W3CDTF">2015-10-29T20:30:34Z</dcterms:modified>
</cp:coreProperties>
</file>