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9" r:id="rId6"/>
    <p:sldId id="260" r:id="rId7"/>
    <p:sldId id="261"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97" d="100"/>
          <a:sy n="97" d="100"/>
        </p:scale>
        <p:origin x="9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5EA860-EBAE-4B07-B60C-0310A647BACD}" type="doc">
      <dgm:prSet loTypeId="urn:microsoft.com/office/officeart/2005/8/layout/venn2" loCatId="relationship" qsTypeId="urn:microsoft.com/office/officeart/2005/8/quickstyle/3d2" qsCatId="3D" csTypeId="urn:microsoft.com/office/officeart/2005/8/colors/accent5_4" csCatId="accent5" phldr="1"/>
      <dgm:spPr/>
      <dgm:t>
        <a:bodyPr/>
        <a:lstStyle/>
        <a:p>
          <a:endParaRPr lang="en-US"/>
        </a:p>
      </dgm:t>
    </dgm:pt>
    <dgm:pt modelId="{8454D58D-6FFF-4262-B2D5-078A151E7B34}">
      <dgm:prSet phldrT="[Text]"/>
      <dgm:spPr/>
      <dgm:t>
        <a:bodyPr/>
        <a:lstStyle/>
        <a:p>
          <a:r>
            <a:rPr lang="en-US" dirty="0"/>
            <a:t>Security Monitoring</a:t>
          </a:r>
        </a:p>
      </dgm:t>
    </dgm:pt>
    <dgm:pt modelId="{4F3BEBD0-CE69-45DF-B67F-EE0077C6190E}" type="parTrans" cxnId="{9F59229E-B153-4AD2-89EF-505D45153D66}">
      <dgm:prSet/>
      <dgm:spPr/>
      <dgm:t>
        <a:bodyPr/>
        <a:lstStyle/>
        <a:p>
          <a:endParaRPr lang="en-US"/>
        </a:p>
      </dgm:t>
    </dgm:pt>
    <dgm:pt modelId="{6B23EC07-B797-48BC-8D90-ECC97D674553}" type="sibTrans" cxnId="{9F59229E-B153-4AD2-89EF-505D45153D66}">
      <dgm:prSet/>
      <dgm:spPr/>
      <dgm:t>
        <a:bodyPr/>
        <a:lstStyle/>
        <a:p>
          <a:endParaRPr lang="en-US"/>
        </a:p>
      </dgm:t>
    </dgm:pt>
    <dgm:pt modelId="{67F8E66C-4C5E-4CB9-85BE-32873D64C658}">
      <dgm:prSet phldrT="[Text]"/>
      <dgm:spPr/>
      <dgm:t>
        <a:bodyPr/>
        <a:lstStyle/>
        <a:p>
          <a:r>
            <a:rPr lang="en-US" dirty="0"/>
            <a:t>Policy and Access Layer</a:t>
          </a:r>
        </a:p>
      </dgm:t>
    </dgm:pt>
    <dgm:pt modelId="{5F2A143E-1920-4B86-BD0E-7EF5FCE0A5CB}" type="parTrans" cxnId="{3D22AC07-87C6-4AF1-829B-3DF8F170FA10}">
      <dgm:prSet/>
      <dgm:spPr/>
      <dgm:t>
        <a:bodyPr/>
        <a:lstStyle/>
        <a:p>
          <a:endParaRPr lang="en-US"/>
        </a:p>
      </dgm:t>
    </dgm:pt>
    <dgm:pt modelId="{D83B17E0-5A9F-4BC3-A1C6-E9E7420FDC30}" type="sibTrans" cxnId="{3D22AC07-87C6-4AF1-829B-3DF8F170FA10}">
      <dgm:prSet/>
      <dgm:spPr/>
      <dgm:t>
        <a:bodyPr/>
        <a:lstStyle/>
        <a:p>
          <a:endParaRPr lang="en-US"/>
        </a:p>
      </dgm:t>
    </dgm:pt>
    <dgm:pt modelId="{6ACAB96F-F18B-41E3-AC9B-95AB89876B11}">
      <dgm:prSet phldrT="[Text]"/>
      <dgm:spPr/>
      <dgm:t>
        <a:bodyPr/>
        <a:lstStyle/>
        <a:p>
          <a:r>
            <a:rPr lang="en-US" dirty="0"/>
            <a:t>Perimeter</a:t>
          </a:r>
        </a:p>
      </dgm:t>
    </dgm:pt>
    <dgm:pt modelId="{077724B3-3890-49BE-9CC1-4B64B3775FCF}" type="parTrans" cxnId="{B8DC7344-CB11-4F94-BB04-00D031455022}">
      <dgm:prSet/>
      <dgm:spPr/>
      <dgm:t>
        <a:bodyPr/>
        <a:lstStyle/>
        <a:p>
          <a:endParaRPr lang="en-US"/>
        </a:p>
      </dgm:t>
    </dgm:pt>
    <dgm:pt modelId="{6C904EBF-0B63-4443-8D7D-C39A80CABC4C}" type="sibTrans" cxnId="{B8DC7344-CB11-4F94-BB04-00D031455022}">
      <dgm:prSet/>
      <dgm:spPr/>
      <dgm:t>
        <a:bodyPr/>
        <a:lstStyle/>
        <a:p>
          <a:endParaRPr lang="en-US"/>
        </a:p>
      </dgm:t>
    </dgm:pt>
    <dgm:pt modelId="{6ADA3B13-7F37-4388-B72F-566E3BE03785}">
      <dgm:prSet phldrT="[Text]"/>
      <dgm:spPr>
        <a:solidFill>
          <a:schemeClr val="accent2">
            <a:lumMod val="75000"/>
          </a:schemeClr>
        </a:solidFill>
      </dgm:spPr>
      <dgm:t>
        <a:bodyPr/>
        <a:lstStyle/>
        <a:p>
          <a:r>
            <a:rPr lang="en-US" dirty="0"/>
            <a:t>Data</a:t>
          </a:r>
        </a:p>
      </dgm:t>
    </dgm:pt>
    <dgm:pt modelId="{D4D1C8DE-7E06-4D42-B7AB-8270ED846725}" type="parTrans" cxnId="{82E1A3F0-D339-447F-B2DD-3103B589B3DA}">
      <dgm:prSet/>
      <dgm:spPr/>
      <dgm:t>
        <a:bodyPr/>
        <a:lstStyle/>
        <a:p>
          <a:endParaRPr lang="en-US"/>
        </a:p>
      </dgm:t>
    </dgm:pt>
    <dgm:pt modelId="{8331C588-9D37-4F46-BD21-5176F688C4BC}" type="sibTrans" cxnId="{82E1A3F0-D339-447F-B2DD-3103B589B3DA}">
      <dgm:prSet/>
      <dgm:spPr/>
      <dgm:t>
        <a:bodyPr/>
        <a:lstStyle/>
        <a:p>
          <a:endParaRPr lang="en-US"/>
        </a:p>
      </dgm:t>
    </dgm:pt>
    <dgm:pt modelId="{82412DA2-5628-491D-9ED6-B5605B088578}">
      <dgm:prSet phldrT="[Text]"/>
      <dgm:spPr/>
      <dgm:t>
        <a:bodyPr/>
        <a:lstStyle/>
        <a:p>
          <a:r>
            <a:rPr lang="en-US" dirty="0"/>
            <a:t>Network</a:t>
          </a:r>
        </a:p>
      </dgm:t>
    </dgm:pt>
    <dgm:pt modelId="{E74A007E-B9ED-46FF-89ED-16E8A7F3FD0D}" type="parTrans" cxnId="{6BC85319-E82B-4FA2-A7E2-6A7FBB93F35C}">
      <dgm:prSet/>
      <dgm:spPr/>
      <dgm:t>
        <a:bodyPr/>
        <a:lstStyle/>
        <a:p>
          <a:endParaRPr lang="en-US"/>
        </a:p>
      </dgm:t>
    </dgm:pt>
    <dgm:pt modelId="{5BE9F967-C774-4281-9637-DB3944FAEFD2}" type="sibTrans" cxnId="{6BC85319-E82B-4FA2-A7E2-6A7FBB93F35C}">
      <dgm:prSet/>
      <dgm:spPr/>
      <dgm:t>
        <a:bodyPr/>
        <a:lstStyle/>
        <a:p>
          <a:endParaRPr lang="en-US"/>
        </a:p>
      </dgm:t>
    </dgm:pt>
    <dgm:pt modelId="{7F7AAC36-E1D2-439E-93E3-93F9D9AEF41A}">
      <dgm:prSet phldrT="[Text]"/>
      <dgm:spPr/>
      <dgm:t>
        <a:bodyPr/>
        <a:lstStyle/>
        <a:p>
          <a:r>
            <a:rPr lang="en-US" dirty="0"/>
            <a:t>Compute</a:t>
          </a:r>
        </a:p>
      </dgm:t>
    </dgm:pt>
    <dgm:pt modelId="{715AE3F6-438D-48ED-A9DE-43F7AF6231C5}" type="parTrans" cxnId="{85BD65AD-4CF9-4597-B39C-BF29854A9A0D}">
      <dgm:prSet/>
      <dgm:spPr/>
      <dgm:t>
        <a:bodyPr/>
        <a:lstStyle/>
        <a:p>
          <a:endParaRPr lang="en-US"/>
        </a:p>
      </dgm:t>
    </dgm:pt>
    <dgm:pt modelId="{0E175AEE-0974-43C5-944E-99896BFB5E5E}" type="sibTrans" cxnId="{85BD65AD-4CF9-4597-B39C-BF29854A9A0D}">
      <dgm:prSet/>
      <dgm:spPr/>
      <dgm:t>
        <a:bodyPr/>
        <a:lstStyle/>
        <a:p>
          <a:endParaRPr lang="en-US"/>
        </a:p>
      </dgm:t>
    </dgm:pt>
    <dgm:pt modelId="{FC7C8F7C-A5CB-4D22-8B38-9E51FFA3C686}">
      <dgm:prSet phldrT="[Text]"/>
      <dgm:spPr/>
      <dgm:t>
        <a:bodyPr/>
        <a:lstStyle/>
        <a:p>
          <a:r>
            <a:rPr lang="en-US" dirty="0"/>
            <a:t>Application</a:t>
          </a:r>
        </a:p>
      </dgm:t>
    </dgm:pt>
    <dgm:pt modelId="{F33EF145-AB52-4ED2-9636-135A329D51B2}" type="parTrans" cxnId="{E9AB754D-2338-4B96-A8DA-A97B5FCDAF3D}">
      <dgm:prSet/>
      <dgm:spPr/>
      <dgm:t>
        <a:bodyPr/>
        <a:lstStyle/>
        <a:p>
          <a:endParaRPr lang="en-US"/>
        </a:p>
      </dgm:t>
    </dgm:pt>
    <dgm:pt modelId="{ACD67E95-8895-450F-A215-87C3CA6E8974}" type="sibTrans" cxnId="{E9AB754D-2338-4B96-A8DA-A97B5FCDAF3D}">
      <dgm:prSet/>
      <dgm:spPr/>
      <dgm:t>
        <a:bodyPr/>
        <a:lstStyle/>
        <a:p>
          <a:endParaRPr lang="en-US"/>
        </a:p>
      </dgm:t>
    </dgm:pt>
    <dgm:pt modelId="{ABE5DF0B-9BCF-4C8A-97FC-00CCE229FA69}" type="pres">
      <dgm:prSet presAssocID="{995EA860-EBAE-4B07-B60C-0310A647BACD}" presName="Name0" presStyleCnt="0">
        <dgm:presLayoutVars>
          <dgm:chMax val="7"/>
          <dgm:resizeHandles val="exact"/>
        </dgm:presLayoutVars>
      </dgm:prSet>
      <dgm:spPr/>
    </dgm:pt>
    <dgm:pt modelId="{BA908473-0C4E-4B7F-A738-B8423A698A80}" type="pres">
      <dgm:prSet presAssocID="{995EA860-EBAE-4B07-B60C-0310A647BACD}" presName="comp1" presStyleCnt="0"/>
      <dgm:spPr/>
    </dgm:pt>
    <dgm:pt modelId="{51789FB0-C0B0-4457-940A-BE0F9406F6E0}" type="pres">
      <dgm:prSet presAssocID="{995EA860-EBAE-4B07-B60C-0310A647BACD}" presName="circle1" presStyleLbl="node1" presStyleIdx="0" presStyleCnt="7"/>
      <dgm:spPr/>
    </dgm:pt>
    <dgm:pt modelId="{A87EE983-12B6-4618-B554-712B676CCA2D}" type="pres">
      <dgm:prSet presAssocID="{995EA860-EBAE-4B07-B60C-0310A647BACD}" presName="c1text" presStyleLbl="node1" presStyleIdx="0" presStyleCnt="7">
        <dgm:presLayoutVars>
          <dgm:bulletEnabled val="1"/>
        </dgm:presLayoutVars>
      </dgm:prSet>
      <dgm:spPr/>
    </dgm:pt>
    <dgm:pt modelId="{026771DD-B9A5-4B05-8966-7E78C043DCF3}" type="pres">
      <dgm:prSet presAssocID="{995EA860-EBAE-4B07-B60C-0310A647BACD}" presName="comp2" presStyleCnt="0"/>
      <dgm:spPr/>
    </dgm:pt>
    <dgm:pt modelId="{87204297-87C6-4595-A8AB-E5A1487EC5CD}" type="pres">
      <dgm:prSet presAssocID="{995EA860-EBAE-4B07-B60C-0310A647BACD}" presName="circle2" presStyleLbl="node1" presStyleIdx="1" presStyleCnt="7"/>
      <dgm:spPr/>
    </dgm:pt>
    <dgm:pt modelId="{1F217C09-9FEC-485E-8CEF-B16B9B0B1344}" type="pres">
      <dgm:prSet presAssocID="{995EA860-EBAE-4B07-B60C-0310A647BACD}" presName="c2text" presStyleLbl="node1" presStyleIdx="1" presStyleCnt="7">
        <dgm:presLayoutVars>
          <dgm:bulletEnabled val="1"/>
        </dgm:presLayoutVars>
      </dgm:prSet>
      <dgm:spPr/>
    </dgm:pt>
    <dgm:pt modelId="{0B1C82CA-F3F0-457F-B9D2-0B43EEEB22A3}" type="pres">
      <dgm:prSet presAssocID="{995EA860-EBAE-4B07-B60C-0310A647BACD}" presName="comp3" presStyleCnt="0"/>
      <dgm:spPr/>
    </dgm:pt>
    <dgm:pt modelId="{522B943A-6DF5-44EB-8338-37FAD1DFF74F}" type="pres">
      <dgm:prSet presAssocID="{995EA860-EBAE-4B07-B60C-0310A647BACD}" presName="circle3" presStyleLbl="node1" presStyleIdx="2" presStyleCnt="7"/>
      <dgm:spPr/>
    </dgm:pt>
    <dgm:pt modelId="{E4E8C5B5-079C-4BF6-8613-0165587FB0C1}" type="pres">
      <dgm:prSet presAssocID="{995EA860-EBAE-4B07-B60C-0310A647BACD}" presName="c3text" presStyleLbl="node1" presStyleIdx="2" presStyleCnt="7">
        <dgm:presLayoutVars>
          <dgm:bulletEnabled val="1"/>
        </dgm:presLayoutVars>
      </dgm:prSet>
      <dgm:spPr/>
    </dgm:pt>
    <dgm:pt modelId="{977621A0-3455-4A2B-8FDD-F63E91A957AB}" type="pres">
      <dgm:prSet presAssocID="{995EA860-EBAE-4B07-B60C-0310A647BACD}" presName="comp4" presStyleCnt="0"/>
      <dgm:spPr/>
    </dgm:pt>
    <dgm:pt modelId="{579DAC9D-92C8-41E3-A0C5-F8F77D639EA4}" type="pres">
      <dgm:prSet presAssocID="{995EA860-EBAE-4B07-B60C-0310A647BACD}" presName="circle4" presStyleLbl="node1" presStyleIdx="3" presStyleCnt="7"/>
      <dgm:spPr/>
    </dgm:pt>
    <dgm:pt modelId="{37CB9474-A88C-4B8E-B710-B5C186747071}" type="pres">
      <dgm:prSet presAssocID="{995EA860-EBAE-4B07-B60C-0310A647BACD}" presName="c4text" presStyleLbl="node1" presStyleIdx="3" presStyleCnt="7">
        <dgm:presLayoutVars>
          <dgm:bulletEnabled val="1"/>
        </dgm:presLayoutVars>
      </dgm:prSet>
      <dgm:spPr/>
    </dgm:pt>
    <dgm:pt modelId="{D4720F6F-11B3-4E13-AA9C-DF658F52CB34}" type="pres">
      <dgm:prSet presAssocID="{995EA860-EBAE-4B07-B60C-0310A647BACD}" presName="comp5" presStyleCnt="0"/>
      <dgm:spPr/>
    </dgm:pt>
    <dgm:pt modelId="{66E18EEE-3F36-4384-8C46-D8C598431FD0}" type="pres">
      <dgm:prSet presAssocID="{995EA860-EBAE-4B07-B60C-0310A647BACD}" presName="circle5" presStyleLbl="node1" presStyleIdx="4" presStyleCnt="7"/>
      <dgm:spPr/>
    </dgm:pt>
    <dgm:pt modelId="{80FBE5CF-F742-4DAD-94BA-EF30BD5EE5AC}" type="pres">
      <dgm:prSet presAssocID="{995EA860-EBAE-4B07-B60C-0310A647BACD}" presName="c5text" presStyleLbl="node1" presStyleIdx="4" presStyleCnt="7">
        <dgm:presLayoutVars>
          <dgm:bulletEnabled val="1"/>
        </dgm:presLayoutVars>
      </dgm:prSet>
      <dgm:spPr/>
    </dgm:pt>
    <dgm:pt modelId="{EF77EEB7-0081-489A-A90F-54C38CBA0DE5}" type="pres">
      <dgm:prSet presAssocID="{995EA860-EBAE-4B07-B60C-0310A647BACD}" presName="comp6" presStyleCnt="0"/>
      <dgm:spPr/>
    </dgm:pt>
    <dgm:pt modelId="{97119258-921A-4908-8B3D-7948FE8F9E98}" type="pres">
      <dgm:prSet presAssocID="{995EA860-EBAE-4B07-B60C-0310A647BACD}" presName="circle6" presStyleLbl="node1" presStyleIdx="5" presStyleCnt="7"/>
      <dgm:spPr/>
    </dgm:pt>
    <dgm:pt modelId="{F74E5D36-D5EF-4719-A270-996DB198EE3D}" type="pres">
      <dgm:prSet presAssocID="{995EA860-EBAE-4B07-B60C-0310A647BACD}" presName="c6text" presStyleLbl="node1" presStyleIdx="5" presStyleCnt="7">
        <dgm:presLayoutVars>
          <dgm:bulletEnabled val="1"/>
        </dgm:presLayoutVars>
      </dgm:prSet>
      <dgm:spPr/>
    </dgm:pt>
    <dgm:pt modelId="{49D60BDC-5AFB-449D-9937-2530C5CB5FD2}" type="pres">
      <dgm:prSet presAssocID="{995EA860-EBAE-4B07-B60C-0310A647BACD}" presName="comp7" presStyleCnt="0"/>
      <dgm:spPr/>
    </dgm:pt>
    <dgm:pt modelId="{624CE486-46E5-4678-B6B6-6E56E4B53301}" type="pres">
      <dgm:prSet presAssocID="{995EA860-EBAE-4B07-B60C-0310A647BACD}" presName="circle7" presStyleLbl="node1" presStyleIdx="6" presStyleCnt="7"/>
      <dgm:spPr/>
    </dgm:pt>
    <dgm:pt modelId="{0D38FEAA-F75E-4AD0-8E26-9AC86F8F27AD}" type="pres">
      <dgm:prSet presAssocID="{995EA860-EBAE-4B07-B60C-0310A647BACD}" presName="c7text" presStyleLbl="node1" presStyleIdx="6" presStyleCnt="7">
        <dgm:presLayoutVars>
          <dgm:bulletEnabled val="1"/>
        </dgm:presLayoutVars>
      </dgm:prSet>
      <dgm:spPr/>
    </dgm:pt>
  </dgm:ptLst>
  <dgm:cxnLst>
    <dgm:cxn modelId="{3D22AC07-87C6-4AF1-829B-3DF8F170FA10}" srcId="{995EA860-EBAE-4B07-B60C-0310A647BACD}" destId="{67F8E66C-4C5E-4CB9-85BE-32873D64C658}" srcOrd="1" destOrd="0" parTransId="{5F2A143E-1920-4B86-BD0E-7EF5FCE0A5CB}" sibTransId="{D83B17E0-5A9F-4BC3-A1C6-E9E7420FDC30}"/>
    <dgm:cxn modelId="{6BC85319-E82B-4FA2-A7E2-6A7FBB93F35C}" srcId="{995EA860-EBAE-4B07-B60C-0310A647BACD}" destId="{82412DA2-5628-491D-9ED6-B5605B088578}" srcOrd="3" destOrd="0" parTransId="{E74A007E-B9ED-46FF-89ED-16E8A7F3FD0D}" sibTransId="{5BE9F967-C774-4281-9637-DB3944FAEFD2}"/>
    <dgm:cxn modelId="{5B5C661D-84C6-41FE-BED1-DC7CEA3C31B0}" type="presOf" srcId="{82412DA2-5628-491D-9ED6-B5605B088578}" destId="{37CB9474-A88C-4B8E-B710-B5C186747071}" srcOrd="1" destOrd="0" presId="urn:microsoft.com/office/officeart/2005/8/layout/venn2"/>
    <dgm:cxn modelId="{AD1E795D-1738-497F-BDBA-FBE678DDDC30}" type="presOf" srcId="{6ACAB96F-F18B-41E3-AC9B-95AB89876B11}" destId="{522B943A-6DF5-44EB-8338-37FAD1DFF74F}" srcOrd="0" destOrd="0" presId="urn:microsoft.com/office/officeart/2005/8/layout/venn2"/>
    <dgm:cxn modelId="{B8DC7344-CB11-4F94-BB04-00D031455022}" srcId="{995EA860-EBAE-4B07-B60C-0310A647BACD}" destId="{6ACAB96F-F18B-41E3-AC9B-95AB89876B11}" srcOrd="2" destOrd="0" parTransId="{077724B3-3890-49BE-9CC1-4B64B3775FCF}" sibTransId="{6C904EBF-0B63-4443-8D7D-C39A80CABC4C}"/>
    <dgm:cxn modelId="{02B30C47-683C-4B0E-8CE8-1689D4FB4E87}" type="presOf" srcId="{FC7C8F7C-A5CB-4D22-8B38-9E51FFA3C686}" destId="{F74E5D36-D5EF-4719-A270-996DB198EE3D}" srcOrd="1" destOrd="0" presId="urn:microsoft.com/office/officeart/2005/8/layout/venn2"/>
    <dgm:cxn modelId="{EFE05B6A-E86C-4C28-82A5-A7F5920F5112}" type="presOf" srcId="{7F7AAC36-E1D2-439E-93E3-93F9D9AEF41A}" destId="{66E18EEE-3F36-4384-8C46-D8C598431FD0}" srcOrd="0" destOrd="0" presId="urn:microsoft.com/office/officeart/2005/8/layout/venn2"/>
    <dgm:cxn modelId="{E9AB754D-2338-4B96-A8DA-A97B5FCDAF3D}" srcId="{995EA860-EBAE-4B07-B60C-0310A647BACD}" destId="{FC7C8F7C-A5CB-4D22-8B38-9E51FFA3C686}" srcOrd="5" destOrd="0" parTransId="{F33EF145-AB52-4ED2-9636-135A329D51B2}" sibTransId="{ACD67E95-8895-450F-A215-87C3CA6E8974}"/>
    <dgm:cxn modelId="{CCA3DA57-0610-4A95-BAE2-1A35E16038E1}" type="presOf" srcId="{8454D58D-6FFF-4262-B2D5-078A151E7B34}" destId="{A87EE983-12B6-4618-B554-712B676CCA2D}" srcOrd="1" destOrd="0" presId="urn:microsoft.com/office/officeart/2005/8/layout/venn2"/>
    <dgm:cxn modelId="{D47B2583-F772-40C5-A427-D3742B09C27B}" type="presOf" srcId="{67F8E66C-4C5E-4CB9-85BE-32873D64C658}" destId="{87204297-87C6-4595-A8AB-E5A1487EC5CD}" srcOrd="0" destOrd="0" presId="urn:microsoft.com/office/officeart/2005/8/layout/venn2"/>
    <dgm:cxn modelId="{C660DD8C-08CC-4314-B54D-599AD602F54D}" type="presOf" srcId="{6ADA3B13-7F37-4388-B72F-566E3BE03785}" destId="{624CE486-46E5-4678-B6B6-6E56E4B53301}" srcOrd="0" destOrd="0" presId="urn:microsoft.com/office/officeart/2005/8/layout/venn2"/>
    <dgm:cxn modelId="{9F59229E-B153-4AD2-89EF-505D45153D66}" srcId="{995EA860-EBAE-4B07-B60C-0310A647BACD}" destId="{8454D58D-6FFF-4262-B2D5-078A151E7B34}" srcOrd="0" destOrd="0" parTransId="{4F3BEBD0-CE69-45DF-B67F-EE0077C6190E}" sibTransId="{6B23EC07-B797-48BC-8D90-ECC97D674553}"/>
    <dgm:cxn modelId="{4EB0C4A1-ECEF-4E2F-8518-1C8F6FD17DD6}" type="presOf" srcId="{82412DA2-5628-491D-9ED6-B5605B088578}" destId="{579DAC9D-92C8-41E3-A0C5-F8F77D639EA4}" srcOrd="0" destOrd="0" presId="urn:microsoft.com/office/officeart/2005/8/layout/venn2"/>
    <dgm:cxn modelId="{85BD65AD-4CF9-4597-B39C-BF29854A9A0D}" srcId="{995EA860-EBAE-4B07-B60C-0310A647BACD}" destId="{7F7AAC36-E1D2-439E-93E3-93F9D9AEF41A}" srcOrd="4" destOrd="0" parTransId="{715AE3F6-438D-48ED-A9DE-43F7AF6231C5}" sibTransId="{0E175AEE-0974-43C5-944E-99896BFB5E5E}"/>
    <dgm:cxn modelId="{8A6B8FB6-0F94-4A03-AFE1-0289F41A4C8A}" type="presOf" srcId="{995EA860-EBAE-4B07-B60C-0310A647BACD}" destId="{ABE5DF0B-9BCF-4C8A-97FC-00CCE229FA69}" srcOrd="0" destOrd="0" presId="urn:microsoft.com/office/officeart/2005/8/layout/venn2"/>
    <dgm:cxn modelId="{0EA7E2BE-5D79-4B25-8E23-C0336E238F95}" type="presOf" srcId="{7F7AAC36-E1D2-439E-93E3-93F9D9AEF41A}" destId="{80FBE5CF-F742-4DAD-94BA-EF30BD5EE5AC}" srcOrd="1" destOrd="0" presId="urn:microsoft.com/office/officeart/2005/8/layout/venn2"/>
    <dgm:cxn modelId="{3A23F2BF-D7FC-440A-8FDC-4C2991FC7627}" type="presOf" srcId="{6ADA3B13-7F37-4388-B72F-566E3BE03785}" destId="{0D38FEAA-F75E-4AD0-8E26-9AC86F8F27AD}" srcOrd="1" destOrd="0" presId="urn:microsoft.com/office/officeart/2005/8/layout/venn2"/>
    <dgm:cxn modelId="{FD2961C0-4315-4A22-8F96-AF695FADEE0D}" type="presOf" srcId="{67F8E66C-4C5E-4CB9-85BE-32873D64C658}" destId="{1F217C09-9FEC-485E-8CEF-B16B9B0B1344}" srcOrd="1" destOrd="0" presId="urn:microsoft.com/office/officeart/2005/8/layout/venn2"/>
    <dgm:cxn modelId="{41CA42C2-B157-43D6-8DB6-2FF819C873F4}" type="presOf" srcId="{6ACAB96F-F18B-41E3-AC9B-95AB89876B11}" destId="{E4E8C5B5-079C-4BF6-8613-0165587FB0C1}" srcOrd="1" destOrd="0" presId="urn:microsoft.com/office/officeart/2005/8/layout/venn2"/>
    <dgm:cxn modelId="{EF2759CA-AE63-48B5-9728-A388F55EC5C4}" type="presOf" srcId="{FC7C8F7C-A5CB-4D22-8B38-9E51FFA3C686}" destId="{97119258-921A-4908-8B3D-7948FE8F9E98}" srcOrd="0" destOrd="0" presId="urn:microsoft.com/office/officeart/2005/8/layout/venn2"/>
    <dgm:cxn modelId="{C7654FCB-F9FC-436C-87E9-143FDDD9A5E9}" type="presOf" srcId="{8454D58D-6FFF-4262-B2D5-078A151E7B34}" destId="{51789FB0-C0B0-4457-940A-BE0F9406F6E0}" srcOrd="0" destOrd="0" presId="urn:microsoft.com/office/officeart/2005/8/layout/venn2"/>
    <dgm:cxn modelId="{82E1A3F0-D339-447F-B2DD-3103B589B3DA}" srcId="{995EA860-EBAE-4B07-B60C-0310A647BACD}" destId="{6ADA3B13-7F37-4388-B72F-566E3BE03785}" srcOrd="6" destOrd="0" parTransId="{D4D1C8DE-7E06-4D42-B7AB-8270ED846725}" sibTransId="{8331C588-9D37-4F46-BD21-5176F688C4BC}"/>
    <dgm:cxn modelId="{DF1B69F3-27C4-4A19-B06A-7419C47F84B0}" type="presParOf" srcId="{ABE5DF0B-9BCF-4C8A-97FC-00CCE229FA69}" destId="{BA908473-0C4E-4B7F-A738-B8423A698A80}" srcOrd="0" destOrd="0" presId="urn:microsoft.com/office/officeart/2005/8/layout/venn2"/>
    <dgm:cxn modelId="{83A055DD-3D37-4D1B-9490-0487A832F005}" type="presParOf" srcId="{BA908473-0C4E-4B7F-A738-B8423A698A80}" destId="{51789FB0-C0B0-4457-940A-BE0F9406F6E0}" srcOrd="0" destOrd="0" presId="urn:microsoft.com/office/officeart/2005/8/layout/venn2"/>
    <dgm:cxn modelId="{169A3B36-6A43-4CE3-B0CF-179FAB42DBA7}" type="presParOf" srcId="{BA908473-0C4E-4B7F-A738-B8423A698A80}" destId="{A87EE983-12B6-4618-B554-712B676CCA2D}" srcOrd="1" destOrd="0" presId="urn:microsoft.com/office/officeart/2005/8/layout/venn2"/>
    <dgm:cxn modelId="{543C63B8-3031-4A6E-89AC-91912A6B6019}" type="presParOf" srcId="{ABE5DF0B-9BCF-4C8A-97FC-00CCE229FA69}" destId="{026771DD-B9A5-4B05-8966-7E78C043DCF3}" srcOrd="1" destOrd="0" presId="urn:microsoft.com/office/officeart/2005/8/layout/venn2"/>
    <dgm:cxn modelId="{085A0E04-BBC5-49D9-B17B-AEE96007676B}" type="presParOf" srcId="{026771DD-B9A5-4B05-8966-7E78C043DCF3}" destId="{87204297-87C6-4595-A8AB-E5A1487EC5CD}" srcOrd="0" destOrd="0" presId="urn:microsoft.com/office/officeart/2005/8/layout/venn2"/>
    <dgm:cxn modelId="{EA102969-0707-4932-81B3-21EBA9C70202}" type="presParOf" srcId="{026771DD-B9A5-4B05-8966-7E78C043DCF3}" destId="{1F217C09-9FEC-485E-8CEF-B16B9B0B1344}" srcOrd="1" destOrd="0" presId="urn:microsoft.com/office/officeart/2005/8/layout/venn2"/>
    <dgm:cxn modelId="{1582833C-F261-4206-9A8A-A2A7B71EBB98}" type="presParOf" srcId="{ABE5DF0B-9BCF-4C8A-97FC-00CCE229FA69}" destId="{0B1C82CA-F3F0-457F-B9D2-0B43EEEB22A3}" srcOrd="2" destOrd="0" presId="urn:microsoft.com/office/officeart/2005/8/layout/venn2"/>
    <dgm:cxn modelId="{E45854B3-AC22-4DDC-ADD4-964397B8110B}" type="presParOf" srcId="{0B1C82CA-F3F0-457F-B9D2-0B43EEEB22A3}" destId="{522B943A-6DF5-44EB-8338-37FAD1DFF74F}" srcOrd="0" destOrd="0" presId="urn:microsoft.com/office/officeart/2005/8/layout/venn2"/>
    <dgm:cxn modelId="{541924E6-4CD3-4D9C-98E9-B9A2FD0673E8}" type="presParOf" srcId="{0B1C82CA-F3F0-457F-B9D2-0B43EEEB22A3}" destId="{E4E8C5B5-079C-4BF6-8613-0165587FB0C1}" srcOrd="1" destOrd="0" presId="urn:microsoft.com/office/officeart/2005/8/layout/venn2"/>
    <dgm:cxn modelId="{A30BEEFC-F89B-40F9-AEC4-5E88B4A61D2F}" type="presParOf" srcId="{ABE5DF0B-9BCF-4C8A-97FC-00CCE229FA69}" destId="{977621A0-3455-4A2B-8FDD-F63E91A957AB}" srcOrd="3" destOrd="0" presId="urn:microsoft.com/office/officeart/2005/8/layout/venn2"/>
    <dgm:cxn modelId="{34445311-A089-425A-8686-D862FF165404}" type="presParOf" srcId="{977621A0-3455-4A2B-8FDD-F63E91A957AB}" destId="{579DAC9D-92C8-41E3-A0C5-F8F77D639EA4}" srcOrd="0" destOrd="0" presId="urn:microsoft.com/office/officeart/2005/8/layout/venn2"/>
    <dgm:cxn modelId="{C815B4C0-E7EB-4E4C-9613-0C468F5A4E50}" type="presParOf" srcId="{977621A0-3455-4A2B-8FDD-F63E91A957AB}" destId="{37CB9474-A88C-4B8E-B710-B5C186747071}" srcOrd="1" destOrd="0" presId="urn:microsoft.com/office/officeart/2005/8/layout/venn2"/>
    <dgm:cxn modelId="{49EB340E-DBF4-4379-B03E-ED967E170301}" type="presParOf" srcId="{ABE5DF0B-9BCF-4C8A-97FC-00CCE229FA69}" destId="{D4720F6F-11B3-4E13-AA9C-DF658F52CB34}" srcOrd="4" destOrd="0" presId="urn:microsoft.com/office/officeart/2005/8/layout/venn2"/>
    <dgm:cxn modelId="{165116D7-B5F5-4169-BDC5-8E7C2040AD56}" type="presParOf" srcId="{D4720F6F-11B3-4E13-AA9C-DF658F52CB34}" destId="{66E18EEE-3F36-4384-8C46-D8C598431FD0}" srcOrd="0" destOrd="0" presId="urn:microsoft.com/office/officeart/2005/8/layout/venn2"/>
    <dgm:cxn modelId="{22B80125-A844-444A-BCE7-2341C7CDFD64}" type="presParOf" srcId="{D4720F6F-11B3-4E13-AA9C-DF658F52CB34}" destId="{80FBE5CF-F742-4DAD-94BA-EF30BD5EE5AC}" srcOrd="1" destOrd="0" presId="urn:microsoft.com/office/officeart/2005/8/layout/venn2"/>
    <dgm:cxn modelId="{1BB5FDC5-CA6C-49E3-B652-8EECF6F45F33}" type="presParOf" srcId="{ABE5DF0B-9BCF-4C8A-97FC-00CCE229FA69}" destId="{EF77EEB7-0081-489A-A90F-54C38CBA0DE5}" srcOrd="5" destOrd="0" presId="urn:microsoft.com/office/officeart/2005/8/layout/venn2"/>
    <dgm:cxn modelId="{9A09514C-E7BE-43F8-B63C-FD5CEE65E8CB}" type="presParOf" srcId="{EF77EEB7-0081-489A-A90F-54C38CBA0DE5}" destId="{97119258-921A-4908-8B3D-7948FE8F9E98}" srcOrd="0" destOrd="0" presId="urn:microsoft.com/office/officeart/2005/8/layout/venn2"/>
    <dgm:cxn modelId="{223C00C1-600C-4CFE-AAB4-691B283B3F5B}" type="presParOf" srcId="{EF77EEB7-0081-489A-A90F-54C38CBA0DE5}" destId="{F74E5D36-D5EF-4719-A270-996DB198EE3D}" srcOrd="1" destOrd="0" presId="urn:microsoft.com/office/officeart/2005/8/layout/venn2"/>
    <dgm:cxn modelId="{CAB4BE29-6C4F-4BF4-B7A2-F7E7A95E464B}" type="presParOf" srcId="{ABE5DF0B-9BCF-4C8A-97FC-00CCE229FA69}" destId="{49D60BDC-5AFB-449D-9937-2530C5CB5FD2}" srcOrd="6" destOrd="0" presId="urn:microsoft.com/office/officeart/2005/8/layout/venn2"/>
    <dgm:cxn modelId="{E25AF010-6CFD-4EA6-98FE-EEB4808B75F4}" type="presParOf" srcId="{49D60BDC-5AFB-449D-9937-2530C5CB5FD2}" destId="{624CE486-46E5-4678-B6B6-6E56E4B53301}" srcOrd="0" destOrd="0" presId="urn:microsoft.com/office/officeart/2005/8/layout/venn2"/>
    <dgm:cxn modelId="{35E1FC44-8155-448A-8348-8CDAE434D434}" type="presParOf" srcId="{49D60BDC-5AFB-449D-9937-2530C5CB5FD2}" destId="{0D38FEAA-F75E-4AD0-8E26-9AC86F8F27AD}"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89FB0-C0B0-4457-940A-BE0F9406F6E0}">
      <dsp:nvSpPr>
        <dsp:cNvPr id="0" name=""/>
        <dsp:cNvSpPr/>
      </dsp:nvSpPr>
      <dsp:spPr>
        <a:xfrm>
          <a:off x="890069" y="0"/>
          <a:ext cx="4198143" cy="4198143"/>
        </a:xfrm>
        <a:prstGeom prst="ellipse">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Security Monitoring</a:t>
          </a:r>
        </a:p>
      </dsp:txBody>
      <dsp:txXfrm>
        <a:off x="2201989" y="209907"/>
        <a:ext cx="1574303" cy="419814"/>
      </dsp:txXfrm>
    </dsp:sp>
    <dsp:sp modelId="{87204297-87C6-4595-A8AB-E5A1487EC5CD}">
      <dsp:nvSpPr>
        <dsp:cNvPr id="0" name=""/>
        <dsp:cNvSpPr/>
      </dsp:nvSpPr>
      <dsp:spPr>
        <a:xfrm>
          <a:off x="1204930" y="629721"/>
          <a:ext cx="3568421" cy="3568421"/>
        </a:xfrm>
        <a:prstGeom prst="ellipse">
          <a:avLst/>
        </a:prstGeom>
        <a:gradFill rotWithShape="0">
          <a:gsLst>
            <a:gs pos="0">
              <a:schemeClr val="accent5">
                <a:shade val="50000"/>
                <a:hueOff val="114998"/>
                <a:satOff val="-2801"/>
                <a:lumOff val="12256"/>
                <a:alphaOff val="0"/>
                <a:satMod val="103000"/>
                <a:lumMod val="102000"/>
                <a:tint val="94000"/>
              </a:schemeClr>
            </a:gs>
            <a:gs pos="50000">
              <a:schemeClr val="accent5">
                <a:shade val="50000"/>
                <a:hueOff val="114998"/>
                <a:satOff val="-2801"/>
                <a:lumOff val="12256"/>
                <a:alphaOff val="0"/>
                <a:satMod val="110000"/>
                <a:lumMod val="100000"/>
                <a:shade val="100000"/>
              </a:schemeClr>
            </a:gs>
            <a:gs pos="100000">
              <a:schemeClr val="accent5">
                <a:shade val="50000"/>
                <a:hueOff val="114998"/>
                <a:satOff val="-2801"/>
                <a:lumOff val="1225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Policy and Access Layer</a:t>
          </a:r>
        </a:p>
      </dsp:txBody>
      <dsp:txXfrm>
        <a:off x="2219700" y="834905"/>
        <a:ext cx="1538881" cy="410368"/>
      </dsp:txXfrm>
    </dsp:sp>
    <dsp:sp modelId="{522B943A-6DF5-44EB-8338-37FAD1DFF74F}">
      <dsp:nvSpPr>
        <dsp:cNvPr id="0" name=""/>
        <dsp:cNvSpPr/>
      </dsp:nvSpPr>
      <dsp:spPr>
        <a:xfrm>
          <a:off x="1519791" y="1259442"/>
          <a:ext cx="2938700" cy="2938700"/>
        </a:xfrm>
        <a:prstGeom prst="ellipse">
          <a:avLst/>
        </a:prstGeom>
        <a:gradFill rotWithShape="0">
          <a:gsLst>
            <a:gs pos="0">
              <a:schemeClr val="accent5">
                <a:shade val="50000"/>
                <a:hueOff val="229996"/>
                <a:satOff val="-5601"/>
                <a:lumOff val="24512"/>
                <a:alphaOff val="0"/>
                <a:satMod val="103000"/>
                <a:lumMod val="102000"/>
                <a:tint val="94000"/>
              </a:schemeClr>
            </a:gs>
            <a:gs pos="50000">
              <a:schemeClr val="accent5">
                <a:shade val="50000"/>
                <a:hueOff val="229996"/>
                <a:satOff val="-5601"/>
                <a:lumOff val="24512"/>
                <a:alphaOff val="0"/>
                <a:satMod val="110000"/>
                <a:lumMod val="100000"/>
                <a:shade val="100000"/>
              </a:schemeClr>
            </a:gs>
            <a:gs pos="100000">
              <a:schemeClr val="accent5">
                <a:shade val="50000"/>
                <a:hueOff val="229996"/>
                <a:satOff val="-5601"/>
                <a:lumOff val="2451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Perimeter</a:t>
          </a:r>
        </a:p>
      </dsp:txBody>
      <dsp:txXfrm>
        <a:off x="2228752" y="1462213"/>
        <a:ext cx="1520777" cy="405540"/>
      </dsp:txXfrm>
    </dsp:sp>
    <dsp:sp modelId="{579DAC9D-92C8-41E3-A0C5-F8F77D639EA4}">
      <dsp:nvSpPr>
        <dsp:cNvPr id="0" name=""/>
        <dsp:cNvSpPr/>
      </dsp:nvSpPr>
      <dsp:spPr>
        <a:xfrm>
          <a:off x="1834652" y="1889164"/>
          <a:ext cx="2308978" cy="2308978"/>
        </a:xfrm>
        <a:prstGeom prst="ellipse">
          <a:avLst/>
        </a:prstGeom>
        <a:gradFill rotWithShape="0">
          <a:gsLst>
            <a:gs pos="0">
              <a:schemeClr val="accent5">
                <a:shade val="50000"/>
                <a:hueOff val="344994"/>
                <a:satOff val="-8402"/>
                <a:lumOff val="36768"/>
                <a:alphaOff val="0"/>
                <a:satMod val="103000"/>
                <a:lumMod val="102000"/>
                <a:tint val="94000"/>
              </a:schemeClr>
            </a:gs>
            <a:gs pos="50000">
              <a:schemeClr val="accent5">
                <a:shade val="50000"/>
                <a:hueOff val="344994"/>
                <a:satOff val="-8402"/>
                <a:lumOff val="36768"/>
                <a:alphaOff val="0"/>
                <a:satMod val="110000"/>
                <a:lumMod val="100000"/>
                <a:shade val="100000"/>
              </a:schemeClr>
            </a:gs>
            <a:gs pos="100000">
              <a:schemeClr val="accent5">
                <a:shade val="50000"/>
                <a:hueOff val="344994"/>
                <a:satOff val="-8402"/>
                <a:lumOff val="3676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Network</a:t>
          </a:r>
        </a:p>
      </dsp:txBody>
      <dsp:txXfrm>
        <a:off x="2365717" y="2096972"/>
        <a:ext cx="1246848" cy="415616"/>
      </dsp:txXfrm>
    </dsp:sp>
    <dsp:sp modelId="{66E18EEE-3F36-4384-8C46-D8C598431FD0}">
      <dsp:nvSpPr>
        <dsp:cNvPr id="0" name=""/>
        <dsp:cNvSpPr/>
      </dsp:nvSpPr>
      <dsp:spPr>
        <a:xfrm>
          <a:off x="2149512" y="2518885"/>
          <a:ext cx="1679257" cy="1679257"/>
        </a:xfrm>
        <a:prstGeom prst="ellipse">
          <a:avLst/>
        </a:prstGeom>
        <a:gradFill rotWithShape="0">
          <a:gsLst>
            <a:gs pos="0">
              <a:schemeClr val="accent5">
                <a:shade val="50000"/>
                <a:hueOff val="344994"/>
                <a:satOff val="-8402"/>
                <a:lumOff val="36768"/>
                <a:alphaOff val="0"/>
                <a:satMod val="103000"/>
                <a:lumMod val="102000"/>
                <a:tint val="94000"/>
              </a:schemeClr>
            </a:gs>
            <a:gs pos="50000">
              <a:schemeClr val="accent5">
                <a:shade val="50000"/>
                <a:hueOff val="344994"/>
                <a:satOff val="-8402"/>
                <a:lumOff val="36768"/>
                <a:alphaOff val="0"/>
                <a:satMod val="110000"/>
                <a:lumMod val="100000"/>
                <a:shade val="100000"/>
              </a:schemeClr>
            </a:gs>
            <a:gs pos="100000">
              <a:schemeClr val="accent5">
                <a:shade val="50000"/>
                <a:hueOff val="344994"/>
                <a:satOff val="-8402"/>
                <a:lumOff val="3676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Compute</a:t>
          </a:r>
        </a:p>
      </dsp:txBody>
      <dsp:txXfrm>
        <a:off x="2443382" y="2728792"/>
        <a:ext cx="1091517" cy="419814"/>
      </dsp:txXfrm>
    </dsp:sp>
    <dsp:sp modelId="{97119258-921A-4908-8B3D-7948FE8F9E98}">
      <dsp:nvSpPr>
        <dsp:cNvPr id="0" name=""/>
        <dsp:cNvSpPr/>
      </dsp:nvSpPr>
      <dsp:spPr>
        <a:xfrm>
          <a:off x="2464373" y="3148607"/>
          <a:ext cx="1049535" cy="1049535"/>
        </a:xfrm>
        <a:prstGeom prst="ellipse">
          <a:avLst/>
        </a:prstGeom>
        <a:gradFill rotWithShape="0">
          <a:gsLst>
            <a:gs pos="0">
              <a:schemeClr val="accent5">
                <a:shade val="50000"/>
                <a:hueOff val="229996"/>
                <a:satOff val="-5601"/>
                <a:lumOff val="24512"/>
                <a:alphaOff val="0"/>
                <a:satMod val="103000"/>
                <a:lumMod val="102000"/>
                <a:tint val="94000"/>
              </a:schemeClr>
            </a:gs>
            <a:gs pos="50000">
              <a:schemeClr val="accent5">
                <a:shade val="50000"/>
                <a:hueOff val="229996"/>
                <a:satOff val="-5601"/>
                <a:lumOff val="24512"/>
                <a:alphaOff val="0"/>
                <a:satMod val="110000"/>
                <a:lumMod val="100000"/>
                <a:shade val="100000"/>
              </a:schemeClr>
            </a:gs>
            <a:gs pos="100000">
              <a:schemeClr val="accent5">
                <a:shade val="50000"/>
                <a:hueOff val="229996"/>
                <a:satOff val="-5601"/>
                <a:lumOff val="2451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Application</a:t>
          </a:r>
        </a:p>
      </dsp:txBody>
      <dsp:txXfrm>
        <a:off x="2632299" y="3305512"/>
        <a:ext cx="713684" cy="252938"/>
      </dsp:txXfrm>
    </dsp:sp>
    <dsp:sp modelId="{624CE486-46E5-4678-B6B6-6E56E4B53301}">
      <dsp:nvSpPr>
        <dsp:cNvPr id="0" name=""/>
        <dsp:cNvSpPr/>
      </dsp:nvSpPr>
      <dsp:spPr>
        <a:xfrm>
          <a:off x="2674280" y="3568421"/>
          <a:ext cx="629721" cy="629721"/>
        </a:xfrm>
        <a:prstGeom prst="ellipse">
          <a:avLst/>
        </a:prstGeom>
        <a:solidFill>
          <a:schemeClr val="accent2">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Data</a:t>
          </a:r>
        </a:p>
      </dsp:txBody>
      <dsp:txXfrm>
        <a:off x="2766501" y="3725851"/>
        <a:ext cx="445280" cy="31486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9A4E6-CE88-4E60-85AC-58CCA3A3E2C6}" type="datetimeFigureOut">
              <a:rPr lang="en-US" smtClean="0"/>
              <a:t>12/10/2019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EBB37-A2FC-4070-9D98-FD7819D6CEEE}" type="slidenum">
              <a:rPr lang="en-US" smtClean="0"/>
              <a:t>‹#›</a:t>
            </a:fld>
            <a:endParaRPr lang="en-US"/>
          </a:p>
        </p:txBody>
      </p:sp>
    </p:spTree>
    <p:extLst>
      <p:ext uri="{BB962C8B-B14F-4D97-AF65-F5344CB8AC3E}">
        <p14:creationId xmlns:p14="http://schemas.microsoft.com/office/powerpoint/2010/main" val="390498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kern="1200" dirty="0">
                <a:solidFill>
                  <a:schemeClr val="tx1"/>
                </a:solidFill>
                <a:effectLst/>
                <a:latin typeface="+mn-lt"/>
                <a:ea typeface="+mn-ea"/>
                <a:cs typeface="+mn-cs"/>
              </a:rPr>
              <a:t>The security categorization standard is based on a simple and well-established concept—that is, determining the potential adverse impact for organizational information systems. The results of security categorization help guide and inform the selection of appropriate security requirements (i.e., safeguards and countermeasures) to adequately protect those information systems. </a:t>
            </a:r>
            <a:endParaRPr lang="en-US" dirty="0"/>
          </a:p>
          <a:p>
            <a:endParaRPr lang="en-US" dirty="0"/>
          </a:p>
        </p:txBody>
      </p:sp>
      <p:sp>
        <p:nvSpPr>
          <p:cNvPr id="4" name="Slide Number Placeholder 3"/>
          <p:cNvSpPr>
            <a:spLocks noGrp="1"/>
          </p:cNvSpPr>
          <p:nvPr>
            <p:ph type="sldNum" sz="quarter" idx="10"/>
          </p:nvPr>
        </p:nvSpPr>
        <p:spPr/>
        <p:txBody>
          <a:bodyPr/>
          <a:lstStyle/>
          <a:p>
            <a:fld id="{09B95CFA-A0CF-4397-BE12-6A02DFB16162}" type="slidenum">
              <a:rPr lang="en-US" smtClean="0"/>
              <a:t>2</a:t>
            </a:fld>
            <a:endParaRPr lang="en-US" dirty="0"/>
          </a:p>
        </p:txBody>
      </p:sp>
    </p:spTree>
    <p:extLst>
      <p:ext uri="{BB962C8B-B14F-4D97-AF65-F5344CB8AC3E}">
        <p14:creationId xmlns:p14="http://schemas.microsoft.com/office/powerpoint/2010/main" val="2045982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a:t>
            </a:r>
            <a:r>
              <a:rPr lang="en-US" baseline="0" dirty="0"/>
              <a:t> Data Center Management Stack (VDMS)</a:t>
            </a:r>
          </a:p>
          <a:p>
            <a:r>
              <a:rPr lang="en-US" baseline="0" dirty="0"/>
              <a:t>Virtual Data Center Security Stack (VDSS)</a:t>
            </a:r>
          </a:p>
          <a:p>
            <a:endParaRPr lang="en-US" dirty="0"/>
          </a:p>
        </p:txBody>
      </p:sp>
      <p:sp>
        <p:nvSpPr>
          <p:cNvPr id="4" name="Slide Number Placeholder 3"/>
          <p:cNvSpPr>
            <a:spLocks noGrp="1"/>
          </p:cNvSpPr>
          <p:nvPr>
            <p:ph type="sldNum" sz="quarter" idx="10"/>
          </p:nvPr>
        </p:nvSpPr>
        <p:spPr/>
        <p:txBody>
          <a:bodyPr/>
          <a:lstStyle/>
          <a:p>
            <a:fld id="{09B95CFA-A0CF-4397-BE12-6A02DFB16162}" type="slidenum">
              <a:rPr lang="en-US" smtClean="0"/>
              <a:t>4</a:t>
            </a:fld>
            <a:endParaRPr lang="en-US"/>
          </a:p>
        </p:txBody>
      </p:sp>
    </p:spTree>
    <p:extLst>
      <p:ext uri="{BB962C8B-B14F-4D97-AF65-F5344CB8AC3E}">
        <p14:creationId xmlns:p14="http://schemas.microsoft.com/office/powerpoint/2010/main" val="174812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V2</a:t>
            </a:r>
          </a:p>
          <a:p>
            <a:r>
              <a:rPr lang="en-US" dirty="0"/>
              <a:t>---keep separation</a:t>
            </a:r>
          </a:p>
          <a:p>
            <a:r>
              <a:rPr lang="en-US" dirty="0"/>
              <a:t>--non prod are also internet accessible and keep public/non-public</a:t>
            </a:r>
            <a:r>
              <a:rPr lang="en-US" baseline="0" dirty="0"/>
              <a:t> subnets—ass separate Bastion to non prod. </a:t>
            </a:r>
          </a:p>
          <a:p>
            <a:r>
              <a:rPr lang="en-US" baseline="0" dirty="0"/>
              <a:t>---Bastion</a:t>
            </a:r>
          </a:p>
          <a:p>
            <a:r>
              <a:rPr lang="en-US" baseline="0" dirty="0"/>
              <a:t>--</a:t>
            </a:r>
            <a:r>
              <a:rPr lang="en-US" baseline="0" dirty="0" err="1"/>
              <a:t>Webase</a:t>
            </a:r>
            <a:r>
              <a:rPr lang="en-US" baseline="0" dirty="0"/>
              <a:t> console: port 444 </a:t>
            </a:r>
          </a:p>
          <a:p>
            <a:r>
              <a:rPr lang="en-US" baseline="0" dirty="0"/>
              <a:t>---</a:t>
            </a:r>
            <a:endParaRPr lang="en-US" dirty="0"/>
          </a:p>
        </p:txBody>
      </p:sp>
      <p:sp>
        <p:nvSpPr>
          <p:cNvPr id="4" name="Slide Number Placeholder 3"/>
          <p:cNvSpPr>
            <a:spLocks noGrp="1"/>
          </p:cNvSpPr>
          <p:nvPr>
            <p:ph type="sldNum" sz="quarter" idx="10"/>
          </p:nvPr>
        </p:nvSpPr>
        <p:spPr/>
        <p:txBody>
          <a:bodyPr/>
          <a:lstStyle/>
          <a:p>
            <a:fld id="{09B95CFA-A0CF-4397-BE12-6A02DFB16162}" type="slidenum">
              <a:rPr lang="en-US" smtClean="0"/>
              <a:t>5</a:t>
            </a:fld>
            <a:endParaRPr lang="en-US"/>
          </a:p>
        </p:txBody>
      </p:sp>
    </p:spTree>
    <p:extLst>
      <p:ext uri="{BB962C8B-B14F-4D97-AF65-F5344CB8AC3E}">
        <p14:creationId xmlns:p14="http://schemas.microsoft.com/office/powerpoint/2010/main" val="803910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270D69-FC4D-4CFE-AEAC-1921AA462495}"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420644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70D69-FC4D-4CFE-AEAC-1921AA462495}"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184548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70D69-FC4D-4CFE-AEAC-1921AA462495}"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24422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70D69-FC4D-4CFE-AEAC-1921AA462495}"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106578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270D69-FC4D-4CFE-AEAC-1921AA462495}"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278919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270D69-FC4D-4CFE-AEAC-1921AA462495}"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257200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270D69-FC4D-4CFE-AEAC-1921AA462495}"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9705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270D69-FC4D-4CFE-AEAC-1921AA462495}"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2069439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70D69-FC4D-4CFE-AEAC-1921AA462495}"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355922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70D69-FC4D-4CFE-AEAC-1921AA462495}"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292046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70D69-FC4D-4CFE-AEAC-1921AA462495}"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A2B71-5854-43A8-9EBE-4F05767333EC}" type="slidenum">
              <a:rPr lang="en-US" smtClean="0"/>
              <a:t>‹#›</a:t>
            </a:fld>
            <a:endParaRPr lang="en-US"/>
          </a:p>
        </p:txBody>
      </p:sp>
    </p:spTree>
    <p:extLst>
      <p:ext uri="{BB962C8B-B14F-4D97-AF65-F5344CB8AC3E}">
        <p14:creationId xmlns:p14="http://schemas.microsoft.com/office/powerpoint/2010/main" val="51766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70D69-FC4D-4CFE-AEAC-1921AA462495}" type="datetimeFigureOut">
              <a:rPr lang="en-US" smtClean="0"/>
              <a:t>12/10/2019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A2B71-5854-43A8-9EBE-4F05767333EC}" type="slidenum">
              <a:rPr lang="en-US" smtClean="0"/>
              <a:t>‹#›</a:t>
            </a:fld>
            <a:endParaRPr lang="en-US"/>
          </a:p>
        </p:txBody>
      </p:sp>
    </p:spTree>
    <p:extLst>
      <p:ext uri="{BB962C8B-B14F-4D97-AF65-F5344CB8AC3E}">
        <p14:creationId xmlns:p14="http://schemas.microsoft.com/office/powerpoint/2010/main" val="4087861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notesSlide" Target="../notesSlides/notesSlide2.xml"/><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18" Type="http://schemas.openxmlformats.org/officeDocument/2006/relationships/image" Target="../media/image29.svg"/><Relationship Id="rId26" Type="http://schemas.openxmlformats.org/officeDocument/2006/relationships/image" Target="../media/image37.svg"/><Relationship Id="rId3" Type="http://schemas.openxmlformats.org/officeDocument/2006/relationships/image" Target="../media/image2.png"/><Relationship Id="rId21" Type="http://schemas.openxmlformats.org/officeDocument/2006/relationships/image" Target="../media/image32.png"/><Relationship Id="rId7" Type="http://schemas.openxmlformats.org/officeDocument/2006/relationships/image" Target="../media/image20.png"/><Relationship Id="rId12" Type="http://schemas.openxmlformats.org/officeDocument/2006/relationships/image" Target="../media/image25.svg"/><Relationship Id="rId17" Type="http://schemas.openxmlformats.org/officeDocument/2006/relationships/image" Target="../media/image28.png"/><Relationship Id="rId25" Type="http://schemas.openxmlformats.org/officeDocument/2006/relationships/image" Target="../media/image36.png"/><Relationship Id="rId2" Type="http://schemas.openxmlformats.org/officeDocument/2006/relationships/notesSlide" Target="../notesSlides/notesSlide3.xml"/><Relationship Id="rId16" Type="http://schemas.openxmlformats.org/officeDocument/2006/relationships/image" Target="../media/image7.svg"/><Relationship Id="rId20" Type="http://schemas.openxmlformats.org/officeDocument/2006/relationships/image" Target="../media/image31.sv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24.png"/><Relationship Id="rId24" Type="http://schemas.openxmlformats.org/officeDocument/2006/relationships/image" Target="../media/image35.svg"/><Relationship Id="rId5" Type="http://schemas.openxmlformats.org/officeDocument/2006/relationships/image" Target="../media/image4.png"/><Relationship Id="rId15" Type="http://schemas.openxmlformats.org/officeDocument/2006/relationships/image" Target="../media/image6.png"/><Relationship Id="rId23" Type="http://schemas.openxmlformats.org/officeDocument/2006/relationships/image" Target="../media/image34.png"/><Relationship Id="rId28" Type="http://schemas.openxmlformats.org/officeDocument/2006/relationships/image" Target="../media/image39.svg"/><Relationship Id="rId10" Type="http://schemas.openxmlformats.org/officeDocument/2006/relationships/image" Target="../media/image23.svg"/><Relationship Id="rId19" Type="http://schemas.openxmlformats.org/officeDocument/2006/relationships/image" Target="../media/image30.png"/><Relationship Id="rId4" Type="http://schemas.openxmlformats.org/officeDocument/2006/relationships/image" Target="../media/image3.svg"/><Relationship Id="rId9" Type="http://schemas.openxmlformats.org/officeDocument/2006/relationships/image" Target="../media/image22.png"/><Relationship Id="rId14" Type="http://schemas.openxmlformats.org/officeDocument/2006/relationships/image" Target="../media/image27.svg"/><Relationship Id="rId22" Type="http://schemas.openxmlformats.org/officeDocument/2006/relationships/image" Target="../media/image33.svg"/><Relationship Id="rId27"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JCC Security Architecture</a:t>
            </a:r>
          </a:p>
        </p:txBody>
      </p:sp>
      <p:sp>
        <p:nvSpPr>
          <p:cNvPr id="3" name="Subtitle 2"/>
          <p:cNvSpPr>
            <a:spLocks noGrp="1"/>
          </p:cNvSpPr>
          <p:nvPr>
            <p:ph type="subTitle" idx="1"/>
          </p:nvPr>
        </p:nvSpPr>
        <p:spPr/>
        <p:txBody>
          <a:bodyPr/>
          <a:lstStyle/>
          <a:p>
            <a:r>
              <a:rPr lang="en-US" dirty="0"/>
              <a:t>Cloud Reference Design</a:t>
            </a:r>
          </a:p>
        </p:txBody>
      </p:sp>
    </p:spTree>
    <p:extLst>
      <p:ext uri="{BB962C8B-B14F-4D97-AF65-F5344CB8AC3E}">
        <p14:creationId xmlns:p14="http://schemas.microsoft.com/office/powerpoint/2010/main" val="81315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10" y="107878"/>
            <a:ext cx="10515600" cy="408598"/>
          </a:xfrm>
        </p:spPr>
        <p:txBody>
          <a:bodyPr>
            <a:normAutofit fontScale="90000"/>
          </a:bodyPr>
          <a:lstStyle/>
          <a:p>
            <a:r>
              <a:rPr lang="en-US" dirty="0"/>
              <a:t>Layered Security Approach </a:t>
            </a:r>
          </a:p>
        </p:txBody>
      </p:sp>
      <p:graphicFrame>
        <p:nvGraphicFramePr>
          <p:cNvPr id="4" name="Diagram 3"/>
          <p:cNvGraphicFramePr/>
          <p:nvPr>
            <p:extLst/>
          </p:nvPr>
        </p:nvGraphicFramePr>
        <p:xfrm>
          <a:off x="3227756" y="1248531"/>
          <a:ext cx="5978283" cy="41981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4" name="Straight Arrow Connector 13"/>
          <p:cNvCxnSpPr/>
          <p:nvPr/>
        </p:nvCxnSpPr>
        <p:spPr>
          <a:xfrm flipV="1">
            <a:off x="6492281" y="5225977"/>
            <a:ext cx="1183257" cy="596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705970" y="5091323"/>
            <a:ext cx="3649784" cy="861774"/>
          </a:xfrm>
          <a:prstGeom prst="rect">
            <a:avLst/>
          </a:prstGeom>
          <a:noFill/>
          <a:ln>
            <a:solidFill>
              <a:schemeClr val="tx1"/>
            </a:solidFill>
          </a:ln>
        </p:spPr>
        <p:txBody>
          <a:bodyPr wrap="square" rtlCol="0">
            <a:spAutoFit/>
          </a:bodyPr>
          <a:lstStyle/>
          <a:p>
            <a:r>
              <a:rPr lang="en-US" sz="1000" b="1" u="sng" dirty="0"/>
              <a:t>Data:</a:t>
            </a:r>
          </a:p>
          <a:p>
            <a:pPr marL="117475" indent="-117475">
              <a:buFont typeface="Arial" panose="020B0604020202020204" pitchFamily="34" charset="0"/>
              <a:buChar char="•"/>
            </a:pPr>
            <a:r>
              <a:rPr lang="en-US" sz="1000" dirty="0"/>
              <a:t>Follow JCC Enterprise Information Security Principles, and security best practices to protect the data through user </a:t>
            </a:r>
            <a:r>
              <a:rPr lang="en-US" sz="1000" b="1" dirty="0"/>
              <a:t>authentication/authorization, and network segregation</a:t>
            </a:r>
            <a:r>
              <a:rPr lang="en-US" sz="1000" dirty="0"/>
              <a:t>. </a:t>
            </a:r>
          </a:p>
          <a:p>
            <a:pPr marL="117475" indent="-117475">
              <a:buFont typeface="Arial" panose="020B0604020202020204" pitchFamily="34" charset="0"/>
              <a:buChar char="•"/>
            </a:pPr>
            <a:r>
              <a:rPr lang="en-US" sz="1000" b="1" dirty="0"/>
              <a:t>Enable Data encryption </a:t>
            </a:r>
            <a:r>
              <a:rPr lang="en-US" sz="1000" dirty="0"/>
              <a:t>at rest.</a:t>
            </a:r>
          </a:p>
        </p:txBody>
      </p:sp>
      <p:sp>
        <p:nvSpPr>
          <p:cNvPr id="19" name="TextBox 18"/>
          <p:cNvSpPr txBox="1"/>
          <p:nvPr/>
        </p:nvSpPr>
        <p:spPr>
          <a:xfrm>
            <a:off x="1703757" y="4663030"/>
            <a:ext cx="2766646" cy="1323439"/>
          </a:xfrm>
          <a:prstGeom prst="rect">
            <a:avLst/>
          </a:prstGeom>
          <a:noFill/>
          <a:ln>
            <a:solidFill>
              <a:schemeClr val="tx1"/>
            </a:solidFill>
          </a:ln>
        </p:spPr>
        <p:txBody>
          <a:bodyPr wrap="square" rtlCol="0">
            <a:spAutoFit/>
          </a:bodyPr>
          <a:lstStyle/>
          <a:p>
            <a:r>
              <a:rPr lang="en-US" sz="1000" b="1" u="sng" dirty="0"/>
              <a:t>Application</a:t>
            </a:r>
          </a:p>
          <a:p>
            <a:pPr marL="117475" indent="-117475">
              <a:buFont typeface="Arial" panose="020B0604020202020204" pitchFamily="34" charset="0"/>
              <a:buChar char="•"/>
            </a:pPr>
            <a:r>
              <a:rPr lang="en-US" sz="1000" dirty="0"/>
              <a:t>Work with applications to ensure application is configured according to security best practices, and understand possible vulnerabilities.</a:t>
            </a:r>
          </a:p>
          <a:p>
            <a:pPr marL="117475" indent="-117475">
              <a:buFont typeface="Arial" panose="020B0604020202020204" pitchFamily="34" charset="0"/>
              <a:buChar char="•"/>
            </a:pPr>
            <a:r>
              <a:rPr lang="en-US" sz="1000" dirty="0"/>
              <a:t>Control application access to other resources.</a:t>
            </a:r>
          </a:p>
          <a:p>
            <a:pPr marL="117475" indent="-117475">
              <a:buFont typeface="Arial" panose="020B0604020202020204" pitchFamily="34" charset="0"/>
              <a:buChar char="•"/>
            </a:pPr>
            <a:r>
              <a:rPr lang="en-US" sz="1000" dirty="0"/>
              <a:t>User authentication integration with AD/LDAP</a:t>
            </a:r>
          </a:p>
          <a:p>
            <a:pPr marL="117475" indent="-117475">
              <a:buFont typeface="Arial" panose="020B0604020202020204" pitchFamily="34" charset="0"/>
              <a:buChar char="•"/>
            </a:pPr>
            <a:r>
              <a:rPr lang="en-US" sz="1000" dirty="0"/>
              <a:t>Enable data encryption at rest and in transit at the application layer.</a:t>
            </a:r>
          </a:p>
        </p:txBody>
      </p:sp>
      <p:sp>
        <p:nvSpPr>
          <p:cNvPr id="24" name="TextBox 23"/>
          <p:cNvSpPr txBox="1"/>
          <p:nvPr/>
        </p:nvSpPr>
        <p:spPr>
          <a:xfrm>
            <a:off x="185375" y="594002"/>
            <a:ext cx="11822967" cy="584775"/>
          </a:xfrm>
          <a:prstGeom prst="rect">
            <a:avLst/>
          </a:prstGeom>
          <a:noFill/>
        </p:spPr>
        <p:txBody>
          <a:bodyPr wrap="square" rtlCol="0">
            <a:spAutoFit/>
          </a:bodyPr>
          <a:lstStyle/>
          <a:p>
            <a:r>
              <a:rPr lang="en-US" sz="1600" dirty="0"/>
              <a:t>Security mechanisms and controls applied at different layers of the application stack to protect confidential/sensitive data stored on servers and storage devices. The common principles used to define security posture are confidentiality, integrity, and availability. </a:t>
            </a:r>
          </a:p>
        </p:txBody>
      </p:sp>
      <p:cxnSp>
        <p:nvCxnSpPr>
          <p:cNvPr id="32" name="Straight Arrow Connector 31"/>
          <p:cNvCxnSpPr/>
          <p:nvPr/>
        </p:nvCxnSpPr>
        <p:spPr>
          <a:xfrm flipH="1" flipV="1">
            <a:off x="4549535" y="4967007"/>
            <a:ext cx="1265111" cy="35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589109" y="4044719"/>
            <a:ext cx="2766646" cy="861774"/>
          </a:xfrm>
          <a:prstGeom prst="rect">
            <a:avLst/>
          </a:prstGeom>
          <a:noFill/>
          <a:ln>
            <a:solidFill>
              <a:schemeClr val="tx1"/>
            </a:solidFill>
          </a:ln>
        </p:spPr>
        <p:txBody>
          <a:bodyPr wrap="square" rtlCol="0">
            <a:spAutoFit/>
          </a:bodyPr>
          <a:lstStyle/>
          <a:p>
            <a:r>
              <a:rPr lang="en-US" sz="1000" b="1" u="sng" dirty="0"/>
              <a:t>Compute</a:t>
            </a:r>
          </a:p>
          <a:p>
            <a:pPr marL="117475" indent="-117475">
              <a:buFont typeface="Arial" panose="020B0604020202020204" pitchFamily="34" charset="0"/>
              <a:buChar char="•"/>
            </a:pPr>
            <a:r>
              <a:rPr lang="en-US" sz="1000" dirty="0"/>
              <a:t>Install malware protection tools, and latest security patches. </a:t>
            </a:r>
          </a:p>
          <a:p>
            <a:pPr marL="117475" indent="-117475">
              <a:buFont typeface="Arial" panose="020B0604020202020204" pitchFamily="34" charset="0"/>
              <a:buChar char="•"/>
            </a:pPr>
            <a:r>
              <a:rPr lang="en-US" sz="1000" dirty="0"/>
              <a:t>Fine-grained access control.</a:t>
            </a:r>
          </a:p>
          <a:p>
            <a:pPr marL="117475" indent="-117475">
              <a:buFont typeface="Arial" panose="020B0604020202020204" pitchFamily="34" charset="0"/>
              <a:buChar char="•"/>
            </a:pPr>
            <a:r>
              <a:rPr lang="en-US" sz="1000" dirty="0"/>
              <a:t>Server hardening and configuration control. </a:t>
            </a:r>
          </a:p>
        </p:txBody>
      </p:sp>
      <p:cxnSp>
        <p:nvCxnSpPr>
          <p:cNvPr id="36" name="Straight Arrow Connector 35"/>
          <p:cNvCxnSpPr/>
          <p:nvPr/>
        </p:nvCxnSpPr>
        <p:spPr>
          <a:xfrm flipV="1">
            <a:off x="6794439" y="4529972"/>
            <a:ext cx="1783989" cy="1043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33046" y="3281713"/>
            <a:ext cx="3211640" cy="1169551"/>
          </a:xfrm>
          <a:prstGeom prst="rect">
            <a:avLst/>
          </a:prstGeom>
          <a:noFill/>
          <a:ln>
            <a:solidFill>
              <a:schemeClr val="tx1"/>
            </a:solidFill>
          </a:ln>
        </p:spPr>
        <p:txBody>
          <a:bodyPr wrap="square" rtlCol="0">
            <a:spAutoFit/>
          </a:bodyPr>
          <a:lstStyle/>
          <a:p>
            <a:r>
              <a:rPr lang="en-US" sz="1000" b="1" u="sng" dirty="0"/>
              <a:t>Network:</a:t>
            </a:r>
          </a:p>
          <a:p>
            <a:pPr marL="117475" indent="-117475">
              <a:buFont typeface="Arial" panose="020B0604020202020204" pitchFamily="34" charset="0"/>
              <a:buChar char="•"/>
            </a:pPr>
            <a:r>
              <a:rPr lang="en-US" sz="1000" dirty="0"/>
              <a:t>Limit network </a:t>
            </a:r>
            <a:r>
              <a:rPr lang="en-US" sz="1000" b="1" dirty="0"/>
              <a:t>connectivity across all resources and only allow what is required</a:t>
            </a:r>
            <a:r>
              <a:rPr lang="en-US" sz="1000" dirty="0"/>
              <a:t>. </a:t>
            </a:r>
          </a:p>
          <a:p>
            <a:pPr marL="117475" indent="-117475">
              <a:buFont typeface="Arial" panose="020B0604020202020204" pitchFamily="34" charset="0"/>
              <a:buChar char="•"/>
            </a:pPr>
            <a:r>
              <a:rPr lang="en-US" sz="1000" dirty="0"/>
              <a:t>Use network segmentation using network level controls.</a:t>
            </a:r>
          </a:p>
          <a:p>
            <a:pPr marL="117475" indent="-117475">
              <a:buFont typeface="Arial" panose="020B0604020202020204" pitchFamily="34" charset="0"/>
              <a:buChar char="•"/>
            </a:pPr>
            <a:r>
              <a:rPr lang="en-US" sz="1000" dirty="0"/>
              <a:t>Deny by default</a:t>
            </a:r>
          </a:p>
          <a:p>
            <a:pPr marL="117475" indent="-117475">
              <a:buFont typeface="Arial" panose="020B0604020202020204" pitchFamily="34" charset="0"/>
              <a:buChar char="•"/>
            </a:pPr>
            <a:r>
              <a:rPr lang="en-US" sz="1000" dirty="0"/>
              <a:t>Restrict inbound internet access and limit outbound </a:t>
            </a:r>
          </a:p>
          <a:p>
            <a:pPr marL="117475" indent="-117475">
              <a:buFont typeface="Arial" panose="020B0604020202020204" pitchFamily="34" charset="0"/>
              <a:buChar char="•"/>
            </a:pPr>
            <a:r>
              <a:rPr lang="en-US" sz="1000" dirty="0"/>
              <a:t>Implement secure connectivity to CCTC data centers</a:t>
            </a:r>
          </a:p>
        </p:txBody>
      </p:sp>
      <p:cxnSp>
        <p:nvCxnSpPr>
          <p:cNvPr id="38" name="Straight Arrow Connector 37"/>
          <p:cNvCxnSpPr/>
          <p:nvPr/>
        </p:nvCxnSpPr>
        <p:spPr>
          <a:xfrm flipH="1">
            <a:off x="3841021" y="3935165"/>
            <a:ext cx="1621689" cy="35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774723" y="2861213"/>
            <a:ext cx="3012348" cy="1015663"/>
          </a:xfrm>
          <a:prstGeom prst="rect">
            <a:avLst/>
          </a:prstGeom>
          <a:noFill/>
          <a:ln>
            <a:solidFill>
              <a:schemeClr val="tx1"/>
            </a:solidFill>
          </a:ln>
        </p:spPr>
        <p:txBody>
          <a:bodyPr wrap="square" rtlCol="0">
            <a:spAutoFit/>
          </a:bodyPr>
          <a:lstStyle/>
          <a:p>
            <a:r>
              <a:rPr lang="en-US" sz="1000" b="1" u="sng" dirty="0"/>
              <a:t>Perimeter</a:t>
            </a:r>
            <a:endParaRPr lang="en-US" sz="1000" dirty="0"/>
          </a:p>
          <a:p>
            <a:pPr marL="117475" indent="-117475">
              <a:buFont typeface="Arial" panose="020B0604020202020204" pitchFamily="34" charset="0"/>
              <a:buChar char="•"/>
            </a:pPr>
            <a:r>
              <a:rPr lang="en-US" sz="1000" dirty="0"/>
              <a:t>Protect assets against network-based attacks by identifying attacks, eliminating impact, and alerting on them. </a:t>
            </a:r>
          </a:p>
          <a:p>
            <a:pPr marL="117475" indent="-117475">
              <a:buFont typeface="Arial" panose="020B0604020202020204" pitchFamily="34" charset="0"/>
              <a:buChar char="•"/>
            </a:pPr>
            <a:r>
              <a:rPr lang="en-US" sz="1000" dirty="0"/>
              <a:t>Use distributed denial-of-service DDOS protection</a:t>
            </a:r>
          </a:p>
          <a:p>
            <a:pPr marL="117475" indent="-117475">
              <a:buFont typeface="Arial" panose="020B0604020202020204" pitchFamily="34" charset="0"/>
              <a:buChar char="•"/>
            </a:pPr>
            <a:r>
              <a:rPr lang="en-US" sz="1000" dirty="0"/>
              <a:t>Use perimeter firewalls.</a:t>
            </a:r>
          </a:p>
        </p:txBody>
      </p:sp>
      <p:cxnSp>
        <p:nvCxnSpPr>
          <p:cNvPr id="42" name="Straight Arrow Connector 41"/>
          <p:cNvCxnSpPr/>
          <p:nvPr/>
        </p:nvCxnSpPr>
        <p:spPr>
          <a:xfrm flipV="1">
            <a:off x="7448064" y="3358611"/>
            <a:ext cx="1340337" cy="1043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1056" y="2012878"/>
            <a:ext cx="2766646" cy="1015663"/>
          </a:xfrm>
          <a:prstGeom prst="rect">
            <a:avLst/>
          </a:prstGeom>
          <a:noFill/>
          <a:ln>
            <a:solidFill>
              <a:schemeClr val="tx1"/>
            </a:solidFill>
          </a:ln>
        </p:spPr>
        <p:txBody>
          <a:bodyPr wrap="square" rtlCol="0">
            <a:spAutoFit/>
          </a:bodyPr>
          <a:lstStyle/>
          <a:p>
            <a:r>
              <a:rPr lang="en-US" sz="1000" b="1" u="sng" dirty="0"/>
              <a:t>Policy &amp; Access</a:t>
            </a:r>
          </a:p>
          <a:p>
            <a:pPr marL="117475" indent="-117475">
              <a:buFont typeface="Arial" panose="020B0604020202020204" pitchFamily="34" charset="0"/>
              <a:buChar char="•"/>
            </a:pPr>
            <a:r>
              <a:rPr lang="en-US" sz="1000" dirty="0"/>
              <a:t>Ensure identities are secure, access is controlled, and changes are logged. </a:t>
            </a:r>
          </a:p>
          <a:p>
            <a:pPr marL="117475" indent="-117475">
              <a:buFont typeface="Arial" panose="020B0604020202020204" pitchFamily="34" charset="0"/>
              <a:buChar char="•"/>
            </a:pPr>
            <a:r>
              <a:rPr lang="en-US" sz="1000" dirty="0"/>
              <a:t>Control access to infrastructure services</a:t>
            </a:r>
          </a:p>
          <a:p>
            <a:pPr marL="117475" indent="-117475">
              <a:buFont typeface="Arial" panose="020B0604020202020204" pitchFamily="34" charset="0"/>
              <a:buChar char="•"/>
            </a:pPr>
            <a:r>
              <a:rPr lang="en-US" sz="1000" dirty="0"/>
              <a:t>Change control </a:t>
            </a:r>
          </a:p>
          <a:p>
            <a:pPr marL="117475" indent="-117475">
              <a:buFont typeface="Arial" panose="020B0604020202020204" pitchFamily="34" charset="0"/>
              <a:buChar char="•"/>
            </a:pPr>
            <a:r>
              <a:rPr lang="en-US" sz="1000" dirty="0"/>
              <a:t>Audit compliance, events, and changes. </a:t>
            </a:r>
          </a:p>
        </p:txBody>
      </p:sp>
      <p:cxnSp>
        <p:nvCxnSpPr>
          <p:cNvPr id="44" name="Straight Arrow Connector 43"/>
          <p:cNvCxnSpPr/>
          <p:nvPr/>
        </p:nvCxnSpPr>
        <p:spPr>
          <a:xfrm flipH="1">
            <a:off x="3547702" y="2366821"/>
            <a:ext cx="1783858" cy="35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858738" y="1600974"/>
            <a:ext cx="2766646" cy="707886"/>
          </a:xfrm>
          <a:prstGeom prst="rect">
            <a:avLst/>
          </a:prstGeom>
          <a:noFill/>
          <a:ln>
            <a:solidFill>
              <a:schemeClr val="tx1"/>
            </a:solidFill>
          </a:ln>
        </p:spPr>
        <p:txBody>
          <a:bodyPr wrap="square" rtlCol="0">
            <a:spAutoFit/>
          </a:bodyPr>
          <a:lstStyle/>
          <a:p>
            <a:r>
              <a:rPr lang="en-US" sz="1000" b="1" u="sng" dirty="0"/>
              <a:t>Monitoring and Logging: </a:t>
            </a:r>
          </a:p>
          <a:p>
            <a:pPr marL="117475" indent="-117475">
              <a:buFont typeface="Arial" panose="020B0604020202020204" pitchFamily="34" charset="0"/>
              <a:buChar char="•"/>
            </a:pPr>
            <a:r>
              <a:rPr lang="en-US" sz="1000" dirty="0"/>
              <a:t>Security event monitoring and alerting</a:t>
            </a:r>
          </a:p>
          <a:p>
            <a:pPr marL="117475" indent="-117475">
              <a:buFont typeface="Arial" panose="020B0604020202020204" pitchFamily="34" charset="0"/>
              <a:buChar char="•"/>
            </a:pPr>
            <a:r>
              <a:rPr lang="en-US" sz="1000" dirty="0"/>
              <a:t>Log management and analysis</a:t>
            </a:r>
          </a:p>
          <a:p>
            <a:pPr marL="117475" indent="-117475">
              <a:buFont typeface="Arial" panose="020B0604020202020204" pitchFamily="34" charset="0"/>
              <a:buChar char="•"/>
            </a:pPr>
            <a:r>
              <a:rPr lang="en-US" sz="1000" dirty="0"/>
              <a:t>External security intelligence (Threat Watch) </a:t>
            </a:r>
          </a:p>
        </p:txBody>
      </p:sp>
      <p:cxnSp>
        <p:nvCxnSpPr>
          <p:cNvPr id="48" name="Straight Arrow Connector 47"/>
          <p:cNvCxnSpPr/>
          <p:nvPr/>
        </p:nvCxnSpPr>
        <p:spPr>
          <a:xfrm flipV="1">
            <a:off x="7473461" y="1775057"/>
            <a:ext cx="1340337" cy="1043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5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3" y="145997"/>
            <a:ext cx="10515600" cy="633046"/>
          </a:xfrm>
        </p:spPr>
        <p:txBody>
          <a:bodyPr>
            <a:normAutofit fontScale="90000"/>
          </a:bodyPr>
          <a:lstStyle/>
          <a:p>
            <a:r>
              <a:rPr lang="en-US" dirty="0"/>
              <a:t>Shared Security Responsibility Model</a:t>
            </a:r>
          </a:p>
        </p:txBody>
      </p:sp>
      <p:pic>
        <p:nvPicPr>
          <p:cNvPr id="4" name="Picture 3"/>
          <p:cNvPicPr>
            <a:picLocks noChangeAspect="1"/>
          </p:cNvPicPr>
          <p:nvPr/>
        </p:nvPicPr>
        <p:blipFill>
          <a:blip r:embed="rId2"/>
          <a:stretch>
            <a:fillRect/>
          </a:stretch>
        </p:blipFill>
        <p:spPr>
          <a:xfrm>
            <a:off x="838200" y="1581410"/>
            <a:ext cx="8001000" cy="4822180"/>
          </a:xfrm>
          <a:prstGeom prst="rect">
            <a:avLst/>
          </a:prstGeom>
        </p:spPr>
      </p:pic>
      <p:sp>
        <p:nvSpPr>
          <p:cNvPr id="3" name="TextBox 2"/>
          <p:cNvSpPr txBox="1"/>
          <p:nvPr/>
        </p:nvSpPr>
        <p:spPr>
          <a:xfrm>
            <a:off x="193430" y="838628"/>
            <a:ext cx="11611707" cy="646331"/>
          </a:xfrm>
          <a:prstGeom prst="rect">
            <a:avLst/>
          </a:prstGeom>
          <a:noFill/>
        </p:spPr>
        <p:txBody>
          <a:bodyPr wrap="square" rtlCol="0">
            <a:spAutoFit/>
          </a:bodyPr>
          <a:lstStyle/>
          <a:p>
            <a:r>
              <a:rPr lang="en-US" dirty="0"/>
              <a:t>Cloud Service Providers are responsible for providing secure infrastructure up to the hypervisor level, while customers for securing the operating systems, application platforms, and data. The following AWS diagram is used as a reference.</a:t>
            </a:r>
          </a:p>
        </p:txBody>
      </p:sp>
    </p:spTree>
    <p:extLst>
      <p:ext uri="{BB962C8B-B14F-4D97-AF65-F5344CB8AC3E}">
        <p14:creationId xmlns:p14="http://schemas.microsoft.com/office/powerpoint/2010/main" val="97178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61" y="121332"/>
            <a:ext cx="6703388" cy="823070"/>
          </a:xfrm>
        </p:spPr>
        <p:txBody>
          <a:bodyPr>
            <a:normAutofit/>
          </a:bodyPr>
          <a:lstStyle/>
          <a:p>
            <a:r>
              <a:rPr lang="en-US" sz="3200" dirty="0"/>
              <a:t>Enterprise Design – </a:t>
            </a:r>
            <a:r>
              <a:rPr lang="en-US" sz="3200" dirty="0">
                <a:solidFill>
                  <a:srgbClr val="FF0000"/>
                </a:solidFill>
              </a:rPr>
              <a:t>Conceptual Design</a:t>
            </a:r>
          </a:p>
        </p:txBody>
      </p:sp>
      <p:grpSp>
        <p:nvGrpSpPr>
          <p:cNvPr id="7" name="Group 6">
            <a:extLst>
              <a:ext uri="{FF2B5EF4-FFF2-40B4-BE49-F238E27FC236}">
                <a16:creationId xmlns:a16="http://schemas.microsoft.com/office/drawing/2014/main" id="{28C59465-1C83-2C4D-9192-38C976CEC502}"/>
              </a:ext>
            </a:extLst>
          </p:cNvPr>
          <p:cNvGrpSpPr/>
          <p:nvPr/>
        </p:nvGrpSpPr>
        <p:grpSpPr>
          <a:xfrm>
            <a:off x="6387732" y="1978096"/>
            <a:ext cx="5333427" cy="409537"/>
            <a:chOff x="488948" y="2241587"/>
            <a:chExt cx="5333427" cy="307693"/>
          </a:xfrm>
          <a:solidFill>
            <a:schemeClr val="bg1">
              <a:lumMod val="85000"/>
            </a:schemeClr>
          </a:solidFill>
        </p:grpSpPr>
        <p:sp>
          <p:nvSpPr>
            <p:cNvPr id="9" name="Rectangle 8">
              <a:extLst>
                <a:ext uri="{FF2B5EF4-FFF2-40B4-BE49-F238E27FC236}">
                  <a16:creationId xmlns:a16="http://schemas.microsoft.com/office/drawing/2014/main" id="{92A0ABFB-D447-D349-9C47-3EE861DD0794}"/>
                </a:ext>
              </a:extLst>
            </p:cNvPr>
            <p:cNvSpPr/>
            <p:nvPr/>
          </p:nvSpPr>
          <p:spPr>
            <a:xfrm>
              <a:off x="488948" y="2241788"/>
              <a:ext cx="5333427" cy="307492"/>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Production VPC/</a:t>
              </a:r>
              <a:r>
                <a:rPr lang="en-US" sz="1200" b="1" dirty="0" err="1">
                  <a:solidFill>
                    <a:srgbClr val="879196"/>
                  </a:solidFill>
                </a:rPr>
                <a:t>VNet</a:t>
              </a:r>
              <a:endParaRPr lang="en-US" sz="1200" b="1" dirty="0">
                <a:solidFill>
                  <a:srgbClr val="879196"/>
                </a:solidFill>
              </a:endParaRPr>
            </a:p>
          </p:txBody>
        </p:sp>
        <p:pic>
          <p:nvPicPr>
            <p:cNvPr id="8"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8623" y="2241587"/>
              <a:ext cx="179294" cy="179294"/>
            </a:xfrm>
            <a:prstGeom prst="rect">
              <a:avLst/>
            </a:prstGeom>
            <a:grpFill/>
          </p:spPr>
        </p:pic>
      </p:grpSp>
      <p:grpSp>
        <p:nvGrpSpPr>
          <p:cNvPr id="10" name="Group 9">
            <a:extLst>
              <a:ext uri="{FF2B5EF4-FFF2-40B4-BE49-F238E27FC236}">
                <a16:creationId xmlns:a16="http://schemas.microsoft.com/office/drawing/2014/main" id="{28C59465-1C83-2C4D-9192-38C976CEC502}"/>
              </a:ext>
            </a:extLst>
          </p:cNvPr>
          <p:cNvGrpSpPr/>
          <p:nvPr/>
        </p:nvGrpSpPr>
        <p:grpSpPr>
          <a:xfrm>
            <a:off x="3598210" y="1582550"/>
            <a:ext cx="1802957" cy="1775748"/>
            <a:chOff x="488950" y="2362199"/>
            <a:chExt cx="2181579" cy="4187124"/>
          </a:xfrm>
        </p:grpSpPr>
        <p:pic>
          <p:nvPicPr>
            <p:cNvPr id="11"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0927" y="2374321"/>
              <a:ext cx="373187" cy="373188"/>
            </a:xfrm>
            <a:prstGeom prst="rect">
              <a:avLst/>
            </a:prstGeom>
          </p:spPr>
        </p:pic>
        <p:sp>
          <p:nvSpPr>
            <p:cNvPr id="12" name="Rectangle 11">
              <a:extLst>
                <a:ext uri="{FF2B5EF4-FFF2-40B4-BE49-F238E27FC236}">
                  <a16:creationId xmlns:a16="http://schemas.microsoft.com/office/drawing/2014/main" id="{92A0ABFB-D447-D349-9C47-3EE861DD0794}"/>
                </a:ext>
              </a:extLst>
            </p:cNvPr>
            <p:cNvSpPr/>
            <p:nvPr/>
          </p:nvSpPr>
          <p:spPr>
            <a:xfrm>
              <a:off x="488950" y="2362199"/>
              <a:ext cx="2181579" cy="4187124"/>
            </a:xfrm>
            <a:prstGeom prst="rect">
              <a:avLst/>
            </a:prstGeom>
            <a:no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dirty="0">
                  <a:solidFill>
                    <a:srgbClr val="879196"/>
                  </a:solidFill>
                </a:rPr>
                <a:t>VDSS VPC</a:t>
              </a:r>
            </a:p>
          </p:txBody>
        </p:sp>
      </p:grpSp>
      <p:grpSp>
        <p:nvGrpSpPr>
          <p:cNvPr id="16" name="Group 15">
            <a:extLst>
              <a:ext uri="{FF2B5EF4-FFF2-40B4-BE49-F238E27FC236}">
                <a16:creationId xmlns:a16="http://schemas.microsoft.com/office/drawing/2014/main" id="{C70E0AD3-90C7-B945-BDAB-7D1C968D3F45}"/>
              </a:ext>
            </a:extLst>
          </p:cNvPr>
          <p:cNvGrpSpPr/>
          <p:nvPr/>
        </p:nvGrpSpPr>
        <p:grpSpPr>
          <a:xfrm>
            <a:off x="6387733" y="1381485"/>
            <a:ext cx="1652511" cy="4696591"/>
            <a:chOff x="8197850" y="1209674"/>
            <a:chExt cx="1572261" cy="4481814"/>
          </a:xfrm>
        </p:grpSpPr>
        <p:pic>
          <p:nvPicPr>
            <p:cNvPr id="17" name="Graphic 8">
              <a:extLst>
                <a:ext uri="{FF2B5EF4-FFF2-40B4-BE49-F238E27FC236}">
                  <a16:creationId xmlns:a16="http://schemas.microsoft.com/office/drawing/2014/main" id="{BA81CD7B-DEFA-214A-A6FD-55914775DB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97850" y="1209675"/>
              <a:ext cx="342900" cy="342900"/>
            </a:xfrm>
            <a:prstGeom prst="rect">
              <a:avLst/>
            </a:prstGeom>
          </p:spPr>
        </p:pic>
        <p:sp>
          <p:nvSpPr>
            <p:cNvPr id="18" name="Rectangle 17">
              <a:extLst>
                <a:ext uri="{FF2B5EF4-FFF2-40B4-BE49-F238E27FC236}">
                  <a16:creationId xmlns:a16="http://schemas.microsoft.com/office/drawing/2014/main" id="{305B98DC-5AF5-3342-A4B1-F62852BC80FE}"/>
                </a:ext>
              </a:extLst>
            </p:cNvPr>
            <p:cNvSpPr/>
            <p:nvPr/>
          </p:nvSpPr>
          <p:spPr>
            <a:xfrm>
              <a:off x="8197851" y="1209674"/>
              <a:ext cx="1572260" cy="4481814"/>
            </a:xfrm>
            <a:prstGeom prst="rect">
              <a:avLst/>
            </a:prstGeom>
            <a:noFill/>
            <a:ln w="28575">
              <a:solidFill>
                <a:schemeClr val="accent4">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100" dirty="0">
                  <a:solidFill>
                    <a:srgbClr val="545B64"/>
                  </a:solidFill>
                </a:rPr>
                <a:t>Availability Zone a</a:t>
              </a:r>
            </a:p>
          </p:txBody>
        </p:sp>
      </p:grpSp>
      <p:grpSp>
        <p:nvGrpSpPr>
          <p:cNvPr id="19" name="Group 18">
            <a:extLst>
              <a:ext uri="{FF2B5EF4-FFF2-40B4-BE49-F238E27FC236}">
                <a16:creationId xmlns:a16="http://schemas.microsoft.com/office/drawing/2014/main" id="{C3DF5CF4-2291-D94C-8E5A-5E31AB056A35}"/>
              </a:ext>
            </a:extLst>
          </p:cNvPr>
          <p:cNvGrpSpPr/>
          <p:nvPr/>
        </p:nvGrpSpPr>
        <p:grpSpPr>
          <a:xfrm>
            <a:off x="3368906" y="1006684"/>
            <a:ext cx="8507544" cy="5249723"/>
            <a:chOff x="4425950" y="1209675"/>
            <a:chExt cx="8507544" cy="5249723"/>
          </a:xfrm>
        </p:grpSpPr>
        <p:pic>
          <p:nvPicPr>
            <p:cNvPr id="20" name="Graphic 16">
              <a:extLst>
                <a:ext uri="{FF2B5EF4-FFF2-40B4-BE49-F238E27FC236}">
                  <a16:creationId xmlns:a16="http://schemas.microsoft.com/office/drawing/2014/main" id="{860714C5-C829-084E-A807-6FC54B0F08A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25950" y="1209675"/>
              <a:ext cx="342900" cy="342900"/>
            </a:xfrm>
            <a:prstGeom prst="rect">
              <a:avLst/>
            </a:prstGeom>
          </p:spPr>
        </p:pic>
        <p:sp>
          <p:nvSpPr>
            <p:cNvPr id="21" name="Rectangle 20">
              <a:extLst>
                <a:ext uri="{FF2B5EF4-FFF2-40B4-BE49-F238E27FC236}">
                  <a16:creationId xmlns:a16="http://schemas.microsoft.com/office/drawing/2014/main" id="{1D4F0FC7-668E-E64B-A231-B1E7896F3CB6}"/>
                </a:ext>
              </a:extLst>
            </p:cNvPr>
            <p:cNvSpPr/>
            <p:nvPr/>
          </p:nvSpPr>
          <p:spPr>
            <a:xfrm>
              <a:off x="4425950" y="1209675"/>
              <a:ext cx="8507544" cy="5249723"/>
            </a:xfrm>
            <a:prstGeom prst="rect">
              <a:avLst/>
            </a:prstGeom>
            <a:noFill/>
            <a:ln w="12700">
              <a:solidFill>
                <a:srgbClr val="87919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dirty="0">
                  <a:solidFill>
                    <a:srgbClr val="879196"/>
                  </a:solidFill>
                </a:rPr>
                <a:t>Cloud Region</a:t>
              </a:r>
            </a:p>
          </p:txBody>
        </p:sp>
      </p:grpSp>
      <p:grpSp>
        <p:nvGrpSpPr>
          <p:cNvPr id="25" name="Group 24">
            <a:extLst>
              <a:ext uri="{FF2B5EF4-FFF2-40B4-BE49-F238E27FC236}">
                <a16:creationId xmlns:a16="http://schemas.microsoft.com/office/drawing/2014/main" id="{C70E0AD3-90C7-B945-BDAB-7D1C968D3F45}"/>
              </a:ext>
            </a:extLst>
          </p:cNvPr>
          <p:cNvGrpSpPr/>
          <p:nvPr/>
        </p:nvGrpSpPr>
        <p:grpSpPr>
          <a:xfrm>
            <a:off x="8239845" y="1372519"/>
            <a:ext cx="1652511" cy="4696591"/>
            <a:chOff x="8197850" y="1209674"/>
            <a:chExt cx="1572261" cy="4481814"/>
          </a:xfrm>
        </p:grpSpPr>
        <p:pic>
          <p:nvPicPr>
            <p:cNvPr id="26" name="Graphic 8">
              <a:extLst>
                <a:ext uri="{FF2B5EF4-FFF2-40B4-BE49-F238E27FC236}">
                  <a16:creationId xmlns:a16="http://schemas.microsoft.com/office/drawing/2014/main" id="{BA81CD7B-DEFA-214A-A6FD-55914775DB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97850" y="1209675"/>
              <a:ext cx="342900" cy="342900"/>
            </a:xfrm>
            <a:prstGeom prst="rect">
              <a:avLst/>
            </a:prstGeom>
          </p:spPr>
        </p:pic>
        <p:sp>
          <p:nvSpPr>
            <p:cNvPr id="27" name="Rectangle 26">
              <a:extLst>
                <a:ext uri="{FF2B5EF4-FFF2-40B4-BE49-F238E27FC236}">
                  <a16:creationId xmlns:a16="http://schemas.microsoft.com/office/drawing/2014/main" id="{305B98DC-5AF5-3342-A4B1-F62852BC80FE}"/>
                </a:ext>
              </a:extLst>
            </p:cNvPr>
            <p:cNvSpPr/>
            <p:nvPr/>
          </p:nvSpPr>
          <p:spPr>
            <a:xfrm>
              <a:off x="8197851" y="1209674"/>
              <a:ext cx="1572260" cy="4481814"/>
            </a:xfrm>
            <a:prstGeom prst="rect">
              <a:avLst/>
            </a:prstGeom>
            <a:noFill/>
            <a:ln w="190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r>
                <a:rPr lang="en-US" sz="1100" dirty="0">
                  <a:solidFill>
                    <a:srgbClr val="545B64"/>
                  </a:solidFill>
                </a:rPr>
                <a:t>Availability Zone b</a:t>
              </a:r>
            </a:p>
          </p:txBody>
        </p:sp>
      </p:grpSp>
      <p:grpSp>
        <p:nvGrpSpPr>
          <p:cNvPr id="28" name="Group 27">
            <a:extLst>
              <a:ext uri="{FF2B5EF4-FFF2-40B4-BE49-F238E27FC236}">
                <a16:creationId xmlns:a16="http://schemas.microsoft.com/office/drawing/2014/main" id="{C70E0AD3-90C7-B945-BDAB-7D1C968D3F45}"/>
              </a:ext>
            </a:extLst>
          </p:cNvPr>
          <p:cNvGrpSpPr/>
          <p:nvPr/>
        </p:nvGrpSpPr>
        <p:grpSpPr>
          <a:xfrm>
            <a:off x="10068649" y="1372521"/>
            <a:ext cx="1652511" cy="4696591"/>
            <a:chOff x="8197850" y="1209674"/>
            <a:chExt cx="1572261" cy="4481814"/>
          </a:xfrm>
        </p:grpSpPr>
        <p:pic>
          <p:nvPicPr>
            <p:cNvPr id="29" name="Graphic 8">
              <a:extLst>
                <a:ext uri="{FF2B5EF4-FFF2-40B4-BE49-F238E27FC236}">
                  <a16:creationId xmlns:a16="http://schemas.microsoft.com/office/drawing/2014/main" id="{BA81CD7B-DEFA-214A-A6FD-55914775DB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97850" y="1209675"/>
              <a:ext cx="342900" cy="342900"/>
            </a:xfrm>
            <a:prstGeom prst="rect">
              <a:avLst/>
            </a:prstGeom>
          </p:spPr>
        </p:pic>
        <p:sp>
          <p:nvSpPr>
            <p:cNvPr id="30" name="Rectangle 29">
              <a:extLst>
                <a:ext uri="{FF2B5EF4-FFF2-40B4-BE49-F238E27FC236}">
                  <a16:creationId xmlns:a16="http://schemas.microsoft.com/office/drawing/2014/main" id="{305B98DC-5AF5-3342-A4B1-F62852BC80FE}"/>
                </a:ext>
              </a:extLst>
            </p:cNvPr>
            <p:cNvSpPr/>
            <p:nvPr/>
          </p:nvSpPr>
          <p:spPr>
            <a:xfrm>
              <a:off x="8197851" y="1209674"/>
              <a:ext cx="1572260" cy="4481814"/>
            </a:xfrm>
            <a:prstGeom prst="rect">
              <a:avLst/>
            </a:prstGeom>
            <a:no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100" dirty="0">
                  <a:solidFill>
                    <a:srgbClr val="545B64"/>
                  </a:solidFill>
                </a:rPr>
                <a:t>Availability Zone c</a:t>
              </a:r>
            </a:p>
          </p:txBody>
        </p:sp>
      </p:grpSp>
      <p:grpSp>
        <p:nvGrpSpPr>
          <p:cNvPr id="31" name="Group 30">
            <a:extLst>
              <a:ext uri="{FF2B5EF4-FFF2-40B4-BE49-F238E27FC236}">
                <a16:creationId xmlns:a16="http://schemas.microsoft.com/office/drawing/2014/main" id="{28C59465-1C83-2C4D-9192-38C976CEC502}"/>
              </a:ext>
            </a:extLst>
          </p:cNvPr>
          <p:cNvGrpSpPr/>
          <p:nvPr/>
        </p:nvGrpSpPr>
        <p:grpSpPr>
          <a:xfrm>
            <a:off x="6417407" y="2940345"/>
            <a:ext cx="5303752" cy="627504"/>
            <a:chOff x="488949" y="2362199"/>
            <a:chExt cx="5303752" cy="471454"/>
          </a:xfrm>
          <a:solidFill>
            <a:schemeClr val="tx2">
              <a:lumMod val="40000"/>
              <a:lumOff val="60000"/>
              <a:alpha val="63000"/>
            </a:schemeClr>
          </a:solidFill>
        </p:grpSpPr>
        <p:sp>
          <p:nvSpPr>
            <p:cNvPr id="33" name="Rectangle 32">
              <a:extLst>
                <a:ext uri="{FF2B5EF4-FFF2-40B4-BE49-F238E27FC236}">
                  <a16:creationId xmlns:a16="http://schemas.microsoft.com/office/drawing/2014/main" id="{92A0ABFB-D447-D349-9C47-3EE861DD0794}"/>
                </a:ext>
              </a:extLst>
            </p:cNvPr>
            <p:cNvSpPr/>
            <p:nvPr/>
          </p:nvSpPr>
          <p:spPr>
            <a:xfrm>
              <a:off x="488949" y="2362199"/>
              <a:ext cx="5303752" cy="471454"/>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Stage—VPC/</a:t>
              </a:r>
              <a:r>
                <a:rPr lang="en-US" sz="1200" b="1" dirty="0" err="1">
                  <a:solidFill>
                    <a:srgbClr val="879196"/>
                  </a:solidFill>
                </a:rPr>
                <a:t>VNet</a:t>
              </a:r>
              <a:endParaRPr lang="en-US" sz="1200" b="1" dirty="0">
                <a:solidFill>
                  <a:srgbClr val="879196"/>
                </a:solidFill>
              </a:endParaRPr>
            </a:p>
          </p:txBody>
        </p:sp>
        <p:pic>
          <p:nvPicPr>
            <p:cNvPr id="32"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7830" y="2383928"/>
              <a:ext cx="174495" cy="174495"/>
            </a:xfrm>
            <a:prstGeom prst="rect">
              <a:avLst/>
            </a:prstGeom>
            <a:grpFill/>
          </p:spPr>
        </p:pic>
      </p:grpSp>
      <p:sp>
        <p:nvSpPr>
          <p:cNvPr id="34" name="Rounded Rectangle 33"/>
          <p:cNvSpPr/>
          <p:nvPr/>
        </p:nvSpPr>
        <p:spPr>
          <a:xfrm>
            <a:off x="6682396" y="2216346"/>
            <a:ext cx="4902952" cy="1482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Application A</a:t>
            </a:r>
          </a:p>
        </p:txBody>
      </p:sp>
      <p:sp>
        <p:nvSpPr>
          <p:cNvPr id="36" name="Rounded Rectangle 35"/>
          <p:cNvSpPr/>
          <p:nvPr/>
        </p:nvSpPr>
        <p:spPr>
          <a:xfrm>
            <a:off x="6652466" y="3292363"/>
            <a:ext cx="4902952" cy="1482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Application A</a:t>
            </a:r>
          </a:p>
        </p:txBody>
      </p:sp>
      <p:sp>
        <p:nvSpPr>
          <p:cNvPr id="41" name="Rectangle 40"/>
          <p:cNvSpPr/>
          <p:nvPr/>
        </p:nvSpPr>
        <p:spPr>
          <a:xfrm>
            <a:off x="3679188" y="1909311"/>
            <a:ext cx="494851" cy="1168859"/>
          </a:xfrm>
          <a:prstGeom prst="rect">
            <a:avLst/>
          </a:prstGeom>
          <a:noFill/>
          <a:ln w="19050">
            <a:solidFill>
              <a:schemeClr val="accent4">
                <a:lumMod val="60000"/>
                <a:lumOff val="4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AZ (a)</a:t>
            </a:r>
          </a:p>
          <a:p>
            <a:pPr algn="ctr"/>
            <a:endParaRPr lang="en-US" sz="800" dirty="0">
              <a:solidFill>
                <a:schemeClr val="tx1"/>
              </a:solidFill>
            </a:endParaRPr>
          </a:p>
        </p:txBody>
      </p:sp>
      <p:sp>
        <p:nvSpPr>
          <p:cNvPr id="42" name="Rectangle 41"/>
          <p:cNvSpPr/>
          <p:nvPr/>
        </p:nvSpPr>
        <p:spPr>
          <a:xfrm>
            <a:off x="4232188" y="1911765"/>
            <a:ext cx="494851" cy="1168859"/>
          </a:xfrm>
          <a:prstGeom prst="rect">
            <a:avLst/>
          </a:prstGeom>
          <a:noFill/>
          <a:ln w="19050">
            <a:solidFill>
              <a:schemeClr val="accent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AZ (b)</a:t>
            </a:r>
          </a:p>
          <a:p>
            <a:pPr algn="ctr"/>
            <a:endParaRPr lang="en-US" sz="800" dirty="0">
              <a:solidFill>
                <a:schemeClr val="tx1"/>
              </a:solidFill>
            </a:endParaRPr>
          </a:p>
        </p:txBody>
      </p:sp>
      <p:sp>
        <p:nvSpPr>
          <p:cNvPr id="43" name="Rectangle 42"/>
          <p:cNvSpPr/>
          <p:nvPr/>
        </p:nvSpPr>
        <p:spPr>
          <a:xfrm>
            <a:off x="4792953" y="1909311"/>
            <a:ext cx="494851" cy="1168859"/>
          </a:xfrm>
          <a:prstGeom prst="rect">
            <a:avLst/>
          </a:prstGeom>
          <a:noFill/>
          <a:ln w="1905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AZ (c)</a:t>
            </a:r>
          </a:p>
          <a:p>
            <a:pPr algn="ctr"/>
            <a:endParaRPr lang="en-US" sz="800" dirty="0">
              <a:solidFill>
                <a:schemeClr val="tx1"/>
              </a:solidFill>
            </a:endParaRPr>
          </a:p>
        </p:txBody>
      </p:sp>
      <p:grpSp>
        <p:nvGrpSpPr>
          <p:cNvPr id="44" name="Group 43">
            <a:extLst>
              <a:ext uri="{FF2B5EF4-FFF2-40B4-BE49-F238E27FC236}">
                <a16:creationId xmlns:a16="http://schemas.microsoft.com/office/drawing/2014/main" id="{28C59465-1C83-2C4D-9192-38C976CEC502}"/>
              </a:ext>
            </a:extLst>
          </p:cNvPr>
          <p:cNvGrpSpPr/>
          <p:nvPr/>
        </p:nvGrpSpPr>
        <p:grpSpPr>
          <a:xfrm>
            <a:off x="3610755" y="4279069"/>
            <a:ext cx="1791016" cy="1592986"/>
            <a:chOff x="488950" y="2339306"/>
            <a:chExt cx="2167129" cy="3756180"/>
          </a:xfrm>
        </p:grpSpPr>
        <p:pic>
          <p:nvPicPr>
            <p:cNvPr id="45"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82892" y="2339306"/>
              <a:ext cx="373187" cy="373188"/>
            </a:xfrm>
            <a:prstGeom prst="rect">
              <a:avLst/>
            </a:prstGeom>
          </p:spPr>
        </p:pic>
        <p:sp>
          <p:nvSpPr>
            <p:cNvPr id="46" name="Rectangle 45">
              <a:extLst>
                <a:ext uri="{FF2B5EF4-FFF2-40B4-BE49-F238E27FC236}">
                  <a16:creationId xmlns:a16="http://schemas.microsoft.com/office/drawing/2014/main" id="{92A0ABFB-D447-D349-9C47-3EE861DD0794}"/>
                </a:ext>
              </a:extLst>
            </p:cNvPr>
            <p:cNvSpPr/>
            <p:nvPr/>
          </p:nvSpPr>
          <p:spPr>
            <a:xfrm>
              <a:off x="488950" y="2362199"/>
              <a:ext cx="2166398" cy="3733287"/>
            </a:xfrm>
            <a:prstGeom prst="rect">
              <a:avLst/>
            </a:prstGeom>
            <a:no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dirty="0">
                  <a:solidFill>
                    <a:srgbClr val="879196"/>
                  </a:solidFill>
                </a:rPr>
                <a:t>VDMS VPC</a:t>
              </a:r>
            </a:p>
          </p:txBody>
        </p:sp>
      </p:grpSp>
      <p:sp>
        <p:nvSpPr>
          <p:cNvPr id="47" name="Rectangle 46"/>
          <p:cNvSpPr/>
          <p:nvPr/>
        </p:nvSpPr>
        <p:spPr>
          <a:xfrm>
            <a:off x="3691734" y="4615539"/>
            <a:ext cx="494851" cy="1168859"/>
          </a:xfrm>
          <a:prstGeom prst="rect">
            <a:avLst/>
          </a:prstGeom>
          <a:noFill/>
          <a:ln w="19050">
            <a:solidFill>
              <a:schemeClr val="accent4">
                <a:lumMod val="60000"/>
                <a:lumOff val="4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AZ (a)</a:t>
            </a:r>
          </a:p>
          <a:p>
            <a:pPr algn="ctr"/>
            <a:endParaRPr lang="en-US" sz="800" dirty="0">
              <a:solidFill>
                <a:schemeClr val="tx1"/>
              </a:solidFill>
            </a:endParaRPr>
          </a:p>
        </p:txBody>
      </p:sp>
      <p:sp>
        <p:nvSpPr>
          <p:cNvPr id="48" name="Rectangle 47"/>
          <p:cNvSpPr/>
          <p:nvPr/>
        </p:nvSpPr>
        <p:spPr>
          <a:xfrm>
            <a:off x="4244734" y="4617993"/>
            <a:ext cx="494851" cy="1168859"/>
          </a:xfrm>
          <a:prstGeom prst="rect">
            <a:avLst/>
          </a:prstGeom>
          <a:noFill/>
          <a:ln w="19050">
            <a:solidFill>
              <a:schemeClr val="accent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AZ (b)</a:t>
            </a:r>
          </a:p>
          <a:p>
            <a:pPr algn="ctr"/>
            <a:endParaRPr lang="en-US" sz="800" dirty="0">
              <a:solidFill>
                <a:schemeClr val="tx1"/>
              </a:solidFill>
            </a:endParaRPr>
          </a:p>
        </p:txBody>
      </p:sp>
      <p:sp>
        <p:nvSpPr>
          <p:cNvPr id="49" name="Rectangle 48"/>
          <p:cNvSpPr/>
          <p:nvPr/>
        </p:nvSpPr>
        <p:spPr>
          <a:xfrm>
            <a:off x="4805499" y="4615539"/>
            <a:ext cx="494851" cy="1168859"/>
          </a:xfrm>
          <a:prstGeom prst="rect">
            <a:avLst/>
          </a:prstGeom>
          <a:noFill/>
          <a:ln w="1905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rPr>
              <a:t>AZ (c)</a:t>
            </a:r>
          </a:p>
          <a:p>
            <a:pPr algn="ctr"/>
            <a:endParaRPr lang="en-US" sz="800" dirty="0">
              <a:solidFill>
                <a:schemeClr val="tx1"/>
              </a:solidFill>
            </a:endParaRPr>
          </a:p>
        </p:txBody>
      </p:sp>
      <p:sp>
        <p:nvSpPr>
          <p:cNvPr id="50" name="Rounded Rectangle 49"/>
          <p:cNvSpPr/>
          <p:nvPr/>
        </p:nvSpPr>
        <p:spPr>
          <a:xfrm>
            <a:off x="3679187" y="2197177"/>
            <a:ext cx="1608617" cy="17936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Network Firewall Services</a:t>
            </a:r>
          </a:p>
        </p:txBody>
      </p:sp>
      <p:sp>
        <p:nvSpPr>
          <p:cNvPr id="51" name="Rounded Rectangle 50"/>
          <p:cNvSpPr/>
          <p:nvPr/>
        </p:nvSpPr>
        <p:spPr>
          <a:xfrm>
            <a:off x="3675304" y="2426005"/>
            <a:ext cx="1608617" cy="17936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WAF Services</a:t>
            </a:r>
          </a:p>
        </p:txBody>
      </p:sp>
      <p:sp>
        <p:nvSpPr>
          <p:cNvPr id="52" name="Rounded Rectangle 51"/>
          <p:cNvSpPr/>
          <p:nvPr/>
        </p:nvSpPr>
        <p:spPr>
          <a:xfrm>
            <a:off x="3687850" y="2685981"/>
            <a:ext cx="1608617" cy="17936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Other Security Services</a:t>
            </a:r>
          </a:p>
        </p:txBody>
      </p:sp>
      <p:sp>
        <p:nvSpPr>
          <p:cNvPr id="53" name="Rounded Rectangle 52"/>
          <p:cNvSpPr/>
          <p:nvPr/>
        </p:nvSpPr>
        <p:spPr>
          <a:xfrm>
            <a:off x="3669277" y="4828113"/>
            <a:ext cx="1608617" cy="17936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Vulnerability services</a:t>
            </a:r>
          </a:p>
        </p:txBody>
      </p:sp>
      <p:sp>
        <p:nvSpPr>
          <p:cNvPr id="54" name="Rounded Rectangle 53"/>
          <p:cNvSpPr/>
          <p:nvPr/>
        </p:nvSpPr>
        <p:spPr>
          <a:xfrm>
            <a:off x="3679187" y="5055099"/>
            <a:ext cx="1608617" cy="17936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AD/DNS/SSO services</a:t>
            </a:r>
          </a:p>
        </p:txBody>
      </p:sp>
      <p:sp>
        <p:nvSpPr>
          <p:cNvPr id="55" name="Rounded Rectangle 54"/>
          <p:cNvSpPr/>
          <p:nvPr/>
        </p:nvSpPr>
        <p:spPr>
          <a:xfrm>
            <a:off x="3665298" y="5525661"/>
            <a:ext cx="1608617" cy="17936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Other services</a:t>
            </a:r>
          </a:p>
        </p:txBody>
      </p:sp>
      <p:cxnSp>
        <p:nvCxnSpPr>
          <p:cNvPr id="62" name="Straight Connector 61"/>
          <p:cNvCxnSpPr>
            <a:endCxn id="115" idx="3"/>
          </p:cNvCxnSpPr>
          <p:nvPr/>
        </p:nvCxnSpPr>
        <p:spPr>
          <a:xfrm flipH="1">
            <a:off x="5586577" y="2197170"/>
            <a:ext cx="801155" cy="1537086"/>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endCxn id="68" idx="3"/>
          </p:cNvCxnSpPr>
          <p:nvPr/>
        </p:nvCxnSpPr>
        <p:spPr>
          <a:xfrm flipH="1" flipV="1">
            <a:off x="4580186" y="3345589"/>
            <a:ext cx="880767" cy="597556"/>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67" name="Group 66">
            <a:extLst>
              <a:ext uri="{FF2B5EF4-FFF2-40B4-BE49-F238E27FC236}">
                <a16:creationId xmlns:a16="http://schemas.microsoft.com/office/drawing/2014/main" id="{622A3F3C-9414-BB4A-BAFF-BA861EF328B3}"/>
              </a:ext>
            </a:extLst>
          </p:cNvPr>
          <p:cNvGrpSpPr/>
          <p:nvPr/>
        </p:nvGrpSpPr>
        <p:grpSpPr>
          <a:xfrm>
            <a:off x="3956089" y="3165724"/>
            <a:ext cx="809201" cy="512015"/>
            <a:chOff x="2090211" y="2827165"/>
            <a:chExt cx="1072750" cy="813436"/>
          </a:xfrm>
        </p:grpSpPr>
        <p:pic>
          <p:nvPicPr>
            <p:cNvPr id="68" name="Graphic 51">
              <a:extLst>
                <a:ext uri="{FF2B5EF4-FFF2-40B4-BE49-F238E27FC236}">
                  <a16:creationId xmlns:a16="http://schemas.microsoft.com/office/drawing/2014/main" id="{F2320469-8ACE-AE49-B526-3D16D6DAFFC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46070" y="2827165"/>
              <a:ext cx="571500" cy="571500"/>
            </a:xfrm>
            <a:prstGeom prst="rect">
              <a:avLst/>
            </a:prstGeom>
          </p:spPr>
        </p:pic>
        <p:sp>
          <p:nvSpPr>
            <p:cNvPr id="69" name="TextBox 68">
              <a:extLst>
                <a:ext uri="{FF2B5EF4-FFF2-40B4-BE49-F238E27FC236}">
                  <a16:creationId xmlns:a16="http://schemas.microsoft.com/office/drawing/2014/main" id="{17023907-717A-0F4F-9877-7DAD52A4FA87}"/>
                </a:ext>
              </a:extLst>
            </p:cNvPr>
            <p:cNvSpPr txBox="1"/>
            <p:nvPr/>
          </p:nvSpPr>
          <p:spPr>
            <a:xfrm>
              <a:off x="2090211" y="3298326"/>
              <a:ext cx="1072750" cy="342275"/>
            </a:xfrm>
            <a:prstGeom prst="rect">
              <a:avLst/>
            </a:prstGeom>
            <a:noFill/>
          </p:spPr>
          <p:txBody>
            <a:bodyPr wrap="square" rtlCol="0">
              <a:spAutoFit/>
            </a:bodyPr>
            <a:lstStyle/>
            <a:p>
              <a:pPr algn="ctr"/>
              <a:r>
                <a:rPr lang="en-US" sz="800" dirty="0">
                  <a:solidFill>
                    <a:srgbClr val="232F3E"/>
                  </a:solidFill>
                </a:rPr>
                <a:t>VGW</a:t>
              </a:r>
            </a:p>
          </p:txBody>
        </p:sp>
      </p:grpSp>
      <p:grpSp>
        <p:nvGrpSpPr>
          <p:cNvPr id="70" name="Group 69">
            <a:extLst>
              <a:ext uri="{FF2B5EF4-FFF2-40B4-BE49-F238E27FC236}">
                <a16:creationId xmlns:a16="http://schemas.microsoft.com/office/drawing/2014/main" id="{F6E07876-F293-EE4B-839D-C6B89D2232D9}"/>
              </a:ext>
            </a:extLst>
          </p:cNvPr>
          <p:cNvGrpSpPr/>
          <p:nvPr/>
        </p:nvGrpSpPr>
        <p:grpSpPr>
          <a:xfrm>
            <a:off x="2880873" y="3738541"/>
            <a:ext cx="832867" cy="543342"/>
            <a:chOff x="3922121" y="4222002"/>
            <a:chExt cx="1072750" cy="757391"/>
          </a:xfrm>
        </p:grpSpPr>
        <p:pic>
          <p:nvPicPr>
            <p:cNvPr id="71" name="Graphic 63">
              <a:extLst>
                <a:ext uri="{FF2B5EF4-FFF2-40B4-BE49-F238E27FC236}">
                  <a16:creationId xmlns:a16="http://schemas.microsoft.com/office/drawing/2014/main" id="{BB040458-2997-E64F-954F-B45EC948C17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129900" y="4222002"/>
              <a:ext cx="571500" cy="571500"/>
            </a:xfrm>
            <a:prstGeom prst="rect">
              <a:avLst/>
            </a:prstGeom>
          </p:spPr>
        </p:pic>
        <p:sp>
          <p:nvSpPr>
            <p:cNvPr id="72" name="TextBox 71">
              <a:extLst>
                <a:ext uri="{FF2B5EF4-FFF2-40B4-BE49-F238E27FC236}">
                  <a16:creationId xmlns:a16="http://schemas.microsoft.com/office/drawing/2014/main" id="{D175033F-BBD1-354A-A9E3-D471B08F6331}"/>
                </a:ext>
              </a:extLst>
            </p:cNvPr>
            <p:cNvSpPr txBox="1"/>
            <p:nvPr/>
          </p:nvSpPr>
          <p:spPr>
            <a:xfrm>
              <a:off x="3922121" y="4743728"/>
              <a:ext cx="1072750" cy="235665"/>
            </a:xfrm>
            <a:prstGeom prst="rect">
              <a:avLst/>
            </a:prstGeom>
            <a:noFill/>
          </p:spPr>
          <p:txBody>
            <a:bodyPr wrap="square" rtlCol="0">
              <a:spAutoFit/>
            </a:bodyPr>
            <a:lstStyle/>
            <a:p>
              <a:pPr algn="ctr"/>
              <a:r>
                <a:rPr lang="en-US" sz="800" dirty="0">
                  <a:solidFill>
                    <a:srgbClr val="232F3E"/>
                  </a:solidFill>
                </a:rPr>
                <a:t>VPN Gateway</a:t>
              </a:r>
            </a:p>
          </p:txBody>
        </p:sp>
      </p:grpSp>
      <p:grpSp>
        <p:nvGrpSpPr>
          <p:cNvPr id="73" name="Group 72">
            <a:extLst>
              <a:ext uri="{FF2B5EF4-FFF2-40B4-BE49-F238E27FC236}">
                <a16:creationId xmlns:a16="http://schemas.microsoft.com/office/drawing/2014/main" id="{CAD7CA92-7AEF-9946-B10F-D31F68CFB005}"/>
              </a:ext>
            </a:extLst>
          </p:cNvPr>
          <p:cNvGrpSpPr/>
          <p:nvPr/>
        </p:nvGrpSpPr>
        <p:grpSpPr>
          <a:xfrm>
            <a:off x="611726" y="2364844"/>
            <a:ext cx="1662254" cy="990840"/>
            <a:chOff x="9535769" y="1928192"/>
            <a:chExt cx="1072750" cy="747966"/>
          </a:xfrm>
        </p:grpSpPr>
        <p:pic>
          <p:nvPicPr>
            <p:cNvPr id="74" name="Graphic 67">
              <a:extLst>
                <a:ext uri="{FF2B5EF4-FFF2-40B4-BE49-F238E27FC236}">
                  <a16:creationId xmlns:a16="http://schemas.microsoft.com/office/drawing/2014/main" id="{DC34A063-84D1-4042-8163-1BC1CA49817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752662" y="1928192"/>
              <a:ext cx="571500" cy="571500"/>
            </a:xfrm>
            <a:prstGeom prst="rect">
              <a:avLst/>
            </a:prstGeom>
          </p:spPr>
        </p:pic>
        <p:sp>
          <p:nvSpPr>
            <p:cNvPr id="75" name="TextBox 74">
              <a:extLst>
                <a:ext uri="{FF2B5EF4-FFF2-40B4-BE49-F238E27FC236}">
                  <a16:creationId xmlns:a16="http://schemas.microsoft.com/office/drawing/2014/main" id="{D9F31230-C884-FD42-A12A-3E8BF63DD974}"/>
                </a:ext>
              </a:extLst>
            </p:cNvPr>
            <p:cNvSpPr txBox="1"/>
            <p:nvPr/>
          </p:nvSpPr>
          <p:spPr>
            <a:xfrm>
              <a:off x="9535769" y="2460714"/>
              <a:ext cx="1072750" cy="215444"/>
            </a:xfrm>
            <a:prstGeom prst="rect">
              <a:avLst/>
            </a:prstGeom>
            <a:noFill/>
          </p:spPr>
          <p:txBody>
            <a:bodyPr wrap="square" rtlCol="0">
              <a:spAutoFit/>
            </a:bodyPr>
            <a:lstStyle/>
            <a:p>
              <a:pPr algn="ctr"/>
              <a:r>
                <a:rPr lang="en-US" sz="800" dirty="0">
                  <a:solidFill>
                    <a:srgbClr val="232F3E"/>
                  </a:solidFill>
                </a:rPr>
                <a:t>Internet</a:t>
              </a:r>
            </a:p>
          </p:txBody>
        </p:sp>
      </p:grpSp>
      <p:grpSp>
        <p:nvGrpSpPr>
          <p:cNvPr id="76" name="Group 75">
            <a:extLst>
              <a:ext uri="{FF2B5EF4-FFF2-40B4-BE49-F238E27FC236}">
                <a16:creationId xmlns:a16="http://schemas.microsoft.com/office/drawing/2014/main" id="{CAD7CA92-7AEF-9946-B10F-D31F68CFB005}"/>
              </a:ext>
            </a:extLst>
          </p:cNvPr>
          <p:cNvGrpSpPr/>
          <p:nvPr/>
        </p:nvGrpSpPr>
        <p:grpSpPr>
          <a:xfrm>
            <a:off x="603700" y="3567852"/>
            <a:ext cx="1671578" cy="1094235"/>
            <a:chOff x="9535769" y="1928192"/>
            <a:chExt cx="1072750" cy="747966"/>
          </a:xfrm>
        </p:grpSpPr>
        <p:pic>
          <p:nvPicPr>
            <p:cNvPr id="77" name="Graphic 67">
              <a:extLst>
                <a:ext uri="{FF2B5EF4-FFF2-40B4-BE49-F238E27FC236}">
                  <a16:creationId xmlns:a16="http://schemas.microsoft.com/office/drawing/2014/main" id="{DC34A063-84D1-4042-8163-1BC1CA49817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752662" y="1928192"/>
              <a:ext cx="571500" cy="571500"/>
            </a:xfrm>
            <a:prstGeom prst="rect">
              <a:avLst/>
            </a:prstGeom>
          </p:spPr>
        </p:pic>
        <p:sp>
          <p:nvSpPr>
            <p:cNvPr id="78" name="TextBox 77">
              <a:extLst>
                <a:ext uri="{FF2B5EF4-FFF2-40B4-BE49-F238E27FC236}">
                  <a16:creationId xmlns:a16="http://schemas.microsoft.com/office/drawing/2014/main" id="{D9F31230-C884-FD42-A12A-3E8BF63DD974}"/>
                </a:ext>
              </a:extLst>
            </p:cNvPr>
            <p:cNvSpPr txBox="1"/>
            <p:nvPr/>
          </p:nvSpPr>
          <p:spPr>
            <a:xfrm>
              <a:off x="9535769" y="2460714"/>
              <a:ext cx="1072750" cy="215444"/>
            </a:xfrm>
            <a:prstGeom prst="rect">
              <a:avLst/>
            </a:prstGeom>
            <a:noFill/>
          </p:spPr>
          <p:txBody>
            <a:bodyPr wrap="square" rtlCol="0">
              <a:spAutoFit/>
            </a:bodyPr>
            <a:lstStyle/>
            <a:p>
              <a:pPr algn="ctr"/>
              <a:r>
                <a:rPr lang="en-US" sz="800" dirty="0">
                  <a:solidFill>
                    <a:srgbClr val="232F3E"/>
                  </a:solidFill>
                </a:rPr>
                <a:t>Internet</a:t>
              </a:r>
            </a:p>
          </p:txBody>
        </p:sp>
      </p:grpSp>
      <p:grpSp>
        <p:nvGrpSpPr>
          <p:cNvPr id="79" name="Group 78">
            <a:extLst>
              <a:ext uri="{FF2B5EF4-FFF2-40B4-BE49-F238E27FC236}">
                <a16:creationId xmlns:a16="http://schemas.microsoft.com/office/drawing/2014/main" id="{1CE3583F-8F64-5C43-9A66-D7FC7365D574}"/>
              </a:ext>
            </a:extLst>
          </p:cNvPr>
          <p:cNvGrpSpPr/>
          <p:nvPr/>
        </p:nvGrpSpPr>
        <p:grpSpPr>
          <a:xfrm>
            <a:off x="862052" y="5213046"/>
            <a:ext cx="1154505" cy="1162907"/>
            <a:chOff x="528320" y="3668046"/>
            <a:chExt cx="1154505" cy="1162907"/>
          </a:xfrm>
        </p:grpSpPr>
        <p:sp>
          <p:nvSpPr>
            <p:cNvPr id="80" name="Rectangle 79">
              <a:extLst>
                <a:ext uri="{FF2B5EF4-FFF2-40B4-BE49-F238E27FC236}">
                  <a16:creationId xmlns:a16="http://schemas.microsoft.com/office/drawing/2014/main" id="{383D9547-D6A1-E945-BD04-01A514A70167}"/>
                </a:ext>
              </a:extLst>
            </p:cNvPr>
            <p:cNvSpPr/>
            <p:nvPr/>
          </p:nvSpPr>
          <p:spPr>
            <a:xfrm>
              <a:off x="528321" y="3668046"/>
              <a:ext cx="1154504" cy="1162907"/>
            </a:xfrm>
            <a:prstGeom prst="rect">
              <a:avLst/>
            </a:prstGeom>
            <a:noFill/>
            <a:ln w="12700">
              <a:solidFill>
                <a:srgbClr val="AAB7B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800" dirty="0">
                  <a:solidFill>
                    <a:srgbClr val="AAB7B8"/>
                  </a:solidFill>
                </a:rPr>
                <a:t>CCTC</a:t>
              </a:r>
            </a:p>
          </p:txBody>
        </p:sp>
        <p:pic>
          <p:nvPicPr>
            <p:cNvPr id="81" name="Graphic 37">
              <a:extLst>
                <a:ext uri="{FF2B5EF4-FFF2-40B4-BE49-F238E27FC236}">
                  <a16:creationId xmlns:a16="http://schemas.microsoft.com/office/drawing/2014/main" id="{BDDB3353-60CD-F449-8799-15305B9B4AF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28320" y="3668046"/>
              <a:ext cx="342900" cy="342900"/>
            </a:xfrm>
            <a:prstGeom prst="rect">
              <a:avLst/>
            </a:prstGeom>
          </p:spPr>
        </p:pic>
      </p:grpSp>
      <p:cxnSp>
        <p:nvCxnSpPr>
          <p:cNvPr id="83" name="Straight Connector 82"/>
          <p:cNvCxnSpPr>
            <a:stCxn id="80" idx="0"/>
            <a:endCxn id="78" idx="2"/>
          </p:cNvCxnSpPr>
          <p:nvPr/>
        </p:nvCxnSpPr>
        <p:spPr>
          <a:xfrm flipV="1">
            <a:off x="1439305" y="4662087"/>
            <a:ext cx="184" cy="550959"/>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820066" y="3985889"/>
            <a:ext cx="1213390" cy="1"/>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1" name="Graphic 61">
            <a:extLst>
              <a:ext uri="{FF2B5EF4-FFF2-40B4-BE49-F238E27FC236}">
                <a16:creationId xmlns:a16="http://schemas.microsoft.com/office/drawing/2014/main" id="{4CC84F98-C4A4-3741-BDC9-CBB08B768600}"/>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238123" y="3880134"/>
            <a:ext cx="336198" cy="265585"/>
          </a:xfrm>
          <a:prstGeom prst="rect">
            <a:avLst/>
          </a:prstGeom>
        </p:spPr>
      </p:pic>
      <p:pic>
        <p:nvPicPr>
          <p:cNvPr id="92" name="Graphic 61">
            <a:extLst>
              <a:ext uri="{FF2B5EF4-FFF2-40B4-BE49-F238E27FC236}">
                <a16:creationId xmlns:a16="http://schemas.microsoft.com/office/drawing/2014/main" id="{4CC84F98-C4A4-3741-BDC9-CBB08B768600}"/>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255297" y="4694864"/>
            <a:ext cx="336198" cy="265585"/>
          </a:xfrm>
          <a:prstGeom prst="rect">
            <a:avLst/>
          </a:prstGeom>
        </p:spPr>
      </p:pic>
      <p:sp>
        <p:nvSpPr>
          <p:cNvPr id="82" name="Rounded Rectangle 81"/>
          <p:cNvSpPr/>
          <p:nvPr/>
        </p:nvSpPr>
        <p:spPr>
          <a:xfrm>
            <a:off x="3687850" y="5293829"/>
            <a:ext cx="1608617" cy="1793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Bastion Service</a:t>
            </a:r>
          </a:p>
        </p:txBody>
      </p:sp>
      <p:sp>
        <p:nvSpPr>
          <p:cNvPr id="84" name="Rounded Rectangle 83"/>
          <p:cNvSpPr/>
          <p:nvPr/>
        </p:nvSpPr>
        <p:spPr>
          <a:xfrm>
            <a:off x="3196882" y="6432265"/>
            <a:ext cx="1226031" cy="15090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Future Services</a:t>
            </a:r>
          </a:p>
        </p:txBody>
      </p:sp>
      <p:grpSp>
        <p:nvGrpSpPr>
          <p:cNvPr id="95" name="Group 94">
            <a:extLst>
              <a:ext uri="{FF2B5EF4-FFF2-40B4-BE49-F238E27FC236}">
                <a16:creationId xmlns:a16="http://schemas.microsoft.com/office/drawing/2014/main" id="{622A3F3C-9414-BB4A-BAFF-BA861EF328B3}"/>
              </a:ext>
            </a:extLst>
          </p:cNvPr>
          <p:cNvGrpSpPr/>
          <p:nvPr/>
        </p:nvGrpSpPr>
        <p:grpSpPr>
          <a:xfrm>
            <a:off x="3941830" y="4015564"/>
            <a:ext cx="891301" cy="460545"/>
            <a:chOff x="2090211" y="2827165"/>
            <a:chExt cx="1072750" cy="885315"/>
          </a:xfrm>
        </p:grpSpPr>
        <p:pic>
          <p:nvPicPr>
            <p:cNvPr id="96" name="Graphic 51">
              <a:extLst>
                <a:ext uri="{FF2B5EF4-FFF2-40B4-BE49-F238E27FC236}">
                  <a16:creationId xmlns:a16="http://schemas.microsoft.com/office/drawing/2014/main" id="{F2320469-8ACE-AE49-B526-3D16D6DAFFC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46070" y="2827165"/>
              <a:ext cx="571500" cy="571500"/>
            </a:xfrm>
            <a:prstGeom prst="rect">
              <a:avLst/>
            </a:prstGeom>
          </p:spPr>
        </p:pic>
        <p:sp>
          <p:nvSpPr>
            <p:cNvPr id="97" name="TextBox 96">
              <a:extLst>
                <a:ext uri="{FF2B5EF4-FFF2-40B4-BE49-F238E27FC236}">
                  <a16:creationId xmlns:a16="http://schemas.microsoft.com/office/drawing/2014/main" id="{17023907-717A-0F4F-9877-7DAD52A4FA87}"/>
                </a:ext>
              </a:extLst>
            </p:cNvPr>
            <p:cNvSpPr txBox="1"/>
            <p:nvPr/>
          </p:nvSpPr>
          <p:spPr>
            <a:xfrm>
              <a:off x="2090211" y="3298328"/>
              <a:ext cx="1072750" cy="414152"/>
            </a:xfrm>
            <a:prstGeom prst="rect">
              <a:avLst/>
            </a:prstGeom>
            <a:noFill/>
          </p:spPr>
          <p:txBody>
            <a:bodyPr wrap="square" rtlCol="0">
              <a:spAutoFit/>
            </a:bodyPr>
            <a:lstStyle/>
            <a:p>
              <a:pPr algn="ctr"/>
              <a:r>
                <a:rPr lang="en-US" sz="800" dirty="0">
                  <a:solidFill>
                    <a:srgbClr val="232F3E"/>
                  </a:solidFill>
                </a:rPr>
                <a:t>VGW</a:t>
              </a:r>
            </a:p>
          </p:txBody>
        </p:sp>
      </p:grpSp>
      <p:cxnSp>
        <p:nvCxnSpPr>
          <p:cNvPr id="22" name="Elbow Connector 21"/>
          <p:cNvCxnSpPr>
            <a:stCxn id="74" idx="3"/>
          </p:cNvCxnSpPr>
          <p:nvPr/>
        </p:nvCxnSpPr>
        <p:spPr>
          <a:xfrm>
            <a:off x="1833361" y="2743381"/>
            <a:ext cx="2315729" cy="718913"/>
          </a:xfrm>
          <a:prstGeom prst="bentConnector3">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endCxn id="96" idx="3"/>
          </p:cNvCxnSpPr>
          <p:nvPr/>
        </p:nvCxnSpPr>
        <p:spPr>
          <a:xfrm flipH="1">
            <a:off x="4629246" y="3609865"/>
            <a:ext cx="892042" cy="554348"/>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359498" y="3710673"/>
            <a:ext cx="0" cy="27262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Elbow Connector 106"/>
          <p:cNvCxnSpPr>
            <a:stCxn id="71" idx="3"/>
          </p:cNvCxnSpPr>
          <p:nvPr/>
        </p:nvCxnSpPr>
        <p:spPr>
          <a:xfrm flipV="1">
            <a:off x="3485893" y="3522850"/>
            <a:ext cx="663197" cy="420683"/>
          </a:xfrm>
          <a:prstGeom prst="bentConnector3">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28C59465-1C83-2C4D-9192-38C976CEC502}"/>
              </a:ext>
            </a:extLst>
          </p:cNvPr>
          <p:cNvGrpSpPr/>
          <p:nvPr/>
        </p:nvGrpSpPr>
        <p:grpSpPr>
          <a:xfrm>
            <a:off x="6387732" y="2482921"/>
            <a:ext cx="5333427" cy="409537"/>
            <a:chOff x="488948" y="2241587"/>
            <a:chExt cx="5333427" cy="307693"/>
          </a:xfrm>
          <a:solidFill>
            <a:schemeClr val="bg1">
              <a:lumMod val="85000"/>
            </a:schemeClr>
          </a:solidFill>
        </p:grpSpPr>
        <p:sp>
          <p:nvSpPr>
            <p:cNvPr id="99" name="Rectangle 98">
              <a:extLst>
                <a:ext uri="{FF2B5EF4-FFF2-40B4-BE49-F238E27FC236}">
                  <a16:creationId xmlns:a16="http://schemas.microsoft.com/office/drawing/2014/main" id="{92A0ABFB-D447-D349-9C47-3EE861DD0794}"/>
                </a:ext>
              </a:extLst>
            </p:cNvPr>
            <p:cNvSpPr/>
            <p:nvPr/>
          </p:nvSpPr>
          <p:spPr>
            <a:xfrm>
              <a:off x="488948" y="2241788"/>
              <a:ext cx="5333427" cy="307492"/>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Production VPC/</a:t>
              </a:r>
              <a:r>
                <a:rPr lang="en-US" sz="1200" b="1" dirty="0" err="1">
                  <a:solidFill>
                    <a:srgbClr val="879196"/>
                  </a:solidFill>
                </a:rPr>
                <a:t>Vnet</a:t>
              </a:r>
              <a:endParaRPr lang="en-US" sz="1200" b="1" dirty="0">
                <a:solidFill>
                  <a:srgbClr val="879196"/>
                </a:solidFill>
              </a:endParaRPr>
            </a:p>
          </p:txBody>
        </p:sp>
        <p:pic>
          <p:nvPicPr>
            <p:cNvPr id="100"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8623" y="2241587"/>
              <a:ext cx="179294" cy="179294"/>
            </a:xfrm>
            <a:prstGeom prst="rect">
              <a:avLst/>
            </a:prstGeom>
            <a:grpFill/>
          </p:spPr>
        </p:pic>
      </p:grpSp>
      <p:sp>
        <p:nvSpPr>
          <p:cNvPr id="35" name="Rounded Rectangle 34"/>
          <p:cNvSpPr/>
          <p:nvPr/>
        </p:nvSpPr>
        <p:spPr>
          <a:xfrm>
            <a:off x="6725878" y="2741907"/>
            <a:ext cx="4902952" cy="1482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Application B</a:t>
            </a:r>
          </a:p>
        </p:txBody>
      </p:sp>
      <p:grpSp>
        <p:nvGrpSpPr>
          <p:cNvPr id="102" name="Group 101">
            <a:extLst>
              <a:ext uri="{FF2B5EF4-FFF2-40B4-BE49-F238E27FC236}">
                <a16:creationId xmlns:a16="http://schemas.microsoft.com/office/drawing/2014/main" id="{28C59465-1C83-2C4D-9192-38C976CEC502}"/>
              </a:ext>
            </a:extLst>
          </p:cNvPr>
          <p:cNvGrpSpPr/>
          <p:nvPr/>
        </p:nvGrpSpPr>
        <p:grpSpPr>
          <a:xfrm>
            <a:off x="6417407" y="3661274"/>
            <a:ext cx="5303752" cy="627504"/>
            <a:chOff x="488949" y="2362199"/>
            <a:chExt cx="5303752" cy="471454"/>
          </a:xfrm>
          <a:solidFill>
            <a:schemeClr val="tx2">
              <a:lumMod val="40000"/>
              <a:lumOff val="60000"/>
              <a:alpha val="63000"/>
            </a:schemeClr>
          </a:solidFill>
        </p:grpSpPr>
        <p:sp>
          <p:nvSpPr>
            <p:cNvPr id="103" name="Rectangle 102">
              <a:extLst>
                <a:ext uri="{FF2B5EF4-FFF2-40B4-BE49-F238E27FC236}">
                  <a16:creationId xmlns:a16="http://schemas.microsoft.com/office/drawing/2014/main" id="{92A0ABFB-D447-D349-9C47-3EE861DD0794}"/>
                </a:ext>
              </a:extLst>
            </p:cNvPr>
            <p:cNvSpPr/>
            <p:nvPr/>
          </p:nvSpPr>
          <p:spPr>
            <a:xfrm>
              <a:off x="488949" y="2362199"/>
              <a:ext cx="5303752" cy="471454"/>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Stage—VPC/</a:t>
              </a:r>
              <a:r>
                <a:rPr lang="en-US" sz="1200" b="1" dirty="0" err="1">
                  <a:solidFill>
                    <a:srgbClr val="879196"/>
                  </a:solidFill>
                </a:rPr>
                <a:t>VNet</a:t>
              </a:r>
              <a:endParaRPr lang="en-US" sz="1200" b="1" dirty="0">
                <a:solidFill>
                  <a:srgbClr val="879196"/>
                </a:solidFill>
              </a:endParaRPr>
            </a:p>
          </p:txBody>
        </p:sp>
        <p:pic>
          <p:nvPicPr>
            <p:cNvPr id="104"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7830" y="2383928"/>
              <a:ext cx="174495" cy="174495"/>
            </a:xfrm>
            <a:prstGeom prst="rect">
              <a:avLst/>
            </a:prstGeom>
            <a:grpFill/>
          </p:spPr>
        </p:pic>
      </p:grpSp>
      <p:sp>
        <p:nvSpPr>
          <p:cNvPr id="37" name="Rounded Rectangle 36"/>
          <p:cNvSpPr/>
          <p:nvPr/>
        </p:nvSpPr>
        <p:spPr>
          <a:xfrm>
            <a:off x="6725335" y="3944800"/>
            <a:ext cx="4902952" cy="1630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Application B</a:t>
            </a:r>
          </a:p>
        </p:txBody>
      </p:sp>
      <p:grpSp>
        <p:nvGrpSpPr>
          <p:cNvPr id="106" name="Group 105">
            <a:extLst>
              <a:ext uri="{FF2B5EF4-FFF2-40B4-BE49-F238E27FC236}">
                <a16:creationId xmlns:a16="http://schemas.microsoft.com/office/drawing/2014/main" id="{28C59465-1C83-2C4D-9192-38C976CEC502}"/>
              </a:ext>
            </a:extLst>
          </p:cNvPr>
          <p:cNvGrpSpPr/>
          <p:nvPr/>
        </p:nvGrpSpPr>
        <p:grpSpPr>
          <a:xfrm>
            <a:off x="6417407" y="4359570"/>
            <a:ext cx="5303752" cy="627504"/>
            <a:chOff x="488949" y="2362199"/>
            <a:chExt cx="5303752" cy="471454"/>
          </a:xfrm>
          <a:solidFill>
            <a:schemeClr val="accent5">
              <a:lumMod val="60000"/>
              <a:lumOff val="40000"/>
              <a:alpha val="63000"/>
            </a:schemeClr>
          </a:solidFill>
        </p:grpSpPr>
        <p:sp>
          <p:nvSpPr>
            <p:cNvPr id="108" name="Rectangle 107">
              <a:extLst>
                <a:ext uri="{FF2B5EF4-FFF2-40B4-BE49-F238E27FC236}">
                  <a16:creationId xmlns:a16="http://schemas.microsoft.com/office/drawing/2014/main" id="{92A0ABFB-D447-D349-9C47-3EE861DD0794}"/>
                </a:ext>
              </a:extLst>
            </p:cNvPr>
            <p:cNvSpPr/>
            <p:nvPr/>
          </p:nvSpPr>
          <p:spPr>
            <a:xfrm>
              <a:off x="488949" y="2362199"/>
              <a:ext cx="5303752" cy="471454"/>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Development-VPC/</a:t>
              </a:r>
              <a:r>
                <a:rPr lang="en-US" sz="1200" b="1" dirty="0" err="1">
                  <a:solidFill>
                    <a:srgbClr val="879196"/>
                  </a:solidFill>
                </a:rPr>
                <a:t>VNet</a:t>
              </a:r>
              <a:endParaRPr lang="en-US" sz="1200" b="1" dirty="0">
                <a:solidFill>
                  <a:srgbClr val="879196"/>
                </a:solidFill>
              </a:endParaRPr>
            </a:p>
          </p:txBody>
        </p:sp>
        <p:pic>
          <p:nvPicPr>
            <p:cNvPr id="109"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7830" y="2383928"/>
              <a:ext cx="174495" cy="174495"/>
            </a:xfrm>
            <a:prstGeom prst="rect">
              <a:avLst/>
            </a:prstGeom>
            <a:grpFill/>
          </p:spPr>
        </p:pic>
      </p:grpSp>
      <p:sp>
        <p:nvSpPr>
          <p:cNvPr id="110" name="Rounded Rectangle 109"/>
          <p:cNvSpPr/>
          <p:nvPr/>
        </p:nvSpPr>
        <p:spPr>
          <a:xfrm>
            <a:off x="6652466" y="4711588"/>
            <a:ext cx="4902952" cy="1482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Application A</a:t>
            </a:r>
          </a:p>
        </p:txBody>
      </p:sp>
      <p:grpSp>
        <p:nvGrpSpPr>
          <p:cNvPr id="111" name="Group 110">
            <a:extLst>
              <a:ext uri="{FF2B5EF4-FFF2-40B4-BE49-F238E27FC236}">
                <a16:creationId xmlns:a16="http://schemas.microsoft.com/office/drawing/2014/main" id="{28C59465-1C83-2C4D-9192-38C976CEC502}"/>
              </a:ext>
            </a:extLst>
          </p:cNvPr>
          <p:cNvGrpSpPr/>
          <p:nvPr/>
        </p:nvGrpSpPr>
        <p:grpSpPr>
          <a:xfrm>
            <a:off x="6417407" y="5080499"/>
            <a:ext cx="5303752" cy="627504"/>
            <a:chOff x="488949" y="2362199"/>
            <a:chExt cx="5303752" cy="471454"/>
          </a:xfrm>
          <a:solidFill>
            <a:schemeClr val="accent5">
              <a:lumMod val="60000"/>
              <a:lumOff val="40000"/>
              <a:alpha val="0"/>
            </a:schemeClr>
          </a:solidFill>
        </p:grpSpPr>
        <p:sp>
          <p:nvSpPr>
            <p:cNvPr id="112" name="Rectangle 111">
              <a:extLst>
                <a:ext uri="{FF2B5EF4-FFF2-40B4-BE49-F238E27FC236}">
                  <a16:creationId xmlns:a16="http://schemas.microsoft.com/office/drawing/2014/main" id="{92A0ABFB-D447-D349-9C47-3EE861DD0794}"/>
                </a:ext>
              </a:extLst>
            </p:cNvPr>
            <p:cNvSpPr/>
            <p:nvPr/>
          </p:nvSpPr>
          <p:spPr>
            <a:xfrm>
              <a:off x="488949" y="2362199"/>
              <a:ext cx="5303752" cy="471454"/>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Development-VPC/</a:t>
              </a:r>
              <a:r>
                <a:rPr lang="en-US" sz="1200" b="1" dirty="0" err="1">
                  <a:solidFill>
                    <a:srgbClr val="879196"/>
                  </a:solidFill>
                </a:rPr>
                <a:t>VNet</a:t>
              </a:r>
              <a:endParaRPr lang="en-US" sz="1200" b="1" dirty="0">
                <a:solidFill>
                  <a:srgbClr val="879196"/>
                </a:solidFill>
              </a:endParaRPr>
            </a:p>
          </p:txBody>
        </p:sp>
        <p:pic>
          <p:nvPicPr>
            <p:cNvPr id="113"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7830" y="2383928"/>
              <a:ext cx="174495" cy="174495"/>
            </a:xfrm>
            <a:prstGeom prst="rect">
              <a:avLst/>
            </a:prstGeom>
            <a:grpFill/>
          </p:spPr>
        </p:pic>
      </p:grpSp>
      <p:sp>
        <p:nvSpPr>
          <p:cNvPr id="114" name="Rounded Rectangle 113"/>
          <p:cNvSpPr/>
          <p:nvPr/>
        </p:nvSpPr>
        <p:spPr>
          <a:xfrm>
            <a:off x="6725335" y="5364025"/>
            <a:ext cx="4902952" cy="1630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Application B</a:t>
            </a:r>
          </a:p>
        </p:txBody>
      </p:sp>
      <p:grpSp>
        <p:nvGrpSpPr>
          <p:cNvPr id="101" name="Group 100">
            <a:extLst>
              <a:ext uri="{FF2B5EF4-FFF2-40B4-BE49-F238E27FC236}">
                <a16:creationId xmlns:a16="http://schemas.microsoft.com/office/drawing/2014/main" id="{B5BA4765-74D2-DE48-A215-57951ABA1ACC}"/>
              </a:ext>
            </a:extLst>
          </p:cNvPr>
          <p:cNvGrpSpPr/>
          <p:nvPr/>
        </p:nvGrpSpPr>
        <p:grpSpPr>
          <a:xfrm>
            <a:off x="4764452" y="3448506"/>
            <a:ext cx="1072750" cy="872371"/>
            <a:chOff x="1241006" y="4222002"/>
            <a:chExt cx="1072750" cy="872371"/>
          </a:xfrm>
        </p:grpSpPr>
        <p:pic>
          <p:nvPicPr>
            <p:cNvPr id="115" name="Graphic 57">
              <a:extLst>
                <a:ext uri="{FF2B5EF4-FFF2-40B4-BE49-F238E27FC236}">
                  <a16:creationId xmlns:a16="http://schemas.microsoft.com/office/drawing/2014/main" id="{CB6D684C-ECA1-8247-90A2-9FD9E90910E0}"/>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491631" y="4222002"/>
              <a:ext cx="571500" cy="571500"/>
            </a:xfrm>
            <a:prstGeom prst="rect">
              <a:avLst/>
            </a:prstGeom>
          </p:spPr>
        </p:pic>
        <p:sp>
          <p:nvSpPr>
            <p:cNvPr id="116" name="TextBox 115">
              <a:extLst>
                <a:ext uri="{FF2B5EF4-FFF2-40B4-BE49-F238E27FC236}">
                  <a16:creationId xmlns:a16="http://schemas.microsoft.com/office/drawing/2014/main" id="{9D39E044-EF6B-6B4C-BCDB-585B2743F9F1}"/>
                </a:ext>
              </a:extLst>
            </p:cNvPr>
            <p:cNvSpPr txBox="1"/>
            <p:nvPr/>
          </p:nvSpPr>
          <p:spPr>
            <a:xfrm>
              <a:off x="1241006" y="4832763"/>
              <a:ext cx="1072750" cy="261610"/>
            </a:xfrm>
            <a:prstGeom prst="rect">
              <a:avLst/>
            </a:prstGeom>
            <a:noFill/>
          </p:spPr>
          <p:txBody>
            <a:bodyPr wrap="square" rtlCol="0">
              <a:spAutoFit/>
            </a:bodyPr>
            <a:lstStyle/>
            <a:p>
              <a:pPr algn="ctr"/>
              <a:r>
                <a:rPr lang="en-US" sz="1100" dirty="0">
                  <a:solidFill>
                    <a:srgbClr val="232F3E"/>
                  </a:solidFill>
                </a:rPr>
                <a:t>Peering</a:t>
              </a:r>
            </a:p>
          </p:txBody>
        </p:sp>
      </p:grpSp>
      <p:cxnSp>
        <p:nvCxnSpPr>
          <p:cNvPr id="117" name="Straight Connector 116"/>
          <p:cNvCxnSpPr>
            <a:endCxn id="115" idx="3"/>
          </p:cNvCxnSpPr>
          <p:nvPr/>
        </p:nvCxnSpPr>
        <p:spPr>
          <a:xfrm flipH="1">
            <a:off x="5586577" y="2822578"/>
            <a:ext cx="740823" cy="911678"/>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endCxn id="115" idx="3"/>
          </p:cNvCxnSpPr>
          <p:nvPr/>
        </p:nvCxnSpPr>
        <p:spPr>
          <a:xfrm flipH="1" flipV="1">
            <a:off x="5586577" y="3734256"/>
            <a:ext cx="794855" cy="277718"/>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115" idx="3"/>
          </p:cNvCxnSpPr>
          <p:nvPr/>
        </p:nvCxnSpPr>
        <p:spPr>
          <a:xfrm flipH="1">
            <a:off x="5586577" y="3248811"/>
            <a:ext cx="757333" cy="48544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endCxn id="115" idx="3"/>
          </p:cNvCxnSpPr>
          <p:nvPr/>
        </p:nvCxnSpPr>
        <p:spPr>
          <a:xfrm flipH="1" flipV="1">
            <a:off x="5586577" y="3734256"/>
            <a:ext cx="791200" cy="94563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12" idx="1"/>
            <a:endCxn id="115" idx="3"/>
          </p:cNvCxnSpPr>
          <p:nvPr/>
        </p:nvCxnSpPr>
        <p:spPr>
          <a:xfrm flipH="1" flipV="1">
            <a:off x="5586577" y="3734256"/>
            <a:ext cx="830830" cy="165999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3476144" y="1369921"/>
            <a:ext cx="2077008" cy="4701785"/>
          </a:xfrm>
          <a:prstGeom prst="roundRect">
            <a:avLst/>
          </a:prstGeom>
          <a:solidFill>
            <a:schemeClr val="accent4">
              <a:lumMod val="40000"/>
              <a:lumOff val="60000"/>
              <a:alpha val="17000"/>
            </a:schemeClr>
          </a:solid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223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6" name="Group 305">
            <a:extLst>
              <a:ext uri="{FF2B5EF4-FFF2-40B4-BE49-F238E27FC236}">
                <a16:creationId xmlns:a16="http://schemas.microsoft.com/office/drawing/2014/main" id="{28C59465-1C83-2C4D-9192-38C976CEC502}"/>
              </a:ext>
            </a:extLst>
          </p:cNvPr>
          <p:cNvGrpSpPr/>
          <p:nvPr/>
        </p:nvGrpSpPr>
        <p:grpSpPr>
          <a:xfrm>
            <a:off x="3230907" y="4445399"/>
            <a:ext cx="8465683" cy="1317464"/>
            <a:chOff x="605694" y="2362200"/>
            <a:chExt cx="8646644" cy="1088813"/>
          </a:xfrm>
          <a:solidFill>
            <a:schemeClr val="accent1">
              <a:lumMod val="75000"/>
            </a:schemeClr>
          </a:solidFill>
        </p:grpSpPr>
        <p:sp>
          <p:nvSpPr>
            <p:cNvPr id="307" name="Rectangle 306">
              <a:extLst>
                <a:ext uri="{FF2B5EF4-FFF2-40B4-BE49-F238E27FC236}">
                  <a16:creationId xmlns:a16="http://schemas.microsoft.com/office/drawing/2014/main" id="{92A0ABFB-D447-D349-9C47-3EE861DD0794}"/>
                </a:ext>
              </a:extLst>
            </p:cNvPr>
            <p:cNvSpPr/>
            <p:nvPr/>
          </p:nvSpPr>
          <p:spPr>
            <a:xfrm>
              <a:off x="605694" y="2362200"/>
              <a:ext cx="8646644" cy="1088813"/>
            </a:xfrm>
            <a:prstGeom prst="rect">
              <a:avLst/>
            </a:prstGeom>
            <a:grp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Non-Production VPC</a:t>
              </a:r>
            </a:p>
          </p:txBody>
        </p:sp>
        <p:pic>
          <p:nvPicPr>
            <p:cNvPr id="308"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6408" y="2379506"/>
              <a:ext cx="193557" cy="193558"/>
            </a:xfrm>
            <a:prstGeom prst="rect">
              <a:avLst/>
            </a:prstGeom>
            <a:grpFill/>
          </p:spPr>
        </p:pic>
      </p:grpSp>
      <p:grpSp>
        <p:nvGrpSpPr>
          <p:cNvPr id="112" name="Group 111">
            <a:extLst>
              <a:ext uri="{FF2B5EF4-FFF2-40B4-BE49-F238E27FC236}">
                <a16:creationId xmlns:a16="http://schemas.microsoft.com/office/drawing/2014/main" id="{28C59465-1C83-2C4D-9192-38C976CEC502}"/>
              </a:ext>
            </a:extLst>
          </p:cNvPr>
          <p:cNvGrpSpPr/>
          <p:nvPr/>
        </p:nvGrpSpPr>
        <p:grpSpPr>
          <a:xfrm>
            <a:off x="3213084" y="3090447"/>
            <a:ext cx="8465684" cy="1317464"/>
            <a:chOff x="605694" y="2362200"/>
            <a:chExt cx="8646644" cy="1088813"/>
          </a:xfrm>
          <a:noFill/>
        </p:grpSpPr>
        <p:sp>
          <p:nvSpPr>
            <p:cNvPr id="114" name="Rectangle 113">
              <a:extLst>
                <a:ext uri="{FF2B5EF4-FFF2-40B4-BE49-F238E27FC236}">
                  <a16:creationId xmlns:a16="http://schemas.microsoft.com/office/drawing/2014/main" id="{92A0ABFB-D447-D349-9C47-3EE861DD0794}"/>
                </a:ext>
              </a:extLst>
            </p:cNvPr>
            <p:cNvSpPr/>
            <p:nvPr/>
          </p:nvSpPr>
          <p:spPr>
            <a:xfrm>
              <a:off x="605694" y="2362200"/>
              <a:ext cx="8646644" cy="1088813"/>
            </a:xfrm>
            <a:prstGeom prst="rect">
              <a:avLst/>
            </a:prstGeom>
            <a:solidFill>
              <a:schemeClr val="accent1">
                <a:lumMod val="20000"/>
                <a:lumOff val="80000"/>
              </a:schemeClr>
            </a:solid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Staging VPC</a:t>
              </a:r>
            </a:p>
          </p:txBody>
        </p:sp>
        <p:pic>
          <p:nvPicPr>
            <p:cNvPr id="113"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6459" y="2377701"/>
              <a:ext cx="212913" cy="212913"/>
            </a:xfrm>
            <a:prstGeom prst="rect">
              <a:avLst/>
            </a:prstGeom>
            <a:grpFill/>
          </p:spPr>
        </p:pic>
      </p:grpSp>
      <p:grpSp>
        <p:nvGrpSpPr>
          <p:cNvPr id="91" name="Group 90">
            <a:extLst>
              <a:ext uri="{FF2B5EF4-FFF2-40B4-BE49-F238E27FC236}">
                <a16:creationId xmlns:a16="http://schemas.microsoft.com/office/drawing/2014/main" id="{28C59465-1C83-2C4D-9192-38C976CEC502}"/>
              </a:ext>
            </a:extLst>
          </p:cNvPr>
          <p:cNvGrpSpPr/>
          <p:nvPr/>
        </p:nvGrpSpPr>
        <p:grpSpPr>
          <a:xfrm>
            <a:off x="3237971" y="1282131"/>
            <a:ext cx="8431275" cy="1760722"/>
            <a:chOff x="593725" y="2379452"/>
            <a:chExt cx="8431275" cy="1760722"/>
          </a:xfrm>
          <a:noFill/>
        </p:grpSpPr>
        <p:sp>
          <p:nvSpPr>
            <p:cNvPr id="93" name="Rectangle 92">
              <a:extLst>
                <a:ext uri="{FF2B5EF4-FFF2-40B4-BE49-F238E27FC236}">
                  <a16:creationId xmlns:a16="http://schemas.microsoft.com/office/drawing/2014/main" id="{92A0ABFB-D447-D349-9C47-3EE861DD0794}"/>
                </a:ext>
              </a:extLst>
            </p:cNvPr>
            <p:cNvSpPr/>
            <p:nvPr/>
          </p:nvSpPr>
          <p:spPr>
            <a:xfrm>
              <a:off x="593725" y="2379452"/>
              <a:ext cx="8431275" cy="1760722"/>
            </a:xfrm>
            <a:prstGeom prst="rect">
              <a:avLst/>
            </a:prstGeom>
            <a:solidFill>
              <a:schemeClr val="bg1">
                <a:lumMod val="95000"/>
              </a:schemeClr>
            </a:solid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rgbClr val="879196"/>
                  </a:solidFill>
                </a:rPr>
                <a:t>Production VPC</a:t>
              </a:r>
            </a:p>
          </p:txBody>
        </p:sp>
        <p:pic>
          <p:nvPicPr>
            <p:cNvPr id="92" name="Graphic 24">
              <a:extLst>
                <a:ext uri="{FF2B5EF4-FFF2-40B4-BE49-F238E27FC236}">
                  <a16:creationId xmlns:a16="http://schemas.microsoft.com/office/drawing/2014/main" id="{104AD092-DA52-0C4F-9474-E89220CBF2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9663" y="2381473"/>
              <a:ext cx="212914" cy="212914"/>
            </a:xfrm>
            <a:prstGeom prst="rect">
              <a:avLst/>
            </a:prstGeom>
            <a:grpFill/>
          </p:spPr>
        </p:pic>
      </p:grpSp>
      <p:sp>
        <p:nvSpPr>
          <p:cNvPr id="2" name="Title 1"/>
          <p:cNvSpPr>
            <a:spLocks noGrp="1"/>
          </p:cNvSpPr>
          <p:nvPr>
            <p:ph type="title"/>
          </p:nvPr>
        </p:nvSpPr>
        <p:spPr>
          <a:xfrm>
            <a:off x="89538" y="45477"/>
            <a:ext cx="5999604" cy="427539"/>
          </a:xfrm>
        </p:spPr>
        <p:txBody>
          <a:bodyPr>
            <a:noAutofit/>
          </a:bodyPr>
          <a:lstStyle/>
          <a:p>
            <a:r>
              <a:rPr lang="en-US" sz="2800" b="1" dirty="0"/>
              <a:t>High Level VPC Reference Design</a:t>
            </a:r>
          </a:p>
        </p:txBody>
      </p:sp>
      <p:grpSp>
        <p:nvGrpSpPr>
          <p:cNvPr id="24" name="Group 23">
            <a:extLst>
              <a:ext uri="{FF2B5EF4-FFF2-40B4-BE49-F238E27FC236}">
                <a16:creationId xmlns:a16="http://schemas.microsoft.com/office/drawing/2014/main" id="{C70E0AD3-90C7-B945-BDAB-7D1C968D3F45}"/>
              </a:ext>
            </a:extLst>
          </p:cNvPr>
          <p:cNvGrpSpPr/>
          <p:nvPr/>
        </p:nvGrpSpPr>
        <p:grpSpPr>
          <a:xfrm>
            <a:off x="3384066" y="986940"/>
            <a:ext cx="2531960" cy="4832953"/>
            <a:chOff x="8197850" y="1209674"/>
            <a:chExt cx="2531960" cy="5435019"/>
          </a:xfrm>
          <a:solidFill>
            <a:schemeClr val="accent4">
              <a:lumMod val="60000"/>
              <a:lumOff val="40000"/>
            </a:schemeClr>
          </a:solidFill>
        </p:grpSpPr>
        <p:pic>
          <p:nvPicPr>
            <p:cNvPr id="25" name="Graphic 8">
              <a:extLst>
                <a:ext uri="{FF2B5EF4-FFF2-40B4-BE49-F238E27FC236}">
                  <a16:creationId xmlns:a16="http://schemas.microsoft.com/office/drawing/2014/main" id="{BA81CD7B-DEFA-214A-A6FD-55914775DB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42020" y="1237599"/>
              <a:ext cx="193558" cy="193558"/>
            </a:xfrm>
            <a:prstGeom prst="rect">
              <a:avLst/>
            </a:prstGeom>
            <a:grpFill/>
            <a:ln w="19050">
              <a:solidFill>
                <a:srgbClr val="545B64"/>
              </a:solidFill>
              <a:prstDash val="dash"/>
            </a:ln>
          </p:spPr>
        </p:pic>
        <p:sp>
          <p:nvSpPr>
            <p:cNvPr id="26" name="Rectangle 25">
              <a:extLst>
                <a:ext uri="{FF2B5EF4-FFF2-40B4-BE49-F238E27FC236}">
                  <a16:creationId xmlns:a16="http://schemas.microsoft.com/office/drawing/2014/main" id="{305B98DC-5AF5-3342-A4B1-F62852BC80FE}"/>
                </a:ext>
              </a:extLst>
            </p:cNvPr>
            <p:cNvSpPr/>
            <p:nvPr/>
          </p:nvSpPr>
          <p:spPr>
            <a:xfrm>
              <a:off x="8197850" y="1209674"/>
              <a:ext cx="2531960" cy="5435019"/>
            </a:xfrm>
            <a:prstGeom prst="rect">
              <a:avLst/>
            </a:prstGeom>
            <a:no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chemeClr val="accent4">
                      <a:lumMod val="60000"/>
                      <a:lumOff val="40000"/>
                    </a:schemeClr>
                  </a:solidFill>
                </a:rPr>
                <a:t>Availability Zone A</a:t>
              </a:r>
            </a:p>
          </p:txBody>
        </p:sp>
      </p:grpSp>
      <p:grpSp>
        <p:nvGrpSpPr>
          <p:cNvPr id="29" name="Group 28">
            <a:extLst>
              <a:ext uri="{FF2B5EF4-FFF2-40B4-BE49-F238E27FC236}">
                <a16:creationId xmlns:a16="http://schemas.microsoft.com/office/drawing/2014/main" id="{C70E0AD3-90C7-B945-BDAB-7D1C968D3F45}"/>
              </a:ext>
            </a:extLst>
          </p:cNvPr>
          <p:cNvGrpSpPr/>
          <p:nvPr/>
        </p:nvGrpSpPr>
        <p:grpSpPr>
          <a:xfrm>
            <a:off x="6055759" y="967753"/>
            <a:ext cx="2732700" cy="4961113"/>
            <a:chOff x="8207923" y="1209673"/>
            <a:chExt cx="2815943" cy="5454204"/>
          </a:xfrm>
        </p:grpSpPr>
        <p:pic>
          <p:nvPicPr>
            <p:cNvPr id="30" name="Graphic 8">
              <a:extLst>
                <a:ext uri="{FF2B5EF4-FFF2-40B4-BE49-F238E27FC236}">
                  <a16:creationId xmlns:a16="http://schemas.microsoft.com/office/drawing/2014/main" id="{BA81CD7B-DEFA-214A-A6FD-55914775DB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42323" y="1212024"/>
              <a:ext cx="180438" cy="180438"/>
            </a:xfrm>
            <a:prstGeom prst="rect">
              <a:avLst/>
            </a:prstGeom>
            <a:ln w="19050">
              <a:solidFill>
                <a:schemeClr val="tx1"/>
              </a:solidFill>
            </a:ln>
          </p:spPr>
        </p:pic>
        <p:sp>
          <p:nvSpPr>
            <p:cNvPr id="31" name="Rectangle 30">
              <a:extLst>
                <a:ext uri="{FF2B5EF4-FFF2-40B4-BE49-F238E27FC236}">
                  <a16:creationId xmlns:a16="http://schemas.microsoft.com/office/drawing/2014/main" id="{305B98DC-5AF5-3342-A4B1-F62852BC80FE}"/>
                </a:ext>
              </a:extLst>
            </p:cNvPr>
            <p:cNvSpPr/>
            <p:nvPr/>
          </p:nvSpPr>
          <p:spPr>
            <a:xfrm>
              <a:off x="8207923" y="1209673"/>
              <a:ext cx="2815943" cy="5454204"/>
            </a:xfrm>
            <a:prstGeom prst="rect">
              <a:avLst/>
            </a:prstGeom>
            <a:noFill/>
            <a:ln w="28575">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ctr"/>
              <a:r>
                <a:rPr lang="en-US" sz="1200" b="1" dirty="0">
                  <a:solidFill>
                    <a:srgbClr val="7030A0"/>
                  </a:solidFill>
                </a:rPr>
                <a:t>Availability Zone B</a:t>
              </a:r>
            </a:p>
          </p:txBody>
        </p:sp>
      </p:grpSp>
      <p:grpSp>
        <p:nvGrpSpPr>
          <p:cNvPr id="32" name="Group 31">
            <a:extLst>
              <a:ext uri="{FF2B5EF4-FFF2-40B4-BE49-F238E27FC236}">
                <a16:creationId xmlns:a16="http://schemas.microsoft.com/office/drawing/2014/main" id="{C70E0AD3-90C7-B945-BDAB-7D1C968D3F45}"/>
              </a:ext>
            </a:extLst>
          </p:cNvPr>
          <p:cNvGrpSpPr/>
          <p:nvPr/>
        </p:nvGrpSpPr>
        <p:grpSpPr>
          <a:xfrm>
            <a:off x="8991970" y="986940"/>
            <a:ext cx="2572501" cy="4941926"/>
            <a:chOff x="8197850" y="1209674"/>
            <a:chExt cx="2577597" cy="5435020"/>
          </a:xfrm>
        </p:grpSpPr>
        <p:pic>
          <p:nvPicPr>
            <p:cNvPr id="33" name="Graphic 8">
              <a:extLst>
                <a:ext uri="{FF2B5EF4-FFF2-40B4-BE49-F238E27FC236}">
                  <a16:creationId xmlns:a16="http://schemas.microsoft.com/office/drawing/2014/main" id="{BA81CD7B-DEFA-214A-A6FD-55914775DB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40029" y="1225976"/>
              <a:ext cx="193558" cy="193558"/>
            </a:xfrm>
            <a:prstGeom prst="rect">
              <a:avLst/>
            </a:prstGeom>
            <a:ln w="19050">
              <a:solidFill>
                <a:srgbClr val="C00000"/>
              </a:solidFill>
            </a:ln>
          </p:spPr>
        </p:pic>
        <p:sp>
          <p:nvSpPr>
            <p:cNvPr id="34" name="Rectangle 33">
              <a:extLst>
                <a:ext uri="{FF2B5EF4-FFF2-40B4-BE49-F238E27FC236}">
                  <a16:creationId xmlns:a16="http://schemas.microsoft.com/office/drawing/2014/main" id="{305B98DC-5AF5-3342-A4B1-F62852BC80FE}"/>
                </a:ext>
              </a:extLst>
            </p:cNvPr>
            <p:cNvSpPr/>
            <p:nvPr/>
          </p:nvSpPr>
          <p:spPr>
            <a:xfrm>
              <a:off x="8197850" y="1209674"/>
              <a:ext cx="2577597" cy="5435020"/>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ctr"/>
              <a:r>
                <a:rPr lang="en-US" sz="1200" b="1" dirty="0">
                  <a:solidFill>
                    <a:srgbClr val="C00000"/>
                  </a:solidFill>
                </a:rPr>
                <a:t>Availability Zone C</a:t>
              </a:r>
            </a:p>
          </p:txBody>
        </p:sp>
      </p:grpSp>
      <p:grpSp>
        <p:nvGrpSpPr>
          <p:cNvPr id="35" name="Group 34">
            <a:extLst>
              <a:ext uri="{FF2B5EF4-FFF2-40B4-BE49-F238E27FC236}">
                <a16:creationId xmlns:a16="http://schemas.microsoft.com/office/drawing/2014/main" id="{468C42FC-0B80-DB41-BBD9-1DF45B08A667}"/>
              </a:ext>
            </a:extLst>
          </p:cNvPr>
          <p:cNvGrpSpPr/>
          <p:nvPr/>
        </p:nvGrpSpPr>
        <p:grpSpPr>
          <a:xfrm>
            <a:off x="3872339" y="2182068"/>
            <a:ext cx="1637367" cy="385201"/>
            <a:chOff x="1026369" y="4739871"/>
            <a:chExt cx="2179336" cy="750642"/>
          </a:xfrm>
          <a:noFill/>
        </p:grpSpPr>
        <p:sp>
          <p:nvSpPr>
            <p:cNvPr id="37" name="Rectangle 36">
              <a:extLst>
                <a:ext uri="{FF2B5EF4-FFF2-40B4-BE49-F238E27FC236}">
                  <a16:creationId xmlns:a16="http://schemas.microsoft.com/office/drawing/2014/main" id="{A85485B4-AA18-C048-B92A-A9A0F4372B98}"/>
                </a:ext>
              </a:extLst>
            </p:cNvPr>
            <p:cNvSpPr/>
            <p:nvPr/>
          </p:nvSpPr>
          <p:spPr>
            <a:xfrm>
              <a:off x="1026369" y="4739871"/>
              <a:ext cx="2179336" cy="750642"/>
            </a:xfrm>
            <a:prstGeom prst="rect">
              <a:avLst/>
            </a:prstGeom>
            <a:solidFill>
              <a:schemeClr val="accent6">
                <a:lumMod val="20000"/>
                <a:lumOff val="80000"/>
              </a:schemeClr>
            </a:solid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36"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40" name="Group 39">
            <a:extLst>
              <a:ext uri="{FF2B5EF4-FFF2-40B4-BE49-F238E27FC236}">
                <a16:creationId xmlns:a16="http://schemas.microsoft.com/office/drawing/2014/main" id="{468C42FC-0B80-DB41-BBD9-1DF45B08A667}"/>
              </a:ext>
            </a:extLst>
          </p:cNvPr>
          <p:cNvGrpSpPr/>
          <p:nvPr/>
        </p:nvGrpSpPr>
        <p:grpSpPr>
          <a:xfrm>
            <a:off x="3860685" y="2589088"/>
            <a:ext cx="1641247" cy="375595"/>
            <a:chOff x="1028699" y="4565651"/>
            <a:chExt cx="2184500" cy="731928"/>
          </a:xfrm>
        </p:grpSpPr>
        <p:sp>
          <p:nvSpPr>
            <p:cNvPr id="42" name="Rectangle 41">
              <a:extLst>
                <a:ext uri="{FF2B5EF4-FFF2-40B4-BE49-F238E27FC236}">
                  <a16:creationId xmlns:a16="http://schemas.microsoft.com/office/drawing/2014/main" id="{A85485B4-AA18-C048-B92A-A9A0F4372B98}"/>
                </a:ext>
              </a:extLst>
            </p:cNvPr>
            <p:cNvSpPr/>
            <p:nvPr/>
          </p:nvSpPr>
          <p:spPr>
            <a:xfrm>
              <a:off x="1028699" y="4565651"/>
              <a:ext cx="2184500" cy="731928"/>
            </a:xfrm>
            <a:prstGeom prst="rect">
              <a:avLst/>
            </a:prstGeom>
            <a:solidFill>
              <a:schemeClr val="accent6">
                <a:lumMod val="20000"/>
                <a:lumOff val="80000"/>
              </a:schemeClr>
            </a:solid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41"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8755" y="4568085"/>
              <a:ext cx="207523" cy="207523"/>
            </a:xfrm>
            <a:prstGeom prst="rect">
              <a:avLst/>
            </a:prstGeom>
          </p:spPr>
        </p:pic>
      </p:grpSp>
      <p:grpSp>
        <p:nvGrpSpPr>
          <p:cNvPr id="49" name="Group 48"/>
          <p:cNvGrpSpPr/>
          <p:nvPr/>
        </p:nvGrpSpPr>
        <p:grpSpPr>
          <a:xfrm>
            <a:off x="4824092" y="2233567"/>
            <a:ext cx="442972" cy="217805"/>
            <a:chOff x="7554281" y="2404380"/>
            <a:chExt cx="473746" cy="283155"/>
          </a:xfrm>
        </p:grpSpPr>
        <p:pic>
          <p:nvPicPr>
            <p:cNvPr id="50"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51" name="TextBox 50"/>
            <p:cNvSpPr txBox="1"/>
            <p:nvPr/>
          </p:nvSpPr>
          <p:spPr>
            <a:xfrm>
              <a:off x="7554281" y="2404756"/>
              <a:ext cx="473509" cy="280086"/>
            </a:xfrm>
            <a:prstGeom prst="rect">
              <a:avLst/>
            </a:prstGeom>
            <a:noFill/>
          </p:spPr>
          <p:txBody>
            <a:bodyPr wrap="none" rtlCol="0" anchor="ctr">
              <a:spAutoFit/>
            </a:bodyPr>
            <a:lstStyle/>
            <a:p>
              <a:pPr algn="ctr"/>
              <a:r>
                <a:rPr lang="en-US" sz="800" dirty="0">
                  <a:solidFill>
                    <a:schemeClr val="tx2">
                      <a:lumMod val="50000"/>
                    </a:schemeClr>
                  </a:solidFill>
                </a:rPr>
                <a:t>    App</a:t>
              </a:r>
              <a:endParaRPr lang="en-US" sz="700" dirty="0">
                <a:solidFill>
                  <a:schemeClr val="tx2">
                    <a:lumMod val="50000"/>
                  </a:schemeClr>
                </a:solidFill>
              </a:endParaRPr>
            </a:p>
          </p:txBody>
        </p:sp>
      </p:grpSp>
      <p:grpSp>
        <p:nvGrpSpPr>
          <p:cNvPr id="82" name="Group 81"/>
          <p:cNvGrpSpPr/>
          <p:nvPr/>
        </p:nvGrpSpPr>
        <p:grpSpPr>
          <a:xfrm>
            <a:off x="4977564" y="2599817"/>
            <a:ext cx="393694" cy="321767"/>
            <a:chOff x="8936404" y="2425901"/>
            <a:chExt cx="418819" cy="283155"/>
          </a:xfrm>
        </p:grpSpPr>
        <p:pic>
          <p:nvPicPr>
            <p:cNvPr id="83" name="Graphic 50">
              <a:extLst>
                <a:ext uri="{FF2B5EF4-FFF2-40B4-BE49-F238E27FC236}">
                  <a16:creationId xmlns:a16="http://schemas.microsoft.com/office/drawing/2014/main" id="{77041EB3-FE45-F84F-8CD7-4A9C2DE76F7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936404" y="2425901"/>
              <a:ext cx="365782" cy="283155"/>
            </a:xfrm>
            <a:prstGeom prst="rect">
              <a:avLst/>
            </a:prstGeom>
          </p:spPr>
        </p:pic>
        <p:sp>
          <p:nvSpPr>
            <p:cNvPr id="84" name="TextBox 83"/>
            <p:cNvSpPr txBox="1"/>
            <p:nvPr/>
          </p:nvSpPr>
          <p:spPr>
            <a:xfrm>
              <a:off x="8943904" y="2469084"/>
              <a:ext cx="411319" cy="176048"/>
            </a:xfrm>
            <a:prstGeom prst="rect">
              <a:avLst/>
            </a:prstGeom>
            <a:noFill/>
          </p:spPr>
          <p:txBody>
            <a:bodyPr wrap="none" rtlCol="0">
              <a:spAutoFit/>
            </a:bodyPr>
            <a:lstStyle/>
            <a:p>
              <a:r>
                <a:rPr lang="en-US" sz="700" dirty="0" err="1">
                  <a:solidFill>
                    <a:schemeClr val="tx2">
                      <a:lumMod val="50000"/>
                    </a:schemeClr>
                  </a:solidFill>
                </a:rPr>
                <a:t>Datat</a:t>
              </a:r>
              <a:endParaRPr lang="en-US" sz="700" dirty="0">
                <a:solidFill>
                  <a:schemeClr val="tx2">
                    <a:lumMod val="50000"/>
                  </a:schemeClr>
                </a:solidFill>
              </a:endParaRPr>
            </a:p>
          </p:txBody>
        </p:sp>
      </p:grpSp>
      <p:sp>
        <p:nvSpPr>
          <p:cNvPr id="138" name="Rectangle 137"/>
          <p:cNvSpPr/>
          <p:nvPr/>
        </p:nvSpPr>
        <p:spPr>
          <a:xfrm>
            <a:off x="3963854" y="2558889"/>
            <a:ext cx="881973" cy="215444"/>
          </a:xfrm>
          <a:prstGeom prst="rect">
            <a:avLst/>
          </a:prstGeom>
        </p:spPr>
        <p:txBody>
          <a:bodyPr wrap="none">
            <a:spAutoFit/>
          </a:bodyPr>
          <a:lstStyle/>
          <a:p>
            <a:r>
              <a:rPr lang="en-US" sz="800" b="1" dirty="0">
                <a:solidFill>
                  <a:srgbClr val="545B64"/>
                </a:solidFill>
              </a:rPr>
              <a:t>Private Subnet 2</a:t>
            </a:r>
          </a:p>
        </p:txBody>
      </p:sp>
      <p:sp>
        <p:nvSpPr>
          <p:cNvPr id="9" name="TextBox 8"/>
          <p:cNvSpPr txBox="1"/>
          <p:nvPr/>
        </p:nvSpPr>
        <p:spPr>
          <a:xfrm>
            <a:off x="166711" y="1112763"/>
            <a:ext cx="2565028" cy="5262979"/>
          </a:xfrm>
          <a:prstGeom prst="rect">
            <a:avLst/>
          </a:prstGeom>
          <a:solidFill>
            <a:schemeClr val="accent5">
              <a:lumMod val="20000"/>
              <a:lumOff val="80000"/>
            </a:schemeClr>
          </a:solidFill>
        </p:spPr>
        <p:txBody>
          <a:bodyPr wrap="square" rtlCol="0">
            <a:spAutoFit/>
          </a:bodyPr>
          <a:lstStyle/>
          <a:p>
            <a:pPr marL="115888" indent="-115888">
              <a:buFont typeface="Arial" panose="020B0604020202020204" pitchFamily="34" charset="0"/>
              <a:buChar char="•"/>
            </a:pPr>
            <a:r>
              <a:rPr lang="en-US" sz="1400" b="1" dirty="0"/>
              <a:t>Configure separate VPCs: </a:t>
            </a:r>
            <a:br>
              <a:rPr lang="en-US" sz="1400" b="1" dirty="0"/>
            </a:br>
            <a:r>
              <a:rPr lang="en-US" sz="1400" dirty="0"/>
              <a:t>One for each application environment</a:t>
            </a:r>
            <a:r>
              <a:rPr lang="en-US" sz="1400" b="1" dirty="0"/>
              <a:t>.</a:t>
            </a:r>
            <a:endParaRPr lang="en-US" sz="1400" dirty="0"/>
          </a:p>
          <a:p>
            <a:pPr marL="115888" indent="-115888">
              <a:buFont typeface="Arial" panose="020B0604020202020204" pitchFamily="34" charset="0"/>
              <a:buChar char="•"/>
            </a:pPr>
            <a:r>
              <a:rPr lang="en-US" sz="1400" b="1" dirty="0"/>
              <a:t>Use all AZ in Cloud Region: </a:t>
            </a:r>
            <a:r>
              <a:rPr lang="en-US" sz="1400" dirty="0"/>
              <a:t>Production in AZ-A, AZ-B (for HA/DR), Staging in AZ-B, and other Non-Production in AZ-C.</a:t>
            </a:r>
          </a:p>
          <a:p>
            <a:pPr marL="115888" indent="-115888">
              <a:buFont typeface="Arial" panose="020B0604020202020204" pitchFamily="34" charset="0"/>
              <a:buChar char="•"/>
            </a:pPr>
            <a:r>
              <a:rPr lang="en-US" sz="1400" b="1" dirty="0"/>
              <a:t>Configure a “Cold” DR Environment</a:t>
            </a:r>
            <a:r>
              <a:rPr lang="en-US" sz="1400" dirty="0"/>
              <a:t>: DR images remain shutdown until are needed. No charges incurred (except storage) while images are shutdown</a:t>
            </a:r>
            <a:r>
              <a:rPr lang="en-US" sz="1400" b="1" dirty="0"/>
              <a:t>.</a:t>
            </a:r>
          </a:p>
          <a:p>
            <a:pPr marL="115888" indent="-115888">
              <a:buFont typeface="Arial" panose="020B0604020202020204" pitchFamily="34" charset="0"/>
              <a:buChar char="•"/>
            </a:pPr>
            <a:r>
              <a:rPr lang="en-US" sz="1400" b="1" dirty="0"/>
              <a:t>Use automation for single zone HA: </a:t>
            </a:r>
            <a:r>
              <a:rPr lang="en-US" sz="1400" dirty="0"/>
              <a:t>Production EC2s will auto configure when failure is detected. </a:t>
            </a:r>
          </a:p>
          <a:p>
            <a:pPr marL="115888" indent="-115888">
              <a:buFont typeface="Arial" panose="020B0604020202020204" pitchFamily="34" charset="0"/>
              <a:buChar char="•"/>
            </a:pPr>
            <a:r>
              <a:rPr lang="en-US" sz="1400" b="1" dirty="0"/>
              <a:t> Set up bastion/</a:t>
            </a:r>
            <a:br>
              <a:rPr lang="en-US" sz="1400" b="1" dirty="0"/>
            </a:br>
            <a:r>
              <a:rPr lang="en-US" sz="1400" b="1" dirty="0"/>
              <a:t>Administration hosts:</a:t>
            </a:r>
            <a:r>
              <a:rPr lang="en-US" sz="1400" dirty="0"/>
              <a:t> One on each VPC for administration activities.</a:t>
            </a:r>
          </a:p>
          <a:p>
            <a:pPr marL="115888" indent="-115888">
              <a:buFont typeface="Arial" panose="020B0604020202020204" pitchFamily="34" charset="0"/>
              <a:buChar char="•"/>
            </a:pPr>
            <a:r>
              <a:rPr lang="en-US" sz="1400" b="1" dirty="0"/>
              <a:t>Use NAT Gateways: </a:t>
            </a:r>
            <a:br>
              <a:rPr lang="en-US" sz="1400" b="1" dirty="0"/>
            </a:br>
            <a:r>
              <a:rPr lang="en-US" sz="1400" dirty="0"/>
              <a:t>Use for egress traffic from private subnets. One per VPC.</a:t>
            </a:r>
          </a:p>
        </p:txBody>
      </p:sp>
      <p:pic>
        <p:nvPicPr>
          <p:cNvPr id="148"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174336" y="2390209"/>
            <a:ext cx="195300" cy="89305"/>
          </a:xfrm>
          <a:prstGeom prst="rect">
            <a:avLst/>
          </a:prstGeom>
        </p:spPr>
      </p:pic>
      <p:pic>
        <p:nvPicPr>
          <p:cNvPr id="149"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229147" y="2825127"/>
            <a:ext cx="163422" cy="93232"/>
          </a:xfrm>
          <a:prstGeom prst="rect">
            <a:avLst/>
          </a:prstGeom>
        </p:spPr>
      </p:pic>
      <p:grpSp>
        <p:nvGrpSpPr>
          <p:cNvPr id="152" name="Group 151">
            <a:extLst>
              <a:ext uri="{FF2B5EF4-FFF2-40B4-BE49-F238E27FC236}">
                <a16:creationId xmlns:a16="http://schemas.microsoft.com/office/drawing/2014/main" id="{C3DF5CF4-2291-D94C-8E5A-5E31AB056A35}"/>
              </a:ext>
            </a:extLst>
          </p:cNvPr>
          <p:cNvGrpSpPr/>
          <p:nvPr/>
        </p:nvGrpSpPr>
        <p:grpSpPr>
          <a:xfrm>
            <a:off x="2936938" y="607236"/>
            <a:ext cx="9026462" cy="6001630"/>
            <a:chOff x="4425950" y="1209675"/>
            <a:chExt cx="8937562" cy="5945964"/>
          </a:xfrm>
        </p:grpSpPr>
        <p:pic>
          <p:nvPicPr>
            <p:cNvPr id="153" name="Graphic 16">
              <a:extLst>
                <a:ext uri="{FF2B5EF4-FFF2-40B4-BE49-F238E27FC236}">
                  <a16:creationId xmlns:a16="http://schemas.microsoft.com/office/drawing/2014/main" id="{860714C5-C829-084E-A807-6FC54B0F08A6}"/>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425950" y="1209675"/>
              <a:ext cx="342900" cy="342900"/>
            </a:xfrm>
            <a:prstGeom prst="rect">
              <a:avLst/>
            </a:prstGeom>
          </p:spPr>
        </p:pic>
        <p:sp>
          <p:nvSpPr>
            <p:cNvPr id="154" name="Rectangle 153">
              <a:extLst>
                <a:ext uri="{FF2B5EF4-FFF2-40B4-BE49-F238E27FC236}">
                  <a16:creationId xmlns:a16="http://schemas.microsoft.com/office/drawing/2014/main" id="{1D4F0FC7-668E-E64B-A231-B1E7896F3CB6}"/>
                </a:ext>
              </a:extLst>
            </p:cNvPr>
            <p:cNvSpPr/>
            <p:nvPr/>
          </p:nvSpPr>
          <p:spPr>
            <a:xfrm>
              <a:off x="4425950" y="1209675"/>
              <a:ext cx="8937562" cy="5945964"/>
            </a:xfrm>
            <a:prstGeom prst="rect">
              <a:avLst/>
            </a:prstGeom>
            <a:noFill/>
            <a:ln w="12700">
              <a:solidFill>
                <a:srgbClr val="87919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b="1" dirty="0">
                  <a:solidFill>
                    <a:schemeClr val="accent2"/>
                  </a:solidFill>
                </a:rPr>
                <a:t>Cloud Region</a:t>
              </a:r>
            </a:p>
          </p:txBody>
        </p:sp>
      </p:grpSp>
      <p:sp>
        <p:nvSpPr>
          <p:cNvPr id="180" name="TextBox 179"/>
          <p:cNvSpPr txBox="1"/>
          <p:nvPr/>
        </p:nvSpPr>
        <p:spPr>
          <a:xfrm>
            <a:off x="4719906" y="1350711"/>
            <a:ext cx="929579" cy="215444"/>
          </a:xfrm>
          <a:prstGeom prst="rect">
            <a:avLst/>
          </a:prstGeom>
          <a:noFill/>
          <a:ln>
            <a:noFill/>
          </a:ln>
        </p:spPr>
        <p:txBody>
          <a:bodyPr wrap="square" rtlCol="0" anchor="ctr">
            <a:spAutoFit/>
          </a:bodyPr>
          <a:lstStyle/>
          <a:p>
            <a:r>
              <a:rPr lang="en-US" sz="800" b="1" dirty="0"/>
              <a:t>Production</a:t>
            </a:r>
          </a:p>
        </p:txBody>
      </p:sp>
      <p:pic>
        <p:nvPicPr>
          <p:cNvPr id="186" name="Graphic 2">
            <a:extLst>
              <a:ext uri="{FF2B5EF4-FFF2-40B4-BE49-F238E27FC236}">
                <a16:creationId xmlns:a16="http://schemas.microsoft.com/office/drawing/2014/main" id="{C94D5BFE-0F9C-114D-8DB9-6E4CBB804793}"/>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029862" y="6004241"/>
            <a:ext cx="436000" cy="545001"/>
          </a:xfrm>
          <a:prstGeom prst="rect">
            <a:avLst/>
          </a:prstGeom>
        </p:spPr>
      </p:pic>
      <p:pic>
        <p:nvPicPr>
          <p:cNvPr id="188" name="Graphic 3">
            <a:extLst>
              <a:ext uri="{FF2B5EF4-FFF2-40B4-BE49-F238E27FC236}">
                <a16:creationId xmlns:a16="http://schemas.microsoft.com/office/drawing/2014/main" id="{9D1FE178-2A51-3342-8CB4-15091679537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595042" y="6035969"/>
            <a:ext cx="427954" cy="691859"/>
          </a:xfrm>
          <a:prstGeom prst="rect">
            <a:avLst/>
          </a:prstGeom>
        </p:spPr>
      </p:pic>
      <p:pic>
        <p:nvPicPr>
          <p:cNvPr id="189" name="Graphic 63">
            <a:extLst>
              <a:ext uri="{FF2B5EF4-FFF2-40B4-BE49-F238E27FC236}">
                <a16:creationId xmlns:a16="http://schemas.microsoft.com/office/drawing/2014/main" id="{868A3A79-43AB-7147-B1D3-39DE6F52D7DD}"/>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5800764" y="1330370"/>
            <a:ext cx="394870" cy="565980"/>
          </a:xfrm>
          <a:prstGeom prst="rect">
            <a:avLst/>
          </a:prstGeom>
        </p:spPr>
      </p:pic>
      <p:pic>
        <p:nvPicPr>
          <p:cNvPr id="193" name="Graphic 2">
            <a:extLst>
              <a:ext uri="{FF2B5EF4-FFF2-40B4-BE49-F238E27FC236}">
                <a16:creationId xmlns:a16="http://schemas.microsoft.com/office/drawing/2014/main" id="{50C32312-CD37-0A47-B485-5419F92D95C7}"/>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5436058" y="6028039"/>
            <a:ext cx="431441" cy="618399"/>
          </a:xfrm>
          <a:prstGeom prst="rect">
            <a:avLst/>
          </a:prstGeom>
        </p:spPr>
      </p:pic>
      <p:pic>
        <p:nvPicPr>
          <p:cNvPr id="194" name="Graphic 11">
            <a:extLst>
              <a:ext uri="{FF2B5EF4-FFF2-40B4-BE49-F238E27FC236}">
                <a16:creationId xmlns:a16="http://schemas.microsoft.com/office/drawing/2014/main" id="{325A85E7-13D2-0F47-BDCA-847CD3D17CE3}"/>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4837817" y="6018908"/>
            <a:ext cx="423652" cy="607235"/>
          </a:xfrm>
          <a:prstGeom prst="rect">
            <a:avLst/>
          </a:prstGeom>
          <a:solidFill>
            <a:schemeClr val="bg1"/>
          </a:solidFill>
        </p:spPr>
      </p:pic>
      <p:sp>
        <p:nvSpPr>
          <p:cNvPr id="323" name="TextBox 322"/>
          <p:cNvSpPr txBox="1"/>
          <p:nvPr/>
        </p:nvSpPr>
        <p:spPr>
          <a:xfrm flipH="1">
            <a:off x="9249912" y="6087653"/>
            <a:ext cx="2234170" cy="338554"/>
          </a:xfrm>
          <a:prstGeom prst="rect">
            <a:avLst/>
          </a:prstGeom>
          <a:noFill/>
        </p:spPr>
        <p:txBody>
          <a:bodyPr wrap="square" rtlCol="0">
            <a:spAutoFit/>
          </a:bodyPr>
          <a:lstStyle/>
          <a:p>
            <a:r>
              <a:rPr lang="en-US" sz="800" dirty="0">
                <a:solidFill>
                  <a:srgbClr val="FF0000"/>
                </a:solidFill>
              </a:rPr>
              <a:t>* </a:t>
            </a:r>
            <a:r>
              <a:rPr lang="en-US" sz="800" dirty="0"/>
              <a:t>Not directly supported in GovCloud (outside ITAR boundary)</a:t>
            </a:r>
          </a:p>
        </p:txBody>
      </p:sp>
      <p:sp>
        <p:nvSpPr>
          <p:cNvPr id="197" name="TextBox 196"/>
          <p:cNvSpPr txBox="1"/>
          <p:nvPr/>
        </p:nvSpPr>
        <p:spPr>
          <a:xfrm flipH="1">
            <a:off x="4572556" y="6095174"/>
            <a:ext cx="167243" cy="305233"/>
          </a:xfrm>
          <a:prstGeom prst="rect">
            <a:avLst/>
          </a:prstGeom>
          <a:noFill/>
        </p:spPr>
        <p:txBody>
          <a:bodyPr wrap="square" rtlCol="0">
            <a:spAutoFit/>
          </a:bodyPr>
          <a:lstStyle/>
          <a:p>
            <a:r>
              <a:rPr lang="en-US" dirty="0">
                <a:solidFill>
                  <a:srgbClr val="FF0000"/>
                </a:solidFill>
              </a:rPr>
              <a:t>*</a:t>
            </a:r>
          </a:p>
        </p:txBody>
      </p:sp>
      <p:grpSp>
        <p:nvGrpSpPr>
          <p:cNvPr id="142" name="Group 141">
            <a:extLst>
              <a:ext uri="{FF2B5EF4-FFF2-40B4-BE49-F238E27FC236}">
                <a16:creationId xmlns:a16="http://schemas.microsoft.com/office/drawing/2014/main" id="{468C42FC-0B80-DB41-BBD9-1DF45B08A667}"/>
              </a:ext>
            </a:extLst>
          </p:cNvPr>
          <p:cNvGrpSpPr/>
          <p:nvPr/>
        </p:nvGrpSpPr>
        <p:grpSpPr>
          <a:xfrm>
            <a:off x="3872334" y="1686845"/>
            <a:ext cx="1629597" cy="476018"/>
            <a:chOff x="1026369" y="4739873"/>
            <a:chExt cx="2089365" cy="750642"/>
          </a:xfrm>
          <a:noFill/>
        </p:grpSpPr>
        <p:sp>
          <p:nvSpPr>
            <p:cNvPr id="143" name="Rectangle 142">
              <a:extLst>
                <a:ext uri="{FF2B5EF4-FFF2-40B4-BE49-F238E27FC236}">
                  <a16:creationId xmlns:a16="http://schemas.microsoft.com/office/drawing/2014/main" id="{A85485B4-AA18-C048-B92A-A9A0F4372B98}"/>
                </a:ext>
              </a:extLst>
            </p:cNvPr>
            <p:cNvSpPr/>
            <p:nvPr/>
          </p:nvSpPr>
          <p:spPr>
            <a:xfrm>
              <a:off x="1026369" y="4739873"/>
              <a:ext cx="2089365" cy="750642"/>
            </a:xfrm>
            <a:prstGeom prst="rect">
              <a:avLst/>
            </a:prstGeom>
            <a:solidFill>
              <a:schemeClr val="accent6">
                <a:lumMod val="20000"/>
                <a:lumOff val="80000"/>
              </a:schemeClr>
            </a:solid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144"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88" name="Group 87">
            <a:extLst>
              <a:ext uri="{FF2B5EF4-FFF2-40B4-BE49-F238E27FC236}">
                <a16:creationId xmlns:a16="http://schemas.microsoft.com/office/drawing/2014/main" id="{4FDC91C2-D95F-7242-9A69-40A7C6104622}"/>
              </a:ext>
            </a:extLst>
          </p:cNvPr>
          <p:cNvGrpSpPr/>
          <p:nvPr/>
        </p:nvGrpSpPr>
        <p:grpSpPr>
          <a:xfrm>
            <a:off x="4131850" y="1883363"/>
            <a:ext cx="345032" cy="345855"/>
            <a:chOff x="3051937" y="2827165"/>
            <a:chExt cx="1072750" cy="981743"/>
          </a:xfrm>
        </p:grpSpPr>
        <p:pic>
          <p:nvPicPr>
            <p:cNvPr id="89" name="Graphic 53">
              <a:extLst>
                <a:ext uri="{FF2B5EF4-FFF2-40B4-BE49-F238E27FC236}">
                  <a16:creationId xmlns:a16="http://schemas.microsoft.com/office/drawing/2014/main" id="{AA28D1FF-1427-8A44-B37C-D10BCDFC5264}"/>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3245480" y="2827165"/>
              <a:ext cx="691688" cy="691687"/>
            </a:xfrm>
            <a:prstGeom prst="rect">
              <a:avLst/>
            </a:prstGeom>
          </p:spPr>
        </p:pic>
        <p:sp>
          <p:nvSpPr>
            <p:cNvPr id="90" name="TextBox 89">
              <a:extLst>
                <a:ext uri="{FF2B5EF4-FFF2-40B4-BE49-F238E27FC236}">
                  <a16:creationId xmlns:a16="http://schemas.microsoft.com/office/drawing/2014/main" id="{4E66D411-38CD-2141-9A6C-5B833715E6CB}"/>
                </a:ext>
              </a:extLst>
            </p:cNvPr>
            <p:cNvSpPr txBox="1"/>
            <p:nvPr/>
          </p:nvSpPr>
          <p:spPr>
            <a:xfrm>
              <a:off x="3051937" y="3434360"/>
              <a:ext cx="1072750" cy="374548"/>
            </a:xfrm>
            <a:prstGeom prst="rect">
              <a:avLst/>
            </a:prstGeom>
            <a:noFill/>
          </p:spPr>
          <p:txBody>
            <a:bodyPr wrap="square" rtlCol="0">
              <a:spAutoFit/>
            </a:bodyPr>
            <a:lstStyle/>
            <a:p>
              <a:pPr algn="ctr"/>
              <a:endParaRPr lang="en-US" sz="700" dirty="0">
                <a:solidFill>
                  <a:srgbClr val="232F3E"/>
                </a:solidFill>
              </a:endParaRPr>
            </a:p>
          </p:txBody>
        </p:sp>
      </p:grpSp>
      <p:grpSp>
        <p:nvGrpSpPr>
          <p:cNvPr id="122" name="Group 121"/>
          <p:cNvGrpSpPr/>
          <p:nvPr/>
        </p:nvGrpSpPr>
        <p:grpSpPr>
          <a:xfrm>
            <a:off x="4940270" y="1834345"/>
            <a:ext cx="382752" cy="296855"/>
            <a:chOff x="6697803" y="1525347"/>
            <a:chExt cx="457176" cy="395341"/>
          </a:xfrm>
        </p:grpSpPr>
        <p:grpSp>
          <p:nvGrpSpPr>
            <p:cNvPr id="123" name="Group 122"/>
            <p:cNvGrpSpPr/>
            <p:nvPr/>
          </p:nvGrpSpPr>
          <p:grpSpPr>
            <a:xfrm>
              <a:off x="6744780" y="1525347"/>
              <a:ext cx="347782" cy="291953"/>
              <a:chOff x="7658047" y="2404380"/>
              <a:chExt cx="369980" cy="283155"/>
            </a:xfrm>
          </p:grpSpPr>
          <p:pic>
            <p:nvPicPr>
              <p:cNvPr id="125"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126" name="TextBox 125"/>
              <p:cNvSpPr txBox="1"/>
              <p:nvPr/>
            </p:nvSpPr>
            <p:spPr>
              <a:xfrm>
                <a:off x="7666727" y="2448425"/>
                <a:ext cx="160833" cy="158381"/>
              </a:xfrm>
              <a:prstGeom prst="rect">
                <a:avLst/>
              </a:prstGeom>
              <a:noFill/>
            </p:spPr>
            <p:txBody>
              <a:bodyPr wrap="none" rtlCol="0">
                <a:spAutoFit/>
              </a:bodyPr>
              <a:lstStyle/>
              <a:p>
                <a:endParaRPr lang="en-US" sz="700" dirty="0">
                  <a:solidFill>
                    <a:schemeClr val="tx2">
                      <a:lumMod val="50000"/>
                    </a:schemeClr>
                  </a:solidFill>
                </a:endParaRPr>
              </a:p>
            </p:txBody>
          </p:sp>
        </p:grpSp>
        <p:sp>
          <p:nvSpPr>
            <p:cNvPr id="124" name="Rectangle 123"/>
            <p:cNvSpPr/>
            <p:nvPr/>
          </p:nvSpPr>
          <p:spPr>
            <a:xfrm>
              <a:off x="6697803" y="1720633"/>
              <a:ext cx="457176" cy="200055"/>
            </a:xfrm>
            <a:prstGeom prst="rect">
              <a:avLst/>
            </a:prstGeom>
          </p:spPr>
          <p:txBody>
            <a:bodyPr wrap="none">
              <a:spAutoFit/>
            </a:bodyPr>
            <a:lstStyle/>
            <a:p>
              <a:pPr algn="ctr"/>
              <a:r>
                <a:rPr lang="en-US" sz="700" dirty="0">
                  <a:solidFill>
                    <a:srgbClr val="232F3E"/>
                  </a:solidFill>
                </a:rPr>
                <a:t>Bastion</a:t>
              </a:r>
            </a:p>
          </p:txBody>
        </p:sp>
      </p:grpSp>
      <p:sp>
        <p:nvSpPr>
          <p:cNvPr id="145" name="Rectangle 144"/>
          <p:cNvSpPr/>
          <p:nvPr/>
        </p:nvSpPr>
        <p:spPr>
          <a:xfrm>
            <a:off x="3962935" y="2165297"/>
            <a:ext cx="881973" cy="215444"/>
          </a:xfrm>
          <a:prstGeom prst="rect">
            <a:avLst/>
          </a:prstGeom>
        </p:spPr>
        <p:txBody>
          <a:bodyPr wrap="none">
            <a:spAutoFit/>
          </a:bodyPr>
          <a:lstStyle/>
          <a:p>
            <a:r>
              <a:rPr lang="en-US" sz="800" b="1" dirty="0">
                <a:solidFill>
                  <a:srgbClr val="545B64"/>
                </a:solidFill>
              </a:rPr>
              <a:t>Private Subnet 1</a:t>
            </a:r>
          </a:p>
        </p:txBody>
      </p:sp>
      <p:sp>
        <p:nvSpPr>
          <p:cNvPr id="146" name="Rectangle 145"/>
          <p:cNvSpPr/>
          <p:nvPr/>
        </p:nvSpPr>
        <p:spPr>
          <a:xfrm>
            <a:off x="3982724" y="1654053"/>
            <a:ext cx="837089" cy="215444"/>
          </a:xfrm>
          <a:prstGeom prst="rect">
            <a:avLst/>
          </a:prstGeom>
        </p:spPr>
        <p:txBody>
          <a:bodyPr wrap="none">
            <a:spAutoFit/>
          </a:bodyPr>
          <a:lstStyle/>
          <a:p>
            <a:r>
              <a:rPr lang="en-US" sz="800" b="1" dirty="0">
                <a:solidFill>
                  <a:srgbClr val="545B64"/>
                </a:solidFill>
              </a:rPr>
              <a:t>Public Subnet 1</a:t>
            </a:r>
          </a:p>
        </p:txBody>
      </p:sp>
      <p:grpSp>
        <p:nvGrpSpPr>
          <p:cNvPr id="220" name="Group 219">
            <a:extLst>
              <a:ext uri="{FF2B5EF4-FFF2-40B4-BE49-F238E27FC236}">
                <a16:creationId xmlns:a16="http://schemas.microsoft.com/office/drawing/2014/main" id="{468C42FC-0B80-DB41-BBD9-1DF45B08A667}"/>
              </a:ext>
            </a:extLst>
          </p:cNvPr>
          <p:cNvGrpSpPr/>
          <p:nvPr/>
        </p:nvGrpSpPr>
        <p:grpSpPr>
          <a:xfrm>
            <a:off x="6817294" y="3611752"/>
            <a:ext cx="1230177" cy="318348"/>
            <a:chOff x="1026369" y="4739871"/>
            <a:chExt cx="2179336" cy="750642"/>
          </a:xfrm>
          <a:solidFill>
            <a:schemeClr val="accent5">
              <a:lumMod val="60000"/>
              <a:lumOff val="40000"/>
            </a:schemeClr>
          </a:solidFill>
        </p:grpSpPr>
        <p:sp>
          <p:nvSpPr>
            <p:cNvPr id="221" name="Rectangle 220">
              <a:extLst>
                <a:ext uri="{FF2B5EF4-FFF2-40B4-BE49-F238E27FC236}">
                  <a16:creationId xmlns:a16="http://schemas.microsoft.com/office/drawing/2014/main" id="{A85485B4-AA18-C048-B92A-A9A0F4372B98}"/>
                </a:ext>
              </a:extLst>
            </p:cNvPr>
            <p:cNvSpPr/>
            <p:nvPr/>
          </p:nvSpPr>
          <p:spPr>
            <a:xfrm>
              <a:off x="1026369" y="4739871"/>
              <a:ext cx="2179336" cy="750642"/>
            </a:xfrm>
            <a:prstGeom prst="rect">
              <a:avLst/>
            </a:prstGeom>
            <a:grp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222"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223" name="Group 222">
            <a:extLst>
              <a:ext uri="{FF2B5EF4-FFF2-40B4-BE49-F238E27FC236}">
                <a16:creationId xmlns:a16="http://schemas.microsoft.com/office/drawing/2014/main" id="{468C42FC-0B80-DB41-BBD9-1DF45B08A667}"/>
              </a:ext>
            </a:extLst>
          </p:cNvPr>
          <p:cNvGrpSpPr/>
          <p:nvPr/>
        </p:nvGrpSpPr>
        <p:grpSpPr>
          <a:xfrm>
            <a:off x="6815646" y="3983368"/>
            <a:ext cx="1233094" cy="341450"/>
            <a:chOff x="1028699" y="4565651"/>
            <a:chExt cx="2184500" cy="731928"/>
          </a:xfrm>
          <a:solidFill>
            <a:schemeClr val="accent5">
              <a:lumMod val="60000"/>
              <a:lumOff val="40000"/>
            </a:schemeClr>
          </a:solidFill>
        </p:grpSpPr>
        <p:sp>
          <p:nvSpPr>
            <p:cNvPr id="224" name="Rectangle 223">
              <a:extLst>
                <a:ext uri="{FF2B5EF4-FFF2-40B4-BE49-F238E27FC236}">
                  <a16:creationId xmlns:a16="http://schemas.microsoft.com/office/drawing/2014/main" id="{A85485B4-AA18-C048-B92A-A9A0F4372B98}"/>
                </a:ext>
              </a:extLst>
            </p:cNvPr>
            <p:cNvSpPr/>
            <p:nvPr/>
          </p:nvSpPr>
          <p:spPr>
            <a:xfrm>
              <a:off x="1028699" y="4565651"/>
              <a:ext cx="2184500" cy="731928"/>
            </a:xfrm>
            <a:prstGeom prst="rect">
              <a:avLst/>
            </a:prstGeom>
            <a:grp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225"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8755" y="4568085"/>
              <a:ext cx="207523" cy="207523"/>
            </a:xfrm>
            <a:prstGeom prst="rect">
              <a:avLst/>
            </a:prstGeom>
            <a:grpFill/>
          </p:spPr>
        </p:pic>
      </p:grpSp>
      <p:grpSp>
        <p:nvGrpSpPr>
          <p:cNvPr id="226" name="Group 225"/>
          <p:cNvGrpSpPr/>
          <p:nvPr/>
        </p:nvGrpSpPr>
        <p:grpSpPr>
          <a:xfrm>
            <a:off x="7563753" y="3687348"/>
            <a:ext cx="465192" cy="215444"/>
            <a:chOff x="7542281" y="2390755"/>
            <a:chExt cx="497510" cy="308090"/>
          </a:xfrm>
        </p:grpSpPr>
        <p:pic>
          <p:nvPicPr>
            <p:cNvPr id="227"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228" name="TextBox 227"/>
            <p:cNvSpPr txBox="1"/>
            <p:nvPr/>
          </p:nvSpPr>
          <p:spPr>
            <a:xfrm>
              <a:off x="7542281" y="2390755"/>
              <a:ext cx="497510" cy="308090"/>
            </a:xfrm>
            <a:prstGeom prst="rect">
              <a:avLst/>
            </a:prstGeom>
            <a:noFill/>
          </p:spPr>
          <p:txBody>
            <a:bodyPr wrap="none" rtlCol="0" anchor="ctr">
              <a:spAutoFit/>
            </a:bodyPr>
            <a:lstStyle/>
            <a:p>
              <a:pPr algn="ctr"/>
              <a:r>
                <a:rPr lang="en-US" sz="800" dirty="0">
                  <a:solidFill>
                    <a:schemeClr val="tx2">
                      <a:lumMod val="50000"/>
                    </a:schemeClr>
                  </a:solidFill>
                </a:rPr>
                <a:t>     App</a:t>
              </a:r>
              <a:endParaRPr lang="en-US" sz="700" dirty="0">
                <a:solidFill>
                  <a:schemeClr val="tx2">
                    <a:lumMod val="50000"/>
                  </a:schemeClr>
                </a:solidFill>
              </a:endParaRPr>
            </a:p>
          </p:txBody>
        </p:sp>
      </p:grpSp>
      <p:grpSp>
        <p:nvGrpSpPr>
          <p:cNvPr id="229" name="Group 228"/>
          <p:cNvGrpSpPr/>
          <p:nvPr/>
        </p:nvGrpSpPr>
        <p:grpSpPr>
          <a:xfrm>
            <a:off x="7659047" y="4064182"/>
            <a:ext cx="387283" cy="252312"/>
            <a:chOff x="8936404" y="2425901"/>
            <a:chExt cx="411998" cy="295529"/>
          </a:xfrm>
        </p:grpSpPr>
        <p:pic>
          <p:nvPicPr>
            <p:cNvPr id="230" name="Graphic 50">
              <a:extLst>
                <a:ext uri="{FF2B5EF4-FFF2-40B4-BE49-F238E27FC236}">
                  <a16:creationId xmlns:a16="http://schemas.microsoft.com/office/drawing/2014/main" id="{77041EB3-FE45-F84F-8CD7-4A9C2DE76F7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936404" y="2425901"/>
              <a:ext cx="365782" cy="283155"/>
            </a:xfrm>
            <a:prstGeom prst="rect">
              <a:avLst/>
            </a:prstGeom>
          </p:spPr>
        </p:pic>
        <p:sp>
          <p:nvSpPr>
            <p:cNvPr id="231" name="TextBox 230"/>
            <p:cNvSpPr txBox="1"/>
            <p:nvPr/>
          </p:nvSpPr>
          <p:spPr>
            <a:xfrm>
              <a:off x="8943904" y="2469084"/>
              <a:ext cx="404498" cy="252346"/>
            </a:xfrm>
            <a:prstGeom prst="rect">
              <a:avLst/>
            </a:prstGeom>
            <a:noFill/>
          </p:spPr>
          <p:txBody>
            <a:bodyPr wrap="none" rtlCol="0">
              <a:spAutoFit/>
            </a:bodyPr>
            <a:lstStyle/>
            <a:p>
              <a:r>
                <a:rPr lang="en-US" sz="800" dirty="0">
                  <a:solidFill>
                    <a:schemeClr val="tx2">
                      <a:lumMod val="50000"/>
                    </a:schemeClr>
                  </a:solidFill>
                </a:rPr>
                <a:t>Data</a:t>
              </a:r>
              <a:endParaRPr lang="en-US" sz="700" dirty="0">
                <a:solidFill>
                  <a:schemeClr val="tx2">
                    <a:lumMod val="50000"/>
                  </a:schemeClr>
                </a:solidFill>
              </a:endParaRPr>
            </a:p>
          </p:txBody>
        </p:sp>
      </p:grpSp>
      <p:sp>
        <p:nvSpPr>
          <p:cNvPr id="232" name="Rectangle 231"/>
          <p:cNvSpPr/>
          <p:nvPr/>
        </p:nvSpPr>
        <p:spPr>
          <a:xfrm>
            <a:off x="6862505" y="3929307"/>
            <a:ext cx="662640" cy="133774"/>
          </a:xfrm>
          <a:prstGeom prst="rect">
            <a:avLst/>
          </a:prstGeom>
        </p:spPr>
        <p:txBody>
          <a:bodyPr wrap="none">
            <a:spAutoFit/>
          </a:bodyPr>
          <a:lstStyle/>
          <a:p>
            <a:r>
              <a:rPr lang="en-US" sz="800" b="1" dirty="0">
                <a:solidFill>
                  <a:srgbClr val="545B64"/>
                </a:solidFill>
              </a:rPr>
              <a:t>Private Subnet 2</a:t>
            </a:r>
          </a:p>
        </p:txBody>
      </p:sp>
      <p:pic>
        <p:nvPicPr>
          <p:cNvPr id="233"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834442" y="4096039"/>
            <a:ext cx="91109" cy="41661"/>
          </a:xfrm>
          <a:prstGeom prst="rect">
            <a:avLst/>
          </a:prstGeom>
        </p:spPr>
      </p:pic>
      <p:pic>
        <p:nvPicPr>
          <p:cNvPr id="234"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712765" y="4781631"/>
            <a:ext cx="69306" cy="39540"/>
          </a:xfrm>
          <a:prstGeom prst="rect">
            <a:avLst/>
          </a:prstGeom>
        </p:spPr>
      </p:pic>
      <p:grpSp>
        <p:nvGrpSpPr>
          <p:cNvPr id="235" name="Group 234">
            <a:extLst>
              <a:ext uri="{FF2B5EF4-FFF2-40B4-BE49-F238E27FC236}">
                <a16:creationId xmlns:a16="http://schemas.microsoft.com/office/drawing/2014/main" id="{468C42FC-0B80-DB41-BBD9-1DF45B08A667}"/>
              </a:ext>
            </a:extLst>
          </p:cNvPr>
          <p:cNvGrpSpPr/>
          <p:nvPr/>
        </p:nvGrpSpPr>
        <p:grpSpPr>
          <a:xfrm>
            <a:off x="6817289" y="3129985"/>
            <a:ext cx="1230177" cy="455956"/>
            <a:chOff x="1026369" y="4739873"/>
            <a:chExt cx="2179336" cy="750642"/>
          </a:xfrm>
          <a:solidFill>
            <a:schemeClr val="accent5">
              <a:lumMod val="60000"/>
              <a:lumOff val="40000"/>
            </a:schemeClr>
          </a:solidFill>
        </p:grpSpPr>
        <p:sp>
          <p:nvSpPr>
            <p:cNvPr id="236" name="Rectangle 235">
              <a:extLst>
                <a:ext uri="{FF2B5EF4-FFF2-40B4-BE49-F238E27FC236}">
                  <a16:creationId xmlns:a16="http://schemas.microsoft.com/office/drawing/2014/main" id="{A85485B4-AA18-C048-B92A-A9A0F4372B98}"/>
                </a:ext>
              </a:extLst>
            </p:cNvPr>
            <p:cNvSpPr/>
            <p:nvPr/>
          </p:nvSpPr>
          <p:spPr>
            <a:xfrm>
              <a:off x="1026369" y="4739873"/>
              <a:ext cx="2179336" cy="750642"/>
            </a:xfrm>
            <a:prstGeom prst="rect">
              <a:avLst/>
            </a:prstGeom>
            <a:grp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237"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238" name="Group 237">
            <a:extLst>
              <a:ext uri="{FF2B5EF4-FFF2-40B4-BE49-F238E27FC236}">
                <a16:creationId xmlns:a16="http://schemas.microsoft.com/office/drawing/2014/main" id="{4FDC91C2-D95F-7242-9A69-40A7C6104622}"/>
              </a:ext>
            </a:extLst>
          </p:cNvPr>
          <p:cNvGrpSpPr/>
          <p:nvPr/>
        </p:nvGrpSpPr>
        <p:grpSpPr>
          <a:xfrm>
            <a:off x="6937973" y="3260945"/>
            <a:ext cx="417488" cy="285831"/>
            <a:chOff x="3051937" y="2827165"/>
            <a:chExt cx="1072750" cy="981743"/>
          </a:xfrm>
        </p:grpSpPr>
        <p:pic>
          <p:nvPicPr>
            <p:cNvPr id="239" name="Graphic 53">
              <a:extLst>
                <a:ext uri="{FF2B5EF4-FFF2-40B4-BE49-F238E27FC236}">
                  <a16:creationId xmlns:a16="http://schemas.microsoft.com/office/drawing/2014/main" id="{AA28D1FF-1427-8A44-B37C-D10BCDFC5264}"/>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3245480" y="2827165"/>
              <a:ext cx="691688" cy="691687"/>
            </a:xfrm>
            <a:prstGeom prst="rect">
              <a:avLst/>
            </a:prstGeom>
          </p:spPr>
        </p:pic>
        <p:sp>
          <p:nvSpPr>
            <p:cNvPr id="240" name="TextBox 239">
              <a:extLst>
                <a:ext uri="{FF2B5EF4-FFF2-40B4-BE49-F238E27FC236}">
                  <a16:creationId xmlns:a16="http://schemas.microsoft.com/office/drawing/2014/main" id="{4E66D411-38CD-2141-9A6C-5B833715E6CB}"/>
                </a:ext>
              </a:extLst>
            </p:cNvPr>
            <p:cNvSpPr txBox="1"/>
            <p:nvPr/>
          </p:nvSpPr>
          <p:spPr>
            <a:xfrm>
              <a:off x="3051937" y="3434360"/>
              <a:ext cx="1072750" cy="374548"/>
            </a:xfrm>
            <a:prstGeom prst="rect">
              <a:avLst/>
            </a:prstGeom>
            <a:noFill/>
          </p:spPr>
          <p:txBody>
            <a:bodyPr wrap="square" rtlCol="0">
              <a:spAutoFit/>
            </a:bodyPr>
            <a:lstStyle/>
            <a:p>
              <a:pPr algn="ctr"/>
              <a:endParaRPr lang="en-US" sz="700" dirty="0">
                <a:solidFill>
                  <a:srgbClr val="232F3E"/>
                </a:solidFill>
              </a:endParaRPr>
            </a:p>
          </p:txBody>
        </p:sp>
      </p:grpSp>
      <p:grpSp>
        <p:nvGrpSpPr>
          <p:cNvPr id="241" name="Group 240"/>
          <p:cNvGrpSpPr/>
          <p:nvPr/>
        </p:nvGrpSpPr>
        <p:grpSpPr>
          <a:xfrm>
            <a:off x="7653274" y="3230460"/>
            <a:ext cx="382752" cy="334956"/>
            <a:chOff x="6697803" y="1525347"/>
            <a:chExt cx="457176" cy="446081"/>
          </a:xfrm>
        </p:grpSpPr>
        <p:grpSp>
          <p:nvGrpSpPr>
            <p:cNvPr id="242" name="Group 241"/>
            <p:cNvGrpSpPr/>
            <p:nvPr/>
          </p:nvGrpSpPr>
          <p:grpSpPr>
            <a:xfrm>
              <a:off x="6744780" y="1525347"/>
              <a:ext cx="347782" cy="291953"/>
              <a:chOff x="7658047" y="2404380"/>
              <a:chExt cx="369980" cy="283155"/>
            </a:xfrm>
          </p:grpSpPr>
          <p:pic>
            <p:nvPicPr>
              <p:cNvPr id="244"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245" name="TextBox 244"/>
              <p:cNvSpPr txBox="1"/>
              <p:nvPr/>
            </p:nvSpPr>
            <p:spPr>
              <a:xfrm>
                <a:off x="7666727" y="2448425"/>
                <a:ext cx="160833" cy="158381"/>
              </a:xfrm>
              <a:prstGeom prst="rect">
                <a:avLst/>
              </a:prstGeom>
              <a:noFill/>
            </p:spPr>
            <p:txBody>
              <a:bodyPr wrap="none" rtlCol="0">
                <a:spAutoFit/>
              </a:bodyPr>
              <a:lstStyle/>
              <a:p>
                <a:endParaRPr lang="en-US" sz="700" dirty="0">
                  <a:solidFill>
                    <a:schemeClr val="tx2">
                      <a:lumMod val="50000"/>
                    </a:schemeClr>
                  </a:solidFill>
                </a:endParaRPr>
              </a:p>
            </p:txBody>
          </p:sp>
        </p:grpSp>
        <p:sp>
          <p:nvSpPr>
            <p:cNvPr id="243" name="Rectangle 242"/>
            <p:cNvSpPr/>
            <p:nvPr/>
          </p:nvSpPr>
          <p:spPr>
            <a:xfrm>
              <a:off x="6697803" y="1771373"/>
              <a:ext cx="457176" cy="200055"/>
            </a:xfrm>
            <a:prstGeom prst="rect">
              <a:avLst/>
            </a:prstGeom>
          </p:spPr>
          <p:txBody>
            <a:bodyPr wrap="none">
              <a:spAutoFit/>
            </a:bodyPr>
            <a:lstStyle/>
            <a:p>
              <a:pPr algn="ctr"/>
              <a:r>
                <a:rPr lang="en-US" sz="700" dirty="0">
                  <a:solidFill>
                    <a:srgbClr val="232F3E"/>
                  </a:solidFill>
                </a:rPr>
                <a:t>Bastion</a:t>
              </a:r>
            </a:p>
          </p:txBody>
        </p:sp>
      </p:grpSp>
      <p:sp>
        <p:nvSpPr>
          <p:cNvPr id="246" name="Rectangle 245"/>
          <p:cNvSpPr/>
          <p:nvPr/>
        </p:nvSpPr>
        <p:spPr>
          <a:xfrm>
            <a:off x="6863151" y="3566202"/>
            <a:ext cx="662640" cy="133774"/>
          </a:xfrm>
          <a:prstGeom prst="rect">
            <a:avLst/>
          </a:prstGeom>
        </p:spPr>
        <p:txBody>
          <a:bodyPr wrap="none">
            <a:spAutoFit/>
          </a:bodyPr>
          <a:lstStyle/>
          <a:p>
            <a:r>
              <a:rPr lang="en-US" sz="800" b="1" dirty="0">
                <a:solidFill>
                  <a:srgbClr val="545B64"/>
                </a:solidFill>
              </a:rPr>
              <a:t>Private Subnet 1</a:t>
            </a:r>
          </a:p>
        </p:txBody>
      </p:sp>
      <p:sp>
        <p:nvSpPr>
          <p:cNvPr id="247" name="Rectangle 246"/>
          <p:cNvSpPr/>
          <p:nvPr/>
        </p:nvSpPr>
        <p:spPr>
          <a:xfrm>
            <a:off x="6866270" y="3081621"/>
            <a:ext cx="628917" cy="133774"/>
          </a:xfrm>
          <a:prstGeom prst="rect">
            <a:avLst/>
          </a:prstGeom>
        </p:spPr>
        <p:txBody>
          <a:bodyPr wrap="none">
            <a:spAutoFit/>
          </a:bodyPr>
          <a:lstStyle/>
          <a:p>
            <a:r>
              <a:rPr lang="en-US" sz="800" b="1" dirty="0">
                <a:solidFill>
                  <a:srgbClr val="545B64"/>
                </a:solidFill>
              </a:rPr>
              <a:t>Public Subnet 1</a:t>
            </a:r>
          </a:p>
        </p:txBody>
      </p:sp>
      <p:sp>
        <p:nvSpPr>
          <p:cNvPr id="3" name="Rectangle 2"/>
          <p:cNvSpPr/>
          <p:nvPr/>
        </p:nvSpPr>
        <p:spPr>
          <a:xfrm>
            <a:off x="7810637" y="1810697"/>
            <a:ext cx="336684" cy="349795"/>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9" name="Group 158">
            <a:extLst>
              <a:ext uri="{FF2B5EF4-FFF2-40B4-BE49-F238E27FC236}">
                <a16:creationId xmlns:a16="http://schemas.microsoft.com/office/drawing/2014/main" id="{468C42FC-0B80-DB41-BBD9-1DF45B08A667}"/>
              </a:ext>
            </a:extLst>
          </p:cNvPr>
          <p:cNvGrpSpPr/>
          <p:nvPr/>
        </p:nvGrpSpPr>
        <p:grpSpPr>
          <a:xfrm>
            <a:off x="6729839" y="2191593"/>
            <a:ext cx="1637367" cy="385201"/>
            <a:chOff x="1026369" y="4739871"/>
            <a:chExt cx="2179336" cy="750642"/>
          </a:xfrm>
          <a:noFill/>
        </p:grpSpPr>
        <p:sp>
          <p:nvSpPr>
            <p:cNvPr id="160" name="Rectangle 159">
              <a:extLst>
                <a:ext uri="{FF2B5EF4-FFF2-40B4-BE49-F238E27FC236}">
                  <a16:creationId xmlns:a16="http://schemas.microsoft.com/office/drawing/2014/main" id="{A85485B4-AA18-C048-B92A-A9A0F4372B98}"/>
                </a:ext>
              </a:extLst>
            </p:cNvPr>
            <p:cNvSpPr/>
            <p:nvPr/>
          </p:nvSpPr>
          <p:spPr>
            <a:xfrm>
              <a:off x="1026369" y="4739871"/>
              <a:ext cx="2179336" cy="750642"/>
            </a:xfrm>
            <a:prstGeom prst="rect">
              <a:avLst/>
            </a:prstGeom>
            <a:solidFill>
              <a:schemeClr val="accent6">
                <a:lumMod val="20000"/>
                <a:lumOff val="80000"/>
              </a:schemeClr>
            </a:solid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161"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162" name="Group 161">
            <a:extLst>
              <a:ext uri="{FF2B5EF4-FFF2-40B4-BE49-F238E27FC236}">
                <a16:creationId xmlns:a16="http://schemas.microsoft.com/office/drawing/2014/main" id="{468C42FC-0B80-DB41-BBD9-1DF45B08A667}"/>
              </a:ext>
            </a:extLst>
          </p:cNvPr>
          <p:cNvGrpSpPr/>
          <p:nvPr/>
        </p:nvGrpSpPr>
        <p:grpSpPr>
          <a:xfrm>
            <a:off x="6718185" y="2598613"/>
            <a:ext cx="1641247" cy="375595"/>
            <a:chOff x="1028699" y="4565651"/>
            <a:chExt cx="2184500" cy="731928"/>
          </a:xfrm>
        </p:grpSpPr>
        <p:sp>
          <p:nvSpPr>
            <p:cNvPr id="163" name="Rectangle 162">
              <a:extLst>
                <a:ext uri="{FF2B5EF4-FFF2-40B4-BE49-F238E27FC236}">
                  <a16:creationId xmlns:a16="http://schemas.microsoft.com/office/drawing/2014/main" id="{A85485B4-AA18-C048-B92A-A9A0F4372B98}"/>
                </a:ext>
              </a:extLst>
            </p:cNvPr>
            <p:cNvSpPr/>
            <p:nvPr/>
          </p:nvSpPr>
          <p:spPr>
            <a:xfrm>
              <a:off x="1028699" y="4565651"/>
              <a:ext cx="2184500" cy="731928"/>
            </a:xfrm>
            <a:prstGeom prst="rect">
              <a:avLst/>
            </a:prstGeom>
            <a:solidFill>
              <a:schemeClr val="accent6">
                <a:lumMod val="20000"/>
                <a:lumOff val="80000"/>
              </a:schemeClr>
            </a:solid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164"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8755" y="4568085"/>
              <a:ext cx="207523" cy="207523"/>
            </a:xfrm>
            <a:prstGeom prst="rect">
              <a:avLst/>
            </a:prstGeom>
          </p:spPr>
        </p:pic>
      </p:grpSp>
      <p:grpSp>
        <p:nvGrpSpPr>
          <p:cNvPr id="165" name="Group 164"/>
          <p:cNvGrpSpPr/>
          <p:nvPr/>
        </p:nvGrpSpPr>
        <p:grpSpPr>
          <a:xfrm>
            <a:off x="7670356" y="2243092"/>
            <a:ext cx="465192" cy="217805"/>
            <a:chOff x="7542283" y="2404380"/>
            <a:chExt cx="497511" cy="283155"/>
          </a:xfrm>
        </p:grpSpPr>
        <p:pic>
          <p:nvPicPr>
            <p:cNvPr id="166"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170" name="TextBox 169"/>
            <p:cNvSpPr txBox="1"/>
            <p:nvPr/>
          </p:nvSpPr>
          <p:spPr>
            <a:xfrm>
              <a:off x="7542283" y="2404756"/>
              <a:ext cx="497511" cy="280086"/>
            </a:xfrm>
            <a:prstGeom prst="rect">
              <a:avLst/>
            </a:prstGeom>
            <a:noFill/>
          </p:spPr>
          <p:txBody>
            <a:bodyPr wrap="none" rtlCol="0" anchor="ctr">
              <a:spAutoFit/>
            </a:bodyPr>
            <a:lstStyle/>
            <a:p>
              <a:pPr algn="ctr"/>
              <a:r>
                <a:rPr lang="en-US" sz="800" dirty="0">
                  <a:solidFill>
                    <a:schemeClr val="tx2">
                      <a:lumMod val="50000"/>
                    </a:schemeClr>
                  </a:solidFill>
                </a:rPr>
                <a:t>     App</a:t>
              </a:r>
              <a:endParaRPr lang="en-US" sz="700" dirty="0">
                <a:solidFill>
                  <a:schemeClr val="tx2">
                    <a:lumMod val="50000"/>
                  </a:schemeClr>
                </a:solidFill>
              </a:endParaRPr>
            </a:p>
          </p:txBody>
        </p:sp>
      </p:grpSp>
      <p:grpSp>
        <p:nvGrpSpPr>
          <p:cNvPr id="171" name="Group 170"/>
          <p:cNvGrpSpPr/>
          <p:nvPr/>
        </p:nvGrpSpPr>
        <p:grpSpPr>
          <a:xfrm>
            <a:off x="7835081" y="2609342"/>
            <a:ext cx="387283" cy="321767"/>
            <a:chOff x="8936404" y="2425901"/>
            <a:chExt cx="411998" cy="283155"/>
          </a:xfrm>
        </p:grpSpPr>
        <p:pic>
          <p:nvPicPr>
            <p:cNvPr id="172" name="Graphic 50">
              <a:extLst>
                <a:ext uri="{FF2B5EF4-FFF2-40B4-BE49-F238E27FC236}">
                  <a16:creationId xmlns:a16="http://schemas.microsoft.com/office/drawing/2014/main" id="{77041EB3-FE45-F84F-8CD7-4A9C2DE76F7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936404" y="2425901"/>
              <a:ext cx="365782" cy="283155"/>
            </a:xfrm>
            <a:prstGeom prst="rect">
              <a:avLst/>
            </a:prstGeom>
          </p:spPr>
        </p:pic>
        <p:sp>
          <p:nvSpPr>
            <p:cNvPr id="173" name="TextBox 172"/>
            <p:cNvSpPr txBox="1"/>
            <p:nvPr/>
          </p:nvSpPr>
          <p:spPr>
            <a:xfrm>
              <a:off x="8943904" y="2469084"/>
              <a:ext cx="404498" cy="189591"/>
            </a:xfrm>
            <a:prstGeom prst="rect">
              <a:avLst/>
            </a:prstGeom>
            <a:noFill/>
          </p:spPr>
          <p:txBody>
            <a:bodyPr wrap="none" rtlCol="0">
              <a:spAutoFit/>
            </a:bodyPr>
            <a:lstStyle/>
            <a:p>
              <a:r>
                <a:rPr lang="en-US" sz="800" dirty="0">
                  <a:solidFill>
                    <a:schemeClr val="tx2">
                      <a:lumMod val="50000"/>
                    </a:schemeClr>
                  </a:solidFill>
                </a:rPr>
                <a:t>Data</a:t>
              </a:r>
              <a:endParaRPr lang="en-US" sz="700" dirty="0">
                <a:solidFill>
                  <a:schemeClr val="tx2">
                    <a:lumMod val="50000"/>
                  </a:schemeClr>
                </a:solidFill>
              </a:endParaRPr>
            </a:p>
          </p:txBody>
        </p:sp>
      </p:grpSp>
      <p:sp>
        <p:nvSpPr>
          <p:cNvPr id="174" name="Rectangle 173"/>
          <p:cNvSpPr/>
          <p:nvPr/>
        </p:nvSpPr>
        <p:spPr>
          <a:xfrm>
            <a:off x="6821354" y="2568414"/>
            <a:ext cx="881973" cy="215444"/>
          </a:xfrm>
          <a:prstGeom prst="rect">
            <a:avLst/>
          </a:prstGeom>
        </p:spPr>
        <p:txBody>
          <a:bodyPr wrap="none">
            <a:spAutoFit/>
          </a:bodyPr>
          <a:lstStyle/>
          <a:p>
            <a:r>
              <a:rPr lang="en-US" sz="800" b="1" dirty="0">
                <a:solidFill>
                  <a:srgbClr val="545B64"/>
                </a:solidFill>
              </a:rPr>
              <a:t>Private Subnet 2</a:t>
            </a:r>
          </a:p>
        </p:txBody>
      </p:sp>
      <p:pic>
        <p:nvPicPr>
          <p:cNvPr id="175"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031836" y="2399734"/>
            <a:ext cx="195300" cy="89305"/>
          </a:xfrm>
          <a:prstGeom prst="rect">
            <a:avLst/>
          </a:prstGeom>
        </p:spPr>
      </p:pic>
      <p:pic>
        <p:nvPicPr>
          <p:cNvPr id="176"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086647" y="2834652"/>
            <a:ext cx="163422" cy="93232"/>
          </a:xfrm>
          <a:prstGeom prst="rect">
            <a:avLst/>
          </a:prstGeom>
        </p:spPr>
      </p:pic>
      <p:grpSp>
        <p:nvGrpSpPr>
          <p:cNvPr id="178" name="Group 177">
            <a:extLst>
              <a:ext uri="{FF2B5EF4-FFF2-40B4-BE49-F238E27FC236}">
                <a16:creationId xmlns:a16="http://schemas.microsoft.com/office/drawing/2014/main" id="{468C42FC-0B80-DB41-BBD9-1DF45B08A667}"/>
              </a:ext>
            </a:extLst>
          </p:cNvPr>
          <p:cNvGrpSpPr/>
          <p:nvPr/>
        </p:nvGrpSpPr>
        <p:grpSpPr>
          <a:xfrm>
            <a:off x="6729834" y="1696370"/>
            <a:ext cx="1629597" cy="476018"/>
            <a:chOff x="1026369" y="4739873"/>
            <a:chExt cx="2089365" cy="750642"/>
          </a:xfrm>
          <a:noFill/>
        </p:grpSpPr>
        <p:sp>
          <p:nvSpPr>
            <p:cNvPr id="179" name="Rectangle 178">
              <a:extLst>
                <a:ext uri="{FF2B5EF4-FFF2-40B4-BE49-F238E27FC236}">
                  <a16:creationId xmlns:a16="http://schemas.microsoft.com/office/drawing/2014/main" id="{A85485B4-AA18-C048-B92A-A9A0F4372B98}"/>
                </a:ext>
              </a:extLst>
            </p:cNvPr>
            <p:cNvSpPr/>
            <p:nvPr/>
          </p:nvSpPr>
          <p:spPr>
            <a:xfrm>
              <a:off x="1026369" y="4739873"/>
              <a:ext cx="2089365" cy="750642"/>
            </a:xfrm>
            <a:prstGeom prst="rect">
              <a:avLst/>
            </a:prstGeom>
            <a:solidFill>
              <a:schemeClr val="accent6">
                <a:lumMod val="20000"/>
                <a:lumOff val="80000"/>
              </a:schemeClr>
            </a:solid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181"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182" name="Group 181">
            <a:extLst>
              <a:ext uri="{FF2B5EF4-FFF2-40B4-BE49-F238E27FC236}">
                <a16:creationId xmlns:a16="http://schemas.microsoft.com/office/drawing/2014/main" id="{4FDC91C2-D95F-7242-9A69-40A7C6104622}"/>
              </a:ext>
            </a:extLst>
          </p:cNvPr>
          <p:cNvGrpSpPr/>
          <p:nvPr/>
        </p:nvGrpSpPr>
        <p:grpSpPr>
          <a:xfrm>
            <a:off x="6989350" y="1892888"/>
            <a:ext cx="345032" cy="345855"/>
            <a:chOff x="3051937" y="2827165"/>
            <a:chExt cx="1072750" cy="981743"/>
          </a:xfrm>
        </p:grpSpPr>
        <p:pic>
          <p:nvPicPr>
            <p:cNvPr id="183" name="Graphic 53">
              <a:extLst>
                <a:ext uri="{FF2B5EF4-FFF2-40B4-BE49-F238E27FC236}">
                  <a16:creationId xmlns:a16="http://schemas.microsoft.com/office/drawing/2014/main" id="{AA28D1FF-1427-8A44-B37C-D10BCDFC5264}"/>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3245480" y="2827165"/>
              <a:ext cx="691688" cy="691687"/>
            </a:xfrm>
            <a:prstGeom prst="rect">
              <a:avLst/>
            </a:prstGeom>
          </p:spPr>
        </p:pic>
        <p:sp>
          <p:nvSpPr>
            <p:cNvPr id="184" name="TextBox 183">
              <a:extLst>
                <a:ext uri="{FF2B5EF4-FFF2-40B4-BE49-F238E27FC236}">
                  <a16:creationId xmlns:a16="http://schemas.microsoft.com/office/drawing/2014/main" id="{4E66D411-38CD-2141-9A6C-5B833715E6CB}"/>
                </a:ext>
              </a:extLst>
            </p:cNvPr>
            <p:cNvSpPr txBox="1"/>
            <p:nvPr/>
          </p:nvSpPr>
          <p:spPr>
            <a:xfrm>
              <a:off x="3051937" y="3434360"/>
              <a:ext cx="1072750" cy="374548"/>
            </a:xfrm>
            <a:prstGeom prst="rect">
              <a:avLst/>
            </a:prstGeom>
            <a:noFill/>
          </p:spPr>
          <p:txBody>
            <a:bodyPr wrap="square" rtlCol="0">
              <a:spAutoFit/>
            </a:bodyPr>
            <a:lstStyle/>
            <a:p>
              <a:pPr algn="ctr"/>
              <a:endParaRPr lang="en-US" sz="700" dirty="0">
                <a:solidFill>
                  <a:srgbClr val="232F3E"/>
                </a:solidFill>
              </a:endParaRPr>
            </a:p>
          </p:txBody>
        </p:sp>
      </p:grpSp>
      <p:grpSp>
        <p:nvGrpSpPr>
          <p:cNvPr id="185" name="Group 184"/>
          <p:cNvGrpSpPr/>
          <p:nvPr/>
        </p:nvGrpSpPr>
        <p:grpSpPr>
          <a:xfrm>
            <a:off x="7797770" y="1843870"/>
            <a:ext cx="382752" cy="296855"/>
            <a:chOff x="6697803" y="1525347"/>
            <a:chExt cx="457176" cy="395341"/>
          </a:xfrm>
        </p:grpSpPr>
        <p:grpSp>
          <p:nvGrpSpPr>
            <p:cNvPr id="199" name="Group 198"/>
            <p:cNvGrpSpPr/>
            <p:nvPr/>
          </p:nvGrpSpPr>
          <p:grpSpPr>
            <a:xfrm>
              <a:off x="6744780" y="1525347"/>
              <a:ext cx="347782" cy="291953"/>
              <a:chOff x="7658047" y="2404380"/>
              <a:chExt cx="369980" cy="283155"/>
            </a:xfrm>
          </p:grpSpPr>
          <p:pic>
            <p:nvPicPr>
              <p:cNvPr id="201"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206" name="TextBox 205"/>
              <p:cNvSpPr txBox="1"/>
              <p:nvPr/>
            </p:nvSpPr>
            <p:spPr>
              <a:xfrm>
                <a:off x="7666727" y="2448425"/>
                <a:ext cx="160833" cy="158381"/>
              </a:xfrm>
              <a:prstGeom prst="rect">
                <a:avLst/>
              </a:prstGeom>
              <a:noFill/>
            </p:spPr>
            <p:txBody>
              <a:bodyPr wrap="none" rtlCol="0">
                <a:spAutoFit/>
              </a:bodyPr>
              <a:lstStyle/>
              <a:p>
                <a:endParaRPr lang="en-US" sz="700" dirty="0">
                  <a:solidFill>
                    <a:schemeClr val="tx2">
                      <a:lumMod val="50000"/>
                    </a:schemeClr>
                  </a:solidFill>
                </a:endParaRPr>
              </a:p>
            </p:txBody>
          </p:sp>
        </p:grpSp>
        <p:sp>
          <p:nvSpPr>
            <p:cNvPr id="200" name="Rectangle 199"/>
            <p:cNvSpPr/>
            <p:nvPr/>
          </p:nvSpPr>
          <p:spPr>
            <a:xfrm>
              <a:off x="6697803" y="1720633"/>
              <a:ext cx="457176" cy="200055"/>
            </a:xfrm>
            <a:prstGeom prst="rect">
              <a:avLst/>
            </a:prstGeom>
          </p:spPr>
          <p:txBody>
            <a:bodyPr wrap="none">
              <a:spAutoFit/>
            </a:bodyPr>
            <a:lstStyle/>
            <a:p>
              <a:pPr algn="ctr"/>
              <a:r>
                <a:rPr lang="en-US" sz="700" dirty="0">
                  <a:solidFill>
                    <a:srgbClr val="232F3E"/>
                  </a:solidFill>
                </a:rPr>
                <a:t>Bastion</a:t>
              </a:r>
            </a:p>
          </p:txBody>
        </p:sp>
      </p:grpSp>
      <p:sp>
        <p:nvSpPr>
          <p:cNvPr id="276" name="Rectangle 275"/>
          <p:cNvSpPr/>
          <p:nvPr/>
        </p:nvSpPr>
        <p:spPr>
          <a:xfrm>
            <a:off x="6820435" y="2174822"/>
            <a:ext cx="881973" cy="215444"/>
          </a:xfrm>
          <a:prstGeom prst="rect">
            <a:avLst/>
          </a:prstGeom>
        </p:spPr>
        <p:txBody>
          <a:bodyPr wrap="none">
            <a:spAutoFit/>
          </a:bodyPr>
          <a:lstStyle/>
          <a:p>
            <a:r>
              <a:rPr lang="en-US" sz="800" b="1" dirty="0">
                <a:solidFill>
                  <a:srgbClr val="545B64"/>
                </a:solidFill>
              </a:rPr>
              <a:t>Private Subnet 1</a:t>
            </a:r>
          </a:p>
        </p:txBody>
      </p:sp>
      <p:sp>
        <p:nvSpPr>
          <p:cNvPr id="277" name="Rectangle 276"/>
          <p:cNvSpPr/>
          <p:nvPr/>
        </p:nvSpPr>
        <p:spPr>
          <a:xfrm>
            <a:off x="6840224" y="1663578"/>
            <a:ext cx="837089" cy="215444"/>
          </a:xfrm>
          <a:prstGeom prst="rect">
            <a:avLst/>
          </a:prstGeom>
        </p:spPr>
        <p:txBody>
          <a:bodyPr wrap="none">
            <a:spAutoFit/>
          </a:bodyPr>
          <a:lstStyle/>
          <a:p>
            <a:r>
              <a:rPr lang="en-US" sz="800" b="1" dirty="0">
                <a:solidFill>
                  <a:srgbClr val="545B64"/>
                </a:solidFill>
              </a:rPr>
              <a:t>Public Subnet 1</a:t>
            </a:r>
          </a:p>
        </p:txBody>
      </p:sp>
      <p:grpSp>
        <p:nvGrpSpPr>
          <p:cNvPr id="278" name="Group 277">
            <a:extLst>
              <a:ext uri="{FF2B5EF4-FFF2-40B4-BE49-F238E27FC236}">
                <a16:creationId xmlns:a16="http://schemas.microsoft.com/office/drawing/2014/main" id="{468C42FC-0B80-DB41-BBD9-1DF45B08A667}"/>
              </a:ext>
            </a:extLst>
          </p:cNvPr>
          <p:cNvGrpSpPr/>
          <p:nvPr/>
        </p:nvGrpSpPr>
        <p:grpSpPr>
          <a:xfrm>
            <a:off x="9570019" y="5030977"/>
            <a:ext cx="1230177" cy="318348"/>
            <a:chOff x="1026369" y="4739871"/>
            <a:chExt cx="2179336" cy="750642"/>
          </a:xfrm>
          <a:solidFill>
            <a:schemeClr val="accent4">
              <a:lumMod val="60000"/>
              <a:lumOff val="40000"/>
            </a:schemeClr>
          </a:solidFill>
        </p:grpSpPr>
        <p:sp>
          <p:nvSpPr>
            <p:cNvPr id="279" name="Rectangle 278">
              <a:extLst>
                <a:ext uri="{FF2B5EF4-FFF2-40B4-BE49-F238E27FC236}">
                  <a16:creationId xmlns:a16="http://schemas.microsoft.com/office/drawing/2014/main" id="{A85485B4-AA18-C048-B92A-A9A0F4372B98}"/>
                </a:ext>
              </a:extLst>
            </p:cNvPr>
            <p:cNvSpPr/>
            <p:nvPr/>
          </p:nvSpPr>
          <p:spPr>
            <a:xfrm>
              <a:off x="1026369" y="4739871"/>
              <a:ext cx="2179336" cy="750642"/>
            </a:xfrm>
            <a:prstGeom prst="rect">
              <a:avLst/>
            </a:prstGeom>
            <a:grp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280"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281" name="Group 280">
            <a:extLst>
              <a:ext uri="{FF2B5EF4-FFF2-40B4-BE49-F238E27FC236}">
                <a16:creationId xmlns:a16="http://schemas.microsoft.com/office/drawing/2014/main" id="{468C42FC-0B80-DB41-BBD9-1DF45B08A667}"/>
              </a:ext>
            </a:extLst>
          </p:cNvPr>
          <p:cNvGrpSpPr/>
          <p:nvPr/>
        </p:nvGrpSpPr>
        <p:grpSpPr>
          <a:xfrm>
            <a:off x="9568371" y="5402593"/>
            <a:ext cx="1233094" cy="341450"/>
            <a:chOff x="1028699" y="4565651"/>
            <a:chExt cx="2184500" cy="731928"/>
          </a:xfrm>
          <a:solidFill>
            <a:schemeClr val="accent4">
              <a:lumMod val="60000"/>
              <a:lumOff val="40000"/>
            </a:schemeClr>
          </a:solidFill>
        </p:grpSpPr>
        <p:sp>
          <p:nvSpPr>
            <p:cNvPr id="282" name="Rectangle 281">
              <a:extLst>
                <a:ext uri="{FF2B5EF4-FFF2-40B4-BE49-F238E27FC236}">
                  <a16:creationId xmlns:a16="http://schemas.microsoft.com/office/drawing/2014/main" id="{A85485B4-AA18-C048-B92A-A9A0F4372B98}"/>
                </a:ext>
              </a:extLst>
            </p:cNvPr>
            <p:cNvSpPr/>
            <p:nvPr/>
          </p:nvSpPr>
          <p:spPr>
            <a:xfrm>
              <a:off x="1028699" y="4565651"/>
              <a:ext cx="2184500" cy="731928"/>
            </a:xfrm>
            <a:prstGeom prst="rect">
              <a:avLst/>
            </a:prstGeom>
            <a:grp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283"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8755" y="4568085"/>
              <a:ext cx="207523" cy="207523"/>
            </a:xfrm>
            <a:prstGeom prst="rect">
              <a:avLst/>
            </a:prstGeom>
            <a:grpFill/>
          </p:spPr>
        </p:pic>
      </p:grpSp>
      <p:grpSp>
        <p:nvGrpSpPr>
          <p:cNvPr id="284" name="Group 283"/>
          <p:cNvGrpSpPr/>
          <p:nvPr/>
        </p:nvGrpSpPr>
        <p:grpSpPr>
          <a:xfrm>
            <a:off x="10316478" y="5106573"/>
            <a:ext cx="465192" cy="215444"/>
            <a:chOff x="7542281" y="2390755"/>
            <a:chExt cx="497510" cy="308090"/>
          </a:xfrm>
        </p:grpSpPr>
        <p:pic>
          <p:nvPicPr>
            <p:cNvPr id="285"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286" name="TextBox 285"/>
            <p:cNvSpPr txBox="1"/>
            <p:nvPr/>
          </p:nvSpPr>
          <p:spPr>
            <a:xfrm>
              <a:off x="7542281" y="2390755"/>
              <a:ext cx="497510" cy="308090"/>
            </a:xfrm>
            <a:prstGeom prst="rect">
              <a:avLst/>
            </a:prstGeom>
            <a:noFill/>
          </p:spPr>
          <p:txBody>
            <a:bodyPr wrap="none" rtlCol="0" anchor="ctr">
              <a:spAutoFit/>
            </a:bodyPr>
            <a:lstStyle/>
            <a:p>
              <a:pPr algn="ctr"/>
              <a:r>
                <a:rPr lang="en-US" sz="800" dirty="0">
                  <a:solidFill>
                    <a:schemeClr val="tx2">
                      <a:lumMod val="50000"/>
                    </a:schemeClr>
                  </a:solidFill>
                </a:rPr>
                <a:t>     App</a:t>
              </a:r>
              <a:endParaRPr lang="en-US" sz="700" dirty="0">
                <a:solidFill>
                  <a:schemeClr val="tx2">
                    <a:lumMod val="50000"/>
                  </a:schemeClr>
                </a:solidFill>
              </a:endParaRPr>
            </a:p>
          </p:txBody>
        </p:sp>
      </p:grpSp>
      <p:grpSp>
        <p:nvGrpSpPr>
          <p:cNvPr id="287" name="Group 286"/>
          <p:cNvGrpSpPr/>
          <p:nvPr/>
        </p:nvGrpSpPr>
        <p:grpSpPr>
          <a:xfrm>
            <a:off x="10411772" y="5483407"/>
            <a:ext cx="387283" cy="252312"/>
            <a:chOff x="8936404" y="2425901"/>
            <a:chExt cx="411998" cy="295529"/>
          </a:xfrm>
        </p:grpSpPr>
        <p:pic>
          <p:nvPicPr>
            <p:cNvPr id="288" name="Graphic 50">
              <a:extLst>
                <a:ext uri="{FF2B5EF4-FFF2-40B4-BE49-F238E27FC236}">
                  <a16:creationId xmlns:a16="http://schemas.microsoft.com/office/drawing/2014/main" id="{77041EB3-FE45-F84F-8CD7-4A9C2DE76F7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936404" y="2425901"/>
              <a:ext cx="365782" cy="283155"/>
            </a:xfrm>
            <a:prstGeom prst="rect">
              <a:avLst/>
            </a:prstGeom>
          </p:spPr>
        </p:pic>
        <p:sp>
          <p:nvSpPr>
            <p:cNvPr id="289" name="TextBox 288"/>
            <p:cNvSpPr txBox="1"/>
            <p:nvPr/>
          </p:nvSpPr>
          <p:spPr>
            <a:xfrm>
              <a:off x="8943904" y="2469084"/>
              <a:ext cx="404498" cy="252346"/>
            </a:xfrm>
            <a:prstGeom prst="rect">
              <a:avLst/>
            </a:prstGeom>
            <a:noFill/>
          </p:spPr>
          <p:txBody>
            <a:bodyPr wrap="none" rtlCol="0">
              <a:spAutoFit/>
            </a:bodyPr>
            <a:lstStyle/>
            <a:p>
              <a:r>
                <a:rPr lang="en-US" sz="800" dirty="0">
                  <a:solidFill>
                    <a:schemeClr val="tx2">
                      <a:lumMod val="50000"/>
                    </a:schemeClr>
                  </a:solidFill>
                </a:rPr>
                <a:t>Data</a:t>
              </a:r>
              <a:endParaRPr lang="en-US" sz="700" dirty="0">
                <a:solidFill>
                  <a:schemeClr val="tx2">
                    <a:lumMod val="50000"/>
                  </a:schemeClr>
                </a:solidFill>
              </a:endParaRPr>
            </a:p>
          </p:txBody>
        </p:sp>
      </p:grpSp>
      <p:sp>
        <p:nvSpPr>
          <p:cNvPr id="290" name="Rectangle 289"/>
          <p:cNvSpPr/>
          <p:nvPr/>
        </p:nvSpPr>
        <p:spPr>
          <a:xfrm>
            <a:off x="9615230" y="5348532"/>
            <a:ext cx="662640" cy="133774"/>
          </a:xfrm>
          <a:prstGeom prst="rect">
            <a:avLst/>
          </a:prstGeom>
        </p:spPr>
        <p:txBody>
          <a:bodyPr wrap="none">
            <a:spAutoFit/>
          </a:bodyPr>
          <a:lstStyle/>
          <a:p>
            <a:r>
              <a:rPr lang="en-US" sz="800" b="1" dirty="0">
                <a:solidFill>
                  <a:srgbClr val="545B64"/>
                </a:solidFill>
              </a:rPr>
              <a:t>Private Subnet 2</a:t>
            </a:r>
          </a:p>
        </p:txBody>
      </p:sp>
      <p:pic>
        <p:nvPicPr>
          <p:cNvPr id="291"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587167" y="5515264"/>
            <a:ext cx="91109" cy="41661"/>
          </a:xfrm>
          <a:prstGeom prst="rect">
            <a:avLst/>
          </a:prstGeom>
        </p:spPr>
      </p:pic>
      <p:pic>
        <p:nvPicPr>
          <p:cNvPr id="292" name="Graphic 8">
            <a:extLst>
              <a:ext uri="{FF2B5EF4-FFF2-40B4-BE49-F238E27FC236}">
                <a16:creationId xmlns:a16="http://schemas.microsoft.com/office/drawing/2014/main" id="{3FE5C5C5-D448-D146-99BA-9BC8DD674DA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465490" y="6200856"/>
            <a:ext cx="69306" cy="39540"/>
          </a:xfrm>
          <a:prstGeom prst="rect">
            <a:avLst/>
          </a:prstGeom>
        </p:spPr>
      </p:pic>
      <p:grpSp>
        <p:nvGrpSpPr>
          <p:cNvPr id="293" name="Group 292">
            <a:extLst>
              <a:ext uri="{FF2B5EF4-FFF2-40B4-BE49-F238E27FC236}">
                <a16:creationId xmlns:a16="http://schemas.microsoft.com/office/drawing/2014/main" id="{468C42FC-0B80-DB41-BBD9-1DF45B08A667}"/>
              </a:ext>
            </a:extLst>
          </p:cNvPr>
          <p:cNvGrpSpPr/>
          <p:nvPr/>
        </p:nvGrpSpPr>
        <p:grpSpPr>
          <a:xfrm>
            <a:off x="9570014" y="4549210"/>
            <a:ext cx="1230177" cy="455956"/>
            <a:chOff x="1026369" y="4739873"/>
            <a:chExt cx="2179336" cy="750642"/>
          </a:xfrm>
          <a:solidFill>
            <a:schemeClr val="accent4">
              <a:lumMod val="60000"/>
              <a:lumOff val="40000"/>
            </a:schemeClr>
          </a:solidFill>
        </p:grpSpPr>
        <p:sp>
          <p:nvSpPr>
            <p:cNvPr id="294" name="Rectangle 293">
              <a:extLst>
                <a:ext uri="{FF2B5EF4-FFF2-40B4-BE49-F238E27FC236}">
                  <a16:creationId xmlns:a16="http://schemas.microsoft.com/office/drawing/2014/main" id="{A85485B4-AA18-C048-B92A-A9A0F4372B98}"/>
                </a:ext>
              </a:extLst>
            </p:cNvPr>
            <p:cNvSpPr/>
            <p:nvPr/>
          </p:nvSpPr>
          <p:spPr>
            <a:xfrm>
              <a:off x="1026369" y="4739873"/>
              <a:ext cx="2179336" cy="750642"/>
            </a:xfrm>
            <a:prstGeom prst="rect">
              <a:avLst/>
            </a:prstGeom>
            <a:grpFill/>
            <a:ln w="12700">
              <a:solidFill>
                <a:srgbClr val="545B6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endParaRPr lang="en-US" sz="800" dirty="0">
                <a:solidFill>
                  <a:srgbClr val="545B64"/>
                </a:solidFill>
              </a:endParaRPr>
            </a:p>
          </p:txBody>
        </p:sp>
        <p:pic>
          <p:nvPicPr>
            <p:cNvPr id="295" name="Graphic 20">
              <a:extLst>
                <a:ext uri="{FF2B5EF4-FFF2-40B4-BE49-F238E27FC236}">
                  <a16:creationId xmlns:a16="http://schemas.microsoft.com/office/drawing/2014/main" id="{B81A64E2-C486-4943-AE6E-6E4EACDA73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1135" y="4753127"/>
              <a:ext cx="207522" cy="207520"/>
            </a:xfrm>
            <a:prstGeom prst="rect">
              <a:avLst/>
            </a:prstGeom>
            <a:grpFill/>
          </p:spPr>
        </p:pic>
      </p:grpSp>
      <p:grpSp>
        <p:nvGrpSpPr>
          <p:cNvPr id="296" name="Group 295">
            <a:extLst>
              <a:ext uri="{FF2B5EF4-FFF2-40B4-BE49-F238E27FC236}">
                <a16:creationId xmlns:a16="http://schemas.microsoft.com/office/drawing/2014/main" id="{4FDC91C2-D95F-7242-9A69-40A7C6104622}"/>
              </a:ext>
            </a:extLst>
          </p:cNvPr>
          <p:cNvGrpSpPr/>
          <p:nvPr/>
        </p:nvGrpSpPr>
        <p:grpSpPr>
          <a:xfrm>
            <a:off x="9690698" y="4680170"/>
            <a:ext cx="417488" cy="285831"/>
            <a:chOff x="3051937" y="2827165"/>
            <a:chExt cx="1072750" cy="981743"/>
          </a:xfrm>
        </p:grpSpPr>
        <p:pic>
          <p:nvPicPr>
            <p:cNvPr id="297" name="Graphic 53">
              <a:extLst>
                <a:ext uri="{FF2B5EF4-FFF2-40B4-BE49-F238E27FC236}">
                  <a16:creationId xmlns:a16="http://schemas.microsoft.com/office/drawing/2014/main" id="{AA28D1FF-1427-8A44-B37C-D10BCDFC5264}"/>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3245480" y="2827165"/>
              <a:ext cx="691688" cy="691687"/>
            </a:xfrm>
            <a:prstGeom prst="rect">
              <a:avLst/>
            </a:prstGeom>
          </p:spPr>
        </p:pic>
        <p:sp>
          <p:nvSpPr>
            <p:cNvPr id="298" name="TextBox 297">
              <a:extLst>
                <a:ext uri="{FF2B5EF4-FFF2-40B4-BE49-F238E27FC236}">
                  <a16:creationId xmlns:a16="http://schemas.microsoft.com/office/drawing/2014/main" id="{4E66D411-38CD-2141-9A6C-5B833715E6CB}"/>
                </a:ext>
              </a:extLst>
            </p:cNvPr>
            <p:cNvSpPr txBox="1"/>
            <p:nvPr/>
          </p:nvSpPr>
          <p:spPr>
            <a:xfrm>
              <a:off x="3051937" y="3434360"/>
              <a:ext cx="1072750" cy="374548"/>
            </a:xfrm>
            <a:prstGeom prst="rect">
              <a:avLst/>
            </a:prstGeom>
            <a:noFill/>
          </p:spPr>
          <p:txBody>
            <a:bodyPr wrap="square" rtlCol="0">
              <a:spAutoFit/>
            </a:bodyPr>
            <a:lstStyle/>
            <a:p>
              <a:pPr algn="ctr"/>
              <a:endParaRPr lang="en-US" sz="700" dirty="0">
                <a:solidFill>
                  <a:srgbClr val="232F3E"/>
                </a:solidFill>
              </a:endParaRPr>
            </a:p>
          </p:txBody>
        </p:sp>
      </p:grpSp>
      <p:grpSp>
        <p:nvGrpSpPr>
          <p:cNvPr id="299" name="Group 298"/>
          <p:cNvGrpSpPr/>
          <p:nvPr/>
        </p:nvGrpSpPr>
        <p:grpSpPr>
          <a:xfrm>
            <a:off x="10405999" y="4649685"/>
            <a:ext cx="382752" cy="334956"/>
            <a:chOff x="6697803" y="1525347"/>
            <a:chExt cx="457176" cy="446081"/>
          </a:xfrm>
        </p:grpSpPr>
        <p:grpSp>
          <p:nvGrpSpPr>
            <p:cNvPr id="300" name="Group 299"/>
            <p:cNvGrpSpPr/>
            <p:nvPr/>
          </p:nvGrpSpPr>
          <p:grpSpPr>
            <a:xfrm>
              <a:off x="6744780" y="1525347"/>
              <a:ext cx="347782" cy="291953"/>
              <a:chOff x="7658047" y="2404380"/>
              <a:chExt cx="369980" cy="283155"/>
            </a:xfrm>
          </p:grpSpPr>
          <p:pic>
            <p:nvPicPr>
              <p:cNvPr id="302" name="Graphic 56">
                <a:extLst>
                  <a:ext uri="{FF2B5EF4-FFF2-40B4-BE49-F238E27FC236}">
                    <a16:creationId xmlns:a16="http://schemas.microsoft.com/office/drawing/2014/main" id="{D9489393-8CF0-F943-9C2E-B271952ED21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58047" y="2404380"/>
                <a:ext cx="369980" cy="283155"/>
              </a:xfrm>
              <a:prstGeom prst="rect">
                <a:avLst/>
              </a:prstGeom>
            </p:spPr>
          </p:pic>
          <p:sp>
            <p:nvSpPr>
              <p:cNvPr id="303" name="TextBox 302"/>
              <p:cNvSpPr txBox="1"/>
              <p:nvPr/>
            </p:nvSpPr>
            <p:spPr>
              <a:xfrm>
                <a:off x="7666727" y="2448425"/>
                <a:ext cx="160833" cy="158381"/>
              </a:xfrm>
              <a:prstGeom prst="rect">
                <a:avLst/>
              </a:prstGeom>
              <a:noFill/>
            </p:spPr>
            <p:txBody>
              <a:bodyPr wrap="none" rtlCol="0">
                <a:spAutoFit/>
              </a:bodyPr>
              <a:lstStyle/>
              <a:p>
                <a:endParaRPr lang="en-US" sz="700" dirty="0">
                  <a:solidFill>
                    <a:schemeClr val="tx2">
                      <a:lumMod val="50000"/>
                    </a:schemeClr>
                  </a:solidFill>
                </a:endParaRPr>
              </a:p>
            </p:txBody>
          </p:sp>
        </p:grpSp>
        <p:sp>
          <p:nvSpPr>
            <p:cNvPr id="301" name="Rectangle 300"/>
            <p:cNvSpPr/>
            <p:nvPr/>
          </p:nvSpPr>
          <p:spPr>
            <a:xfrm>
              <a:off x="6697803" y="1771373"/>
              <a:ext cx="457176" cy="200055"/>
            </a:xfrm>
            <a:prstGeom prst="rect">
              <a:avLst/>
            </a:prstGeom>
          </p:spPr>
          <p:txBody>
            <a:bodyPr wrap="none">
              <a:spAutoFit/>
            </a:bodyPr>
            <a:lstStyle/>
            <a:p>
              <a:pPr algn="ctr"/>
              <a:r>
                <a:rPr lang="en-US" sz="700" dirty="0">
                  <a:solidFill>
                    <a:srgbClr val="232F3E"/>
                  </a:solidFill>
                </a:rPr>
                <a:t>Bastion</a:t>
              </a:r>
            </a:p>
          </p:txBody>
        </p:sp>
      </p:grpSp>
      <p:sp>
        <p:nvSpPr>
          <p:cNvPr id="304" name="Rectangle 303"/>
          <p:cNvSpPr/>
          <p:nvPr/>
        </p:nvSpPr>
        <p:spPr>
          <a:xfrm>
            <a:off x="9615876" y="4985427"/>
            <a:ext cx="662640" cy="133774"/>
          </a:xfrm>
          <a:prstGeom prst="rect">
            <a:avLst/>
          </a:prstGeom>
        </p:spPr>
        <p:txBody>
          <a:bodyPr wrap="none">
            <a:spAutoFit/>
          </a:bodyPr>
          <a:lstStyle/>
          <a:p>
            <a:r>
              <a:rPr lang="en-US" sz="800" b="1" dirty="0">
                <a:solidFill>
                  <a:srgbClr val="545B64"/>
                </a:solidFill>
              </a:rPr>
              <a:t>Private Subnet 1</a:t>
            </a:r>
          </a:p>
        </p:txBody>
      </p:sp>
      <p:sp>
        <p:nvSpPr>
          <p:cNvPr id="305" name="Rectangle 304"/>
          <p:cNvSpPr/>
          <p:nvPr/>
        </p:nvSpPr>
        <p:spPr>
          <a:xfrm>
            <a:off x="9618995" y="4500846"/>
            <a:ext cx="628917" cy="133774"/>
          </a:xfrm>
          <a:prstGeom prst="rect">
            <a:avLst/>
          </a:prstGeom>
        </p:spPr>
        <p:txBody>
          <a:bodyPr wrap="none">
            <a:spAutoFit/>
          </a:bodyPr>
          <a:lstStyle/>
          <a:p>
            <a:r>
              <a:rPr lang="en-US" sz="800" b="1" dirty="0">
                <a:solidFill>
                  <a:srgbClr val="545B64"/>
                </a:solidFill>
              </a:rPr>
              <a:t>Public Subnet 1</a:t>
            </a:r>
          </a:p>
        </p:txBody>
      </p:sp>
      <p:sp>
        <p:nvSpPr>
          <p:cNvPr id="158" name="Rectangle 157"/>
          <p:cNvSpPr/>
          <p:nvPr/>
        </p:nvSpPr>
        <p:spPr>
          <a:xfrm>
            <a:off x="10408181" y="4601138"/>
            <a:ext cx="364550" cy="372952"/>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308"/>
          <p:cNvSpPr/>
          <p:nvPr/>
        </p:nvSpPr>
        <p:spPr>
          <a:xfrm>
            <a:off x="7798331" y="1791263"/>
            <a:ext cx="364550" cy="372952"/>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Rectangle 309"/>
          <p:cNvSpPr/>
          <p:nvPr/>
        </p:nvSpPr>
        <p:spPr>
          <a:xfrm>
            <a:off x="4940831" y="1800788"/>
            <a:ext cx="364550" cy="372952"/>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310"/>
          <p:cNvSpPr/>
          <p:nvPr/>
        </p:nvSpPr>
        <p:spPr>
          <a:xfrm>
            <a:off x="7814083" y="6106156"/>
            <a:ext cx="166314" cy="200915"/>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951581" y="6108192"/>
            <a:ext cx="1093569" cy="215444"/>
          </a:xfrm>
          <a:prstGeom prst="rect">
            <a:avLst/>
          </a:prstGeom>
          <a:noFill/>
        </p:spPr>
        <p:txBody>
          <a:bodyPr wrap="none" rtlCol="0">
            <a:spAutoFit/>
          </a:bodyPr>
          <a:lstStyle/>
          <a:p>
            <a:r>
              <a:rPr lang="en-US" sz="800" dirty="0"/>
              <a:t>Shared Bastion server</a:t>
            </a:r>
          </a:p>
        </p:txBody>
      </p:sp>
    </p:spTree>
    <p:extLst>
      <p:ext uri="{BB962C8B-B14F-4D97-AF65-F5344CB8AC3E}">
        <p14:creationId xmlns:p14="http://schemas.microsoft.com/office/powerpoint/2010/main" val="3240032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47704107469545B486254FA0E30BD8" ma:contentTypeVersion="11" ma:contentTypeDescription="Create a new document." ma:contentTypeScope="" ma:versionID="7d95218a1548342a693228c215f8fa48">
  <xsd:schema xmlns:xsd="http://www.w3.org/2001/XMLSchema" xmlns:xs="http://www.w3.org/2001/XMLSchema" xmlns:p="http://schemas.microsoft.com/office/2006/metadata/properties" xmlns:ns2="f75da4c3-9b8a-4449-b188-fd5ffc6409f2" xmlns:ns3="ced8ab1f-26b7-4919-b7ff-a80f952a7eaa" targetNamespace="http://schemas.microsoft.com/office/2006/metadata/properties" ma:root="true" ma:fieldsID="894f09ec78d212fb8aad4f2773156bb7" ns2:_="" ns3:_="">
    <xsd:import namespace="f75da4c3-9b8a-4449-b188-fd5ffc6409f2"/>
    <xsd:import namespace="ced8ab1f-26b7-4919-b7ff-a80f952a7e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5da4c3-9b8a-4449-b188-fd5ffc6409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d8ab1f-26b7-4919-b7ff-a80f952a7e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0C632E-05D4-47B3-AF26-EB81D223CE89}">
  <ds:schemaRefs>
    <ds:schemaRef ds:uri="http://schemas.microsoft.com/sharepoint/v3/contenttype/forms"/>
  </ds:schemaRefs>
</ds:datastoreItem>
</file>

<file path=customXml/itemProps2.xml><?xml version="1.0" encoding="utf-8"?>
<ds:datastoreItem xmlns:ds="http://schemas.openxmlformats.org/officeDocument/2006/customXml" ds:itemID="{6BEE0251-0F91-4CA1-97A6-83A2BF2156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5da4c3-9b8a-4449-b188-fd5ffc6409f2"/>
    <ds:schemaRef ds:uri="ced8ab1f-26b7-4919-b7ff-a80f952a7e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983C7F-61ED-4296-BEF9-97C25C05DE92}">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f75da4c3-9b8a-4449-b188-fd5ffc6409f2"/>
    <ds:schemaRef ds:uri="http://schemas.microsoft.com/office/infopath/2007/PartnerControls"/>
    <ds:schemaRef ds:uri="http://schemas.openxmlformats.org/package/2006/metadata/core-properties"/>
    <ds:schemaRef ds:uri="ced8ab1f-26b7-4919-b7ff-a80f952a7ea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TotalTime>
  <Words>638</Words>
  <Application>Microsoft Office PowerPoint</Application>
  <PresentationFormat>Widescreen</PresentationFormat>
  <Paragraphs>139</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JCC Security Architecture</vt:lpstr>
      <vt:lpstr>Layered Security Approach </vt:lpstr>
      <vt:lpstr>Shared Security Responsibility Model</vt:lpstr>
      <vt:lpstr>Enterprise Design – Conceptual Design</vt:lpstr>
      <vt:lpstr>High Level VPC Reference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Yee, John</dc:creator>
  <cp:lastModifiedBy>Bustos, Roderick</cp:lastModifiedBy>
  <cp:revision>7</cp:revision>
  <dcterms:created xsi:type="dcterms:W3CDTF">2019-12-01T23:08:58Z</dcterms:created>
  <dcterms:modified xsi:type="dcterms:W3CDTF">2019-12-10T18:57:46Z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0x010100CC47704107469545B486254FA0E30BD8</vt:lpwstr>
  </property>
</Properties>
</file>