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8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3B2BB6-4DA7-46B2-AB6B-CC1B0E30D718}" type="datetimeFigureOut">
              <a:rPr lang="en-US" smtClean="0"/>
              <a:pPr/>
              <a:t>4/3/2012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3CA322-067F-4174-BA79-DAEE842A890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CA322-067F-4174-BA79-DAEE842A890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CA322-067F-4174-BA79-DAEE842A890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CA322-067F-4174-BA79-DAEE842A890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CA322-067F-4174-BA79-DAEE842A890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CA322-067F-4174-BA79-DAEE842A8907}"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CA322-067F-4174-BA79-DAEE842A890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CA322-067F-4174-BA79-DAEE842A890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CA322-067F-4174-BA79-DAEE842A890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CA322-067F-4174-BA79-DAEE842A890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CA322-067F-4174-BA79-DAEE842A890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CA322-067F-4174-BA79-DAEE842A890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CA322-067F-4174-BA79-DAEE842A890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B3CA322-067F-4174-BA79-DAEE842A890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7F0CF-8742-4A05-8A18-A5FFC193E5BD}" type="datetimeFigureOut">
              <a:rPr lang="en-US" smtClean="0"/>
              <a:pPr/>
              <a:t>4/3/2012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B0BAC-41E4-49FE-86B4-32619F689A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7F0CF-8742-4A05-8A18-A5FFC193E5BD}" type="datetimeFigureOut">
              <a:rPr lang="en-US" smtClean="0"/>
              <a:pPr/>
              <a:t>4/3/2012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B0BAC-41E4-49FE-86B4-32619F689A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7F0CF-8742-4A05-8A18-A5FFC193E5BD}" type="datetimeFigureOut">
              <a:rPr lang="en-US" smtClean="0"/>
              <a:pPr/>
              <a:t>4/3/2012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B0BAC-41E4-49FE-86B4-32619F689A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7F0CF-8742-4A05-8A18-A5FFC193E5BD}" type="datetimeFigureOut">
              <a:rPr lang="en-US" smtClean="0"/>
              <a:pPr/>
              <a:t>4/3/2012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B0BAC-41E4-49FE-86B4-32619F689A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7F0CF-8742-4A05-8A18-A5FFC193E5BD}" type="datetimeFigureOut">
              <a:rPr lang="en-US" smtClean="0"/>
              <a:pPr/>
              <a:t>4/3/2012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7B0BAC-41E4-49FE-86B4-32619F689A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7F0CF-8742-4A05-8A18-A5FFC193E5BD}" type="datetimeFigureOut">
              <a:rPr lang="en-US" smtClean="0"/>
              <a:pPr/>
              <a:t>4/3/2012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B0BAC-41E4-49FE-86B4-32619F689A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7F0CF-8742-4A05-8A18-A5FFC193E5BD}" type="datetimeFigureOut">
              <a:rPr lang="en-US" smtClean="0"/>
              <a:pPr/>
              <a:t>4/3/2012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7B0BAC-41E4-49FE-86B4-32619F689A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7F0CF-8742-4A05-8A18-A5FFC193E5BD}" type="datetimeFigureOut">
              <a:rPr lang="en-US" smtClean="0"/>
              <a:pPr/>
              <a:t>4/3/2012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7B0BAC-41E4-49FE-86B4-32619F689A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7F0CF-8742-4A05-8A18-A5FFC193E5BD}" type="datetimeFigureOut">
              <a:rPr lang="en-US" smtClean="0"/>
              <a:pPr/>
              <a:t>4/3/2012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7B0BAC-41E4-49FE-86B4-32619F689A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7F0CF-8742-4A05-8A18-A5FFC193E5BD}" type="datetimeFigureOut">
              <a:rPr lang="en-US" smtClean="0"/>
              <a:pPr/>
              <a:t>4/3/2012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B0BAC-41E4-49FE-86B4-32619F689A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7F0CF-8742-4A05-8A18-A5FFC193E5BD}" type="datetimeFigureOut">
              <a:rPr lang="en-US" smtClean="0"/>
              <a:pPr/>
              <a:t>4/3/2012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7B0BAC-41E4-49FE-86B4-32619F689A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7F0CF-8742-4A05-8A18-A5FFC193E5BD}" type="datetimeFigureOut">
              <a:rPr lang="en-US" smtClean="0"/>
              <a:pPr/>
              <a:t>4/3/2012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7B0BAC-41E4-49FE-86B4-32619F689A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b="1" dirty="0" smtClean="0">
                <a:latin typeface="Bangle" pitchFamily="2" charset="0"/>
              </a:rPr>
              <a:t>Article I</a:t>
            </a:r>
            <a:endParaRPr lang="en-US" sz="5400" b="1" dirty="0">
              <a:latin typeface="Bangle" pitchFamily="2" charset="0"/>
            </a:endParaRPr>
          </a:p>
        </p:txBody>
      </p:sp>
      <p:sp>
        <p:nvSpPr>
          <p:cNvPr id="5" name="Content Placeholder 4"/>
          <p:cNvSpPr>
            <a:spLocks noGrp="1"/>
          </p:cNvSpPr>
          <p:nvPr>
            <p:ph idx="1"/>
          </p:nvPr>
        </p:nvSpPr>
        <p:spPr/>
        <p:txBody>
          <a:bodyPr/>
          <a:lstStyle/>
          <a:p>
            <a:pPr>
              <a:buNone/>
            </a:pPr>
            <a:r>
              <a:rPr lang="en-US" dirty="0" smtClean="0">
                <a:latin typeface="Bangle" pitchFamily="2" charset="0"/>
              </a:rPr>
              <a:t>What it says:</a:t>
            </a:r>
          </a:p>
          <a:p>
            <a:pPr>
              <a:buNone/>
            </a:pPr>
            <a:r>
              <a:rPr lang="en-US" dirty="0" smtClean="0">
                <a:latin typeface="Bangle" pitchFamily="2" charset="0"/>
              </a:rPr>
              <a:t>All legislative Powers herein granted shall be vested in a Congress of the United States, which shall consist of a Senate and a House of Representatives.</a:t>
            </a:r>
            <a:endParaRPr lang="en-US" dirty="0">
              <a:latin typeface="Bangle"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Bangle" pitchFamily="2" charset="0"/>
              </a:rPr>
              <a:t>Article VI</a:t>
            </a:r>
            <a:endParaRPr lang="en-US" sz="5400" b="1" dirty="0">
              <a:latin typeface="Bangle" pitchFamily="2" charset="0"/>
            </a:endParaRPr>
          </a:p>
        </p:txBody>
      </p:sp>
      <p:sp>
        <p:nvSpPr>
          <p:cNvPr id="3" name="Content Placeholder 2"/>
          <p:cNvSpPr>
            <a:spLocks noGrp="1"/>
          </p:cNvSpPr>
          <p:nvPr>
            <p:ph idx="1"/>
          </p:nvPr>
        </p:nvSpPr>
        <p:spPr/>
        <p:txBody>
          <a:bodyPr>
            <a:normAutofit/>
          </a:bodyPr>
          <a:lstStyle/>
          <a:p>
            <a:pPr>
              <a:buNone/>
            </a:pPr>
            <a:r>
              <a:rPr lang="en-US" dirty="0" smtClean="0">
                <a:latin typeface="Bangle" pitchFamily="2" charset="0"/>
              </a:rPr>
              <a:t>What it says (continued):</a:t>
            </a:r>
          </a:p>
          <a:p>
            <a:pPr>
              <a:buNone/>
            </a:pPr>
            <a:r>
              <a:rPr lang="en-US" dirty="0" smtClean="0">
                <a:latin typeface="Bangle" pitchFamily="2" charset="0"/>
              </a:rPr>
              <a:t>2.  This Constitution, and the Laws of the United States which shall be made in Pursuance thereof; and all Treaties made, or which shall be made, under the Authority of the United States, shall be the supreme Law of the Land; and the Judges in every State shall be bound thereby, any Thing in the Constitution or Laws of any State to the Contrary notwithstanding.</a:t>
            </a:r>
            <a:endParaRPr lang="en-US" dirty="0">
              <a:latin typeface="Bangle" pitchFamily="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Bangle" pitchFamily="2" charset="0"/>
              </a:rPr>
              <a:t>Article IV</a:t>
            </a:r>
            <a:endParaRPr lang="en-US" sz="5400" b="1" dirty="0">
              <a:latin typeface="Bangle" pitchFamily="2" charset="0"/>
            </a:endParaRPr>
          </a:p>
        </p:txBody>
      </p:sp>
      <p:sp>
        <p:nvSpPr>
          <p:cNvPr id="3" name="Content Placeholder 2"/>
          <p:cNvSpPr>
            <a:spLocks noGrp="1"/>
          </p:cNvSpPr>
          <p:nvPr>
            <p:ph idx="1"/>
          </p:nvPr>
        </p:nvSpPr>
        <p:spPr/>
        <p:txBody>
          <a:bodyPr>
            <a:normAutofit/>
          </a:bodyPr>
          <a:lstStyle/>
          <a:p>
            <a:pPr>
              <a:buNone/>
            </a:pPr>
            <a:r>
              <a:rPr lang="en-US" dirty="0" smtClean="0">
                <a:latin typeface="Bangle" pitchFamily="2" charset="0"/>
              </a:rPr>
              <a:t>What it says (continued):</a:t>
            </a:r>
          </a:p>
          <a:p>
            <a:pPr>
              <a:buNone/>
            </a:pPr>
            <a:r>
              <a:rPr lang="en-US" dirty="0" smtClean="0">
                <a:latin typeface="Bangle" pitchFamily="2" charset="0"/>
              </a:rPr>
              <a:t>3.  The Senators and Representatives before mentioned, and the Members of the several State Legislatures, and all executive and Judicial Officers, both of the United States and of the several States, shall be bound by Oath or Affirmation, to support this constitution; but no religious Test shall ever be required as a Qualification to any Office or public Trust under the United States.</a:t>
            </a:r>
            <a:endParaRPr lang="en-US" dirty="0">
              <a:latin typeface="Bangle"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Bangle" pitchFamily="2" charset="0"/>
              </a:rPr>
              <a:t>Article VII</a:t>
            </a:r>
            <a:endParaRPr lang="en-US" sz="5400" b="1" dirty="0">
              <a:latin typeface="Bangle" pitchFamily="2" charset="0"/>
            </a:endParaRPr>
          </a:p>
        </p:txBody>
      </p:sp>
      <p:sp>
        <p:nvSpPr>
          <p:cNvPr id="3" name="Content Placeholder 2"/>
          <p:cNvSpPr>
            <a:spLocks noGrp="1"/>
          </p:cNvSpPr>
          <p:nvPr>
            <p:ph idx="1"/>
          </p:nvPr>
        </p:nvSpPr>
        <p:spPr/>
        <p:txBody>
          <a:bodyPr/>
          <a:lstStyle/>
          <a:p>
            <a:pPr>
              <a:buNone/>
            </a:pPr>
            <a:r>
              <a:rPr lang="en-US" dirty="0" smtClean="0">
                <a:latin typeface="Bangle" pitchFamily="2" charset="0"/>
              </a:rPr>
              <a:t>What it says:</a:t>
            </a:r>
          </a:p>
          <a:p>
            <a:pPr>
              <a:buNone/>
            </a:pPr>
            <a:r>
              <a:rPr lang="en-US" dirty="0" smtClean="0">
                <a:latin typeface="Bangle" pitchFamily="2" charset="0"/>
              </a:rPr>
              <a:t>The Ratification of the Conventions of nine States, shall be sufficient for the Establishment of this Constitution between the States so ratifying the Same.</a:t>
            </a:r>
            <a:endParaRPr lang="en-US" dirty="0">
              <a:latin typeface="Bangle" pitchFamily="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Bangle" pitchFamily="2" charset="0"/>
              </a:rPr>
              <a:t>The Preamble</a:t>
            </a:r>
            <a:endParaRPr lang="en-US" sz="5400" b="1" dirty="0">
              <a:latin typeface="Bangle" pitchFamily="2" charset="0"/>
            </a:endParaRPr>
          </a:p>
        </p:txBody>
      </p:sp>
      <p:sp>
        <p:nvSpPr>
          <p:cNvPr id="3" name="Content Placeholder 2"/>
          <p:cNvSpPr>
            <a:spLocks noGrp="1"/>
          </p:cNvSpPr>
          <p:nvPr>
            <p:ph idx="1"/>
          </p:nvPr>
        </p:nvSpPr>
        <p:spPr/>
        <p:txBody>
          <a:bodyPr>
            <a:normAutofit/>
          </a:bodyPr>
          <a:lstStyle/>
          <a:p>
            <a:pPr>
              <a:buNone/>
            </a:pPr>
            <a:r>
              <a:rPr lang="en-US" dirty="0" smtClean="0">
                <a:latin typeface="Bangle" pitchFamily="2" charset="0"/>
              </a:rPr>
              <a:t>What it says:</a:t>
            </a:r>
          </a:p>
          <a:p>
            <a:pPr>
              <a:buNone/>
            </a:pPr>
            <a:r>
              <a:rPr lang="en-US" dirty="0" smtClean="0">
                <a:latin typeface="Bangle" pitchFamily="2" charset="0"/>
              </a:rPr>
              <a:t>We the people of the United States in Order to form a more perfect Union, establish Justice, Insure domestic Tranquility, provide for the common </a:t>
            </a:r>
            <a:r>
              <a:rPr lang="en-US" dirty="0" smtClean="0">
                <a:latin typeface="Bangle" pitchFamily="2" charset="0"/>
              </a:rPr>
              <a:t>defense</a:t>
            </a:r>
            <a:r>
              <a:rPr lang="en-US" dirty="0" smtClean="0">
                <a:latin typeface="Bangle" pitchFamily="2" charset="0"/>
              </a:rPr>
              <a:t>, promote the general Welfare, and secure the Blessings of Liberty to ourselves and our Posterity, do ordain and establish this Constitution for the United States of America.</a:t>
            </a:r>
            <a:endParaRPr lang="en-US" dirty="0">
              <a:latin typeface="Bangle"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Bangle" pitchFamily="2" charset="0"/>
              </a:rPr>
              <a:t>Article II</a:t>
            </a:r>
            <a:endParaRPr lang="en-US" sz="5400" b="1" dirty="0">
              <a:latin typeface="Bangle" pitchFamily="2" charset="0"/>
            </a:endParaRPr>
          </a:p>
        </p:txBody>
      </p:sp>
      <p:sp>
        <p:nvSpPr>
          <p:cNvPr id="3" name="Content Placeholder 2"/>
          <p:cNvSpPr>
            <a:spLocks noGrp="1"/>
          </p:cNvSpPr>
          <p:nvPr>
            <p:ph idx="1"/>
          </p:nvPr>
        </p:nvSpPr>
        <p:spPr/>
        <p:txBody>
          <a:bodyPr/>
          <a:lstStyle/>
          <a:p>
            <a:pPr>
              <a:buNone/>
            </a:pPr>
            <a:r>
              <a:rPr lang="en-US" dirty="0" smtClean="0">
                <a:latin typeface="Bangle" pitchFamily="2" charset="0"/>
              </a:rPr>
              <a:t>What it says:</a:t>
            </a:r>
          </a:p>
          <a:p>
            <a:pPr>
              <a:buNone/>
            </a:pPr>
            <a:r>
              <a:rPr lang="en-US" dirty="0" smtClean="0">
                <a:latin typeface="Bangle" pitchFamily="2" charset="0"/>
              </a:rPr>
              <a:t>The executive Power shall be vested in a President of the United States of America.  He shall hold his office during the Term of four years, and, together with the Vice President, chosen for the same Term, be elected as follows:</a:t>
            </a:r>
            <a:endParaRPr lang="en-US" dirty="0">
              <a:latin typeface="Bangle"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Bangle" pitchFamily="2" charset="0"/>
              </a:rPr>
              <a:t>Article II</a:t>
            </a:r>
            <a:endParaRPr lang="en-US" sz="5400" dirty="0">
              <a:latin typeface="Bangle" pitchFamily="2" charset="0"/>
            </a:endParaRPr>
          </a:p>
        </p:txBody>
      </p:sp>
      <p:sp>
        <p:nvSpPr>
          <p:cNvPr id="3" name="Content Placeholder 2"/>
          <p:cNvSpPr>
            <a:spLocks noGrp="1"/>
          </p:cNvSpPr>
          <p:nvPr>
            <p:ph idx="1"/>
          </p:nvPr>
        </p:nvSpPr>
        <p:spPr/>
        <p:txBody>
          <a:bodyPr>
            <a:normAutofit/>
          </a:bodyPr>
          <a:lstStyle/>
          <a:p>
            <a:pPr>
              <a:buNone/>
            </a:pPr>
            <a:r>
              <a:rPr lang="en-US" dirty="0" smtClean="0">
                <a:latin typeface="Bangle" pitchFamily="2" charset="0"/>
              </a:rPr>
              <a:t>What it says:</a:t>
            </a:r>
          </a:p>
          <a:p>
            <a:pPr>
              <a:buNone/>
            </a:pPr>
            <a:r>
              <a:rPr lang="en-US" dirty="0" smtClean="0">
                <a:latin typeface="Bangle" pitchFamily="2" charset="0"/>
              </a:rPr>
              <a:t>Each state shall appoint, in such a Manner as the Legislature thereof may direct, a Number of Electors, equal to the whole Number of Senators and Representatives to which the State may be entitled in the Congress: but no Senator or Representative, or Person holding an Office of Trust or Profit under the United States, shall be appointed an Elector.</a:t>
            </a:r>
            <a:endParaRPr lang="en-US" dirty="0">
              <a:latin typeface="Bangle"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Bangle" pitchFamily="2" charset="0"/>
              </a:rPr>
              <a:t>Article II</a:t>
            </a:r>
            <a:endParaRPr lang="en-US" sz="5400" b="1" dirty="0">
              <a:latin typeface="Bangle" pitchFamily="2" charset="0"/>
            </a:endParaRPr>
          </a:p>
        </p:txBody>
      </p:sp>
      <p:sp>
        <p:nvSpPr>
          <p:cNvPr id="3" name="Content Placeholder 2"/>
          <p:cNvSpPr>
            <a:spLocks noGrp="1"/>
          </p:cNvSpPr>
          <p:nvPr>
            <p:ph idx="1"/>
          </p:nvPr>
        </p:nvSpPr>
        <p:spPr/>
        <p:txBody>
          <a:bodyPr>
            <a:normAutofit/>
          </a:bodyPr>
          <a:lstStyle/>
          <a:p>
            <a:pPr>
              <a:buNone/>
            </a:pPr>
            <a:r>
              <a:rPr lang="en-US" dirty="0" smtClean="0">
                <a:latin typeface="Bangle" pitchFamily="2" charset="0"/>
              </a:rPr>
              <a:t>What it says:</a:t>
            </a:r>
          </a:p>
          <a:p>
            <a:pPr>
              <a:buNone/>
            </a:pPr>
            <a:r>
              <a:rPr lang="en-US" dirty="0" smtClean="0">
                <a:latin typeface="Bangle" pitchFamily="2" charset="0"/>
              </a:rPr>
              <a:t>The Congress may determine the Time of </a:t>
            </a:r>
            <a:r>
              <a:rPr lang="en-US" dirty="0" smtClean="0">
                <a:latin typeface="Bangle" pitchFamily="2" charset="0"/>
              </a:rPr>
              <a:t>choosing </a:t>
            </a:r>
            <a:r>
              <a:rPr lang="en-US" dirty="0" smtClean="0">
                <a:latin typeface="Bangle" pitchFamily="2" charset="0"/>
              </a:rPr>
              <a:t>the Electors, and the Day on which they shall give their Votes; which Day shall be the same throughout the United States.</a:t>
            </a:r>
            <a:endParaRPr lang="en-US" dirty="0">
              <a:latin typeface="Bangle"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Bangle" pitchFamily="2" charset="0"/>
              </a:rPr>
              <a:t>Article III</a:t>
            </a:r>
            <a:endParaRPr lang="en-US" sz="5400" b="1" dirty="0">
              <a:latin typeface="Bangle" pitchFamily="2" charset="0"/>
            </a:endParaRPr>
          </a:p>
        </p:txBody>
      </p:sp>
      <p:sp>
        <p:nvSpPr>
          <p:cNvPr id="3" name="Content Placeholder 2"/>
          <p:cNvSpPr>
            <a:spLocks noGrp="1"/>
          </p:cNvSpPr>
          <p:nvPr>
            <p:ph idx="1"/>
          </p:nvPr>
        </p:nvSpPr>
        <p:spPr/>
        <p:txBody>
          <a:bodyPr>
            <a:normAutofit/>
          </a:bodyPr>
          <a:lstStyle/>
          <a:p>
            <a:pPr>
              <a:buNone/>
            </a:pPr>
            <a:r>
              <a:rPr lang="en-US" dirty="0" smtClean="0">
                <a:latin typeface="Bangle" pitchFamily="2" charset="0"/>
              </a:rPr>
              <a:t>What it says:</a:t>
            </a:r>
          </a:p>
          <a:p>
            <a:pPr>
              <a:buNone/>
            </a:pPr>
            <a:r>
              <a:rPr lang="en-US" dirty="0" smtClean="0">
                <a:latin typeface="Bangle" pitchFamily="2" charset="0"/>
              </a:rPr>
              <a:t>The Judicial power of the United States, shall be vested in one Supreme Court, and in such Inferior Courts as the Congress may from time to time ordain and establish.  The Judges, both of the </a:t>
            </a:r>
            <a:r>
              <a:rPr lang="en-US" dirty="0" smtClean="0">
                <a:latin typeface="Bangle" pitchFamily="2" charset="0"/>
              </a:rPr>
              <a:t>Supreme </a:t>
            </a:r>
            <a:r>
              <a:rPr lang="en-US" dirty="0" smtClean="0">
                <a:latin typeface="Bangle" pitchFamily="2" charset="0"/>
              </a:rPr>
              <a:t>and Inferior Courts, shall hold their Offices during good Behavior, and shall at states Times, receive for their Services a Compensation which shall not be diminished during their Continuance in Office.</a:t>
            </a:r>
            <a:endParaRPr lang="en-US" dirty="0">
              <a:latin typeface="Bangle"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Bangle" pitchFamily="2" charset="0"/>
              </a:rPr>
              <a:t>Article IV</a:t>
            </a:r>
            <a:endParaRPr lang="en-US" sz="5400" b="1" dirty="0">
              <a:latin typeface="Bangle" pitchFamily="2" charset="0"/>
            </a:endParaRPr>
          </a:p>
        </p:txBody>
      </p:sp>
      <p:sp>
        <p:nvSpPr>
          <p:cNvPr id="3" name="Content Placeholder 2"/>
          <p:cNvSpPr>
            <a:spLocks noGrp="1"/>
          </p:cNvSpPr>
          <p:nvPr>
            <p:ph idx="1"/>
          </p:nvPr>
        </p:nvSpPr>
        <p:spPr/>
        <p:txBody>
          <a:bodyPr/>
          <a:lstStyle/>
          <a:p>
            <a:pPr>
              <a:buNone/>
            </a:pPr>
            <a:r>
              <a:rPr lang="en-US" dirty="0" smtClean="0">
                <a:latin typeface="Bangle" pitchFamily="2" charset="0"/>
              </a:rPr>
              <a:t>What it says:</a:t>
            </a:r>
          </a:p>
          <a:p>
            <a:pPr>
              <a:buNone/>
            </a:pPr>
            <a:r>
              <a:rPr lang="en-US" dirty="0" smtClean="0">
                <a:latin typeface="Bangle" pitchFamily="2" charset="0"/>
              </a:rPr>
              <a:t>Full Faith and Credit shall be given in each State to the public Acts, Records, and judicial Proceedings of every other state.  And the Congress may be general laws prescribe the Manner in which such Acts, Records, and Proceedings shall be proved, and the Effect thereof.</a:t>
            </a:r>
            <a:endParaRPr lang="en-US" dirty="0">
              <a:latin typeface="Bangle"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Bangle" pitchFamily="2" charset="0"/>
              </a:rPr>
              <a:t>Article V</a:t>
            </a:r>
            <a:endParaRPr lang="en-US" sz="5400" b="1" dirty="0">
              <a:latin typeface="Bangle" pitchFamily="2" charset="0"/>
            </a:endParaRPr>
          </a:p>
        </p:txBody>
      </p:sp>
      <p:sp>
        <p:nvSpPr>
          <p:cNvPr id="3" name="Content Placeholder 2"/>
          <p:cNvSpPr>
            <a:spLocks noGrp="1"/>
          </p:cNvSpPr>
          <p:nvPr>
            <p:ph idx="1"/>
          </p:nvPr>
        </p:nvSpPr>
        <p:spPr/>
        <p:txBody>
          <a:bodyPr>
            <a:normAutofit/>
          </a:bodyPr>
          <a:lstStyle/>
          <a:p>
            <a:pPr>
              <a:buNone/>
            </a:pPr>
            <a:r>
              <a:rPr lang="en-US" dirty="0" smtClean="0">
                <a:latin typeface="Bangle" pitchFamily="2" charset="0"/>
              </a:rPr>
              <a:t>What it says:</a:t>
            </a:r>
          </a:p>
          <a:p>
            <a:pPr>
              <a:buNone/>
            </a:pPr>
            <a:r>
              <a:rPr lang="en-US" dirty="0" smtClean="0">
                <a:latin typeface="Bangle" pitchFamily="2" charset="0"/>
              </a:rPr>
              <a:t>The Congress, whenever two thirds of both Houses, shall deem it necessary, shall propose Amendments to this Constitution, or, on the Application of the Legislatures of two-thirds of the several States, shall call a Convention for proposing Amendments, which, in either Case, shall be valid to all intents and Purposes, as Part of this Constitution, when ratified by the Legislatures of three-fourths of the several states</a:t>
            </a:r>
            <a:endParaRPr lang="en-US" dirty="0">
              <a:latin typeface="Bangle"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Bangle" pitchFamily="2" charset="0"/>
              </a:rPr>
              <a:t>Article V</a:t>
            </a:r>
            <a:endParaRPr lang="en-US" sz="5400" b="1" dirty="0">
              <a:latin typeface="Bangle" pitchFamily="2" charset="0"/>
            </a:endParaRPr>
          </a:p>
        </p:txBody>
      </p:sp>
      <p:sp>
        <p:nvSpPr>
          <p:cNvPr id="3" name="Content Placeholder 2"/>
          <p:cNvSpPr>
            <a:spLocks noGrp="1"/>
          </p:cNvSpPr>
          <p:nvPr>
            <p:ph idx="1"/>
          </p:nvPr>
        </p:nvSpPr>
        <p:spPr/>
        <p:txBody>
          <a:bodyPr>
            <a:normAutofit/>
          </a:bodyPr>
          <a:lstStyle/>
          <a:p>
            <a:pPr>
              <a:buNone/>
            </a:pPr>
            <a:r>
              <a:rPr lang="en-US" dirty="0" smtClean="0">
                <a:latin typeface="Bangle" pitchFamily="2" charset="0"/>
              </a:rPr>
              <a:t>What it says (continued):</a:t>
            </a:r>
          </a:p>
          <a:p>
            <a:pPr>
              <a:buNone/>
            </a:pPr>
            <a:r>
              <a:rPr lang="en-US" dirty="0" smtClean="0">
                <a:latin typeface="Bangle" pitchFamily="2" charset="0"/>
              </a:rPr>
              <a:t>Of by Conventions in three-fourths thereof, as the one or the other Mode of Ratification may be proposed by the Congress; Provided that no Amendment which may be made prior to the Year One thousand eight hundred and eight shall in any Manner affect the first and fourth Clauses in the Ninth Section of the first Article; and that no State, without its Consent, shall be deprived of its equal suffrage in the Senate.</a:t>
            </a:r>
            <a:endParaRPr lang="en-US" dirty="0">
              <a:latin typeface="Bangle"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Bangle" pitchFamily="2" charset="0"/>
              </a:rPr>
              <a:t>Article VI</a:t>
            </a:r>
            <a:endParaRPr lang="en-US" sz="5400" b="1" dirty="0">
              <a:latin typeface="Bangle" pitchFamily="2" charset="0"/>
            </a:endParaRPr>
          </a:p>
        </p:txBody>
      </p:sp>
      <p:sp>
        <p:nvSpPr>
          <p:cNvPr id="3" name="Content Placeholder 2"/>
          <p:cNvSpPr>
            <a:spLocks noGrp="1"/>
          </p:cNvSpPr>
          <p:nvPr>
            <p:ph idx="1"/>
          </p:nvPr>
        </p:nvSpPr>
        <p:spPr/>
        <p:txBody>
          <a:bodyPr/>
          <a:lstStyle/>
          <a:p>
            <a:pPr>
              <a:buNone/>
            </a:pPr>
            <a:r>
              <a:rPr lang="en-US" dirty="0" smtClean="0">
                <a:latin typeface="Bangle" pitchFamily="2" charset="0"/>
              </a:rPr>
              <a:t>What it says:</a:t>
            </a:r>
          </a:p>
          <a:p>
            <a:pPr>
              <a:buNone/>
            </a:pPr>
            <a:r>
              <a:rPr lang="en-US" dirty="0" smtClean="0">
                <a:latin typeface="Bangle" pitchFamily="2" charset="0"/>
              </a:rPr>
              <a:t>1.  All Debts contracted and Engagements entered into, before the Adoption of this Constitution, shall be as valid against the United States under this Constitution, as the Confederation.</a:t>
            </a:r>
            <a:endParaRPr lang="en-US" dirty="0">
              <a:latin typeface="Bangle"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820</Words>
  <Application>Microsoft Office PowerPoint</Application>
  <PresentationFormat>On-screen Show (4:3)</PresentationFormat>
  <Paragraphs>52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Article I</vt:lpstr>
      <vt:lpstr>Article II</vt:lpstr>
      <vt:lpstr>Article II</vt:lpstr>
      <vt:lpstr>Article II</vt:lpstr>
      <vt:lpstr>Article III</vt:lpstr>
      <vt:lpstr>Article IV</vt:lpstr>
      <vt:lpstr>Article V</vt:lpstr>
      <vt:lpstr>Article V</vt:lpstr>
      <vt:lpstr>Article VI</vt:lpstr>
      <vt:lpstr>Article VI</vt:lpstr>
      <vt:lpstr>Article IV</vt:lpstr>
      <vt:lpstr>Article VII</vt:lpstr>
      <vt:lpstr>The Preamble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Constitution-What It Says and What It Means</dc:title>
  <dc:creator>Kramer; Ramsees</dc:creator>
  <cp:lastModifiedBy>Fran</cp:lastModifiedBy>
  <cp:revision>4</cp:revision>
  <dcterms:created xsi:type="dcterms:W3CDTF">2009-11-02T03:07:03Z</dcterms:created>
  <dcterms:modified xsi:type="dcterms:W3CDTF">2012-04-03T23:29:25Z</dcterms:modified>
</cp:coreProperties>
</file>