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50"/>
  </p:notesMasterIdLst>
  <p:sldIdLst>
    <p:sldId id="325" r:id="rId2"/>
    <p:sldId id="334" r:id="rId3"/>
    <p:sldId id="401" r:id="rId4"/>
    <p:sldId id="396" r:id="rId5"/>
    <p:sldId id="402" r:id="rId6"/>
    <p:sldId id="403" r:id="rId7"/>
    <p:sldId id="404" r:id="rId8"/>
    <p:sldId id="405" r:id="rId9"/>
    <p:sldId id="406" r:id="rId10"/>
    <p:sldId id="357" r:id="rId11"/>
    <p:sldId id="360" r:id="rId12"/>
    <p:sldId id="410" r:id="rId13"/>
    <p:sldId id="411" r:id="rId14"/>
    <p:sldId id="412" r:id="rId15"/>
    <p:sldId id="286" r:id="rId16"/>
    <p:sldId id="361" r:id="rId17"/>
    <p:sldId id="362" r:id="rId18"/>
    <p:sldId id="364" r:id="rId19"/>
    <p:sldId id="365" r:id="rId20"/>
    <p:sldId id="326" r:id="rId21"/>
    <p:sldId id="367" r:id="rId22"/>
    <p:sldId id="375" r:id="rId23"/>
    <p:sldId id="368" r:id="rId24"/>
    <p:sldId id="366" r:id="rId25"/>
    <p:sldId id="369" r:id="rId26"/>
    <p:sldId id="397" r:id="rId27"/>
    <p:sldId id="373" r:id="rId28"/>
    <p:sldId id="374" r:id="rId29"/>
    <p:sldId id="413" r:id="rId30"/>
    <p:sldId id="416" r:id="rId31"/>
    <p:sldId id="414" r:id="rId32"/>
    <p:sldId id="381" r:id="rId33"/>
    <p:sldId id="420" r:id="rId34"/>
    <p:sldId id="421" r:id="rId35"/>
    <p:sldId id="417" r:id="rId36"/>
    <p:sldId id="419" r:id="rId37"/>
    <p:sldId id="382" r:id="rId38"/>
    <p:sldId id="383" r:id="rId39"/>
    <p:sldId id="422" r:id="rId40"/>
    <p:sldId id="399" r:id="rId41"/>
    <p:sldId id="400" r:id="rId42"/>
    <p:sldId id="423" r:id="rId43"/>
    <p:sldId id="328" r:id="rId44"/>
    <p:sldId id="424" r:id="rId45"/>
    <p:sldId id="425" r:id="rId46"/>
    <p:sldId id="407" r:id="rId47"/>
    <p:sldId id="408" r:id="rId48"/>
    <p:sldId id="409" r:id="rId49"/>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951" autoAdjust="0"/>
    <p:restoredTop sz="90909" autoAdjust="0"/>
  </p:normalViewPr>
  <p:slideViewPr>
    <p:cSldViewPr>
      <p:cViewPr>
        <p:scale>
          <a:sx n="90" d="100"/>
          <a:sy n="90" d="100"/>
        </p:scale>
        <p:origin x="-612" y="-204"/>
      </p:cViewPr>
      <p:guideLst>
        <p:guide orient="horz" pos="2160"/>
        <p:guide pos="2880"/>
      </p:guideLst>
    </p:cSldViewPr>
  </p:slideViewPr>
  <p:outlineViewPr>
    <p:cViewPr>
      <p:scale>
        <a:sx n="33" d="100"/>
        <a:sy n="33" d="100"/>
      </p:scale>
      <p:origin x="0" y="403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40" d="100"/>
          <a:sy n="140" d="100"/>
        </p:scale>
        <p:origin x="-58" y="374"/>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19163938-2BC4-4C7C-B7B9-159D3AE672E8}" type="datetimeFigureOut">
              <a:rPr lang="en-US" smtClean="0"/>
              <a:pPr/>
              <a:t>4/7/2014</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D9F4C546-B584-4134-AC0F-491C1C580F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Special Distributions session.</a:t>
            </a:r>
          </a:p>
          <a:p>
            <a:endParaRPr lang="en-US" dirty="0" smtClean="0"/>
          </a:p>
          <a:p>
            <a:r>
              <a:rPr lang="en-US" dirty="0" smtClean="0"/>
              <a:t>Introduce self and others. </a:t>
            </a:r>
          </a:p>
          <a:p>
            <a:endParaRPr lang="en-US" dirty="0" smtClean="0"/>
          </a:p>
          <a:p>
            <a:r>
              <a:rPr lang="en-US" dirty="0" smtClean="0"/>
              <a:t>In this session, we will be covering Special Distribution Calculations, involving some of the more complex calculations and distributions .</a:t>
            </a:r>
          </a:p>
          <a:p>
            <a:endParaRPr lang="en-US" dirty="0" smtClean="0"/>
          </a:p>
          <a:p>
            <a:r>
              <a:rPr lang="en-US" dirty="0" smtClean="0"/>
              <a:t>Remind attendees to ask question anytime, use microphone, or write on an index card and please include name in case we need more information.</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cover 10 spreadsheets:</a:t>
            </a:r>
          </a:p>
          <a:p>
            <a:endParaRPr lang="en-US" dirty="0" smtClean="0"/>
          </a:p>
          <a:p>
            <a:pPr lvl="1">
              <a:buFont typeface="Arial" pitchFamily="34" charset="0"/>
              <a:buChar char="•"/>
            </a:pPr>
            <a:r>
              <a:rPr lang="en-US" b="1" dirty="0" smtClean="0"/>
              <a:t>SEE ABOVE LIST</a:t>
            </a:r>
          </a:p>
          <a:p>
            <a:endParaRPr lang="en-US" dirty="0" smtClean="0"/>
          </a:p>
          <a:p>
            <a:pPr lvl="1">
              <a:buFont typeface="Arial" pitchFamily="34" charset="0"/>
              <a:buChar char="•"/>
            </a:pPr>
            <a:r>
              <a:rPr lang="en-US" dirty="0" smtClean="0"/>
              <a:t>For each distribution, we will cover some of the more common errors to watch for.</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Reckless Driving, DUI, and POI distributions have specific distributions of the base fine:</a:t>
            </a:r>
          </a:p>
          <a:p>
            <a:endParaRPr lang="en-US" dirty="0" smtClean="0"/>
          </a:p>
          <a:p>
            <a:r>
              <a:rPr lang="en-US" dirty="0" smtClean="0"/>
              <a:t>As we covered in the Basic Distributions session, PC 1463 requires all fines and forfeitures be distributed per PC 1463.001.</a:t>
            </a:r>
          </a:p>
          <a:p>
            <a:endParaRPr lang="en-US" dirty="0" smtClean="0"/>
          </a:p>
          <a:p>
            <a:r>
              <a:rPr lang="en-US" dirty="0" smtClean="0"/>
              <a:t>PC 1463.001 dictates the distribution of the monies deposited with the county:</a:t>
            </a:r>
          </a:p>
          <a:p>
            <a:endParaRPr lang="en-US" dirty="0" smtClean="0"/>
          </a:p>
          <a:p>
            <a:pPr lvl="1">
              <a:buFont typeface="Arial" pitchFamily="34" charset="0"/>
              <a:buChar char="•"/>
            </a:pPr>
            <a:r>
              <a:rPr lang="en-US" dirty="0" smtClean="0"/>
              <a:t>First, state and local penalties, service charges, and allocations are distributed to their respective funds.</a:t>
            </a:r>
          </a:p>
          <a:p>
            <a:pPr lvl="1">
              <a:buFont typeface="Arial" pitchFamily="34" charset="0"/>
              <a:buChar char="•"/>
            </a:pPr>
            <a:endParaRPr lang="en-US" dirty="0" smtClean="0"/>
          </a:p>
          <a:p>
            <a:pPr lvl="1">
              <a:buFont typeface="Arial" pitchFamily="34" charset="0"/>
              <a:buChar char="•"/>
            </a:pPr>
            <a:r>
              <a:rPr lang="en-US" b="1" dirty="0" smtClean="0"/>
              <a:t>Next, base fines that are subject to specific distributions are distributed.</a:t>
            </a:r>
          </a:p>
          <a:p>
            <a:pPr lvl="1">
              <a:buFont typeface="Arial" pitchFamily="34" charset="0"/>
              <a:buChar char="•"/>
            </a:pPr>
            <a:endParaRPr lang="en-US" dirty="0" smtClean="0"/>
          </a:p>
          <a:p>
            <a:pPr lvl="1">
              <a:buFont typeface="Arial" pitchFamily="34" charset="0"/>
              <a:buChar char="•"/>
            </a:pPr>
            <a:r>
              <a:rPr lang="en-US" dirty="0" smtClean="0"/>
              <a:t>Then, base fines not subject to specific distributions and from county arrests are distributed 100% to county.</a:t>
            </a:r>
          </a:p>
          <a:p>
            <a:pPr lvl="1">
              <a:buFont typeface="Arial" pitchFamily="34" charset="0"/>
              <a:buChar char="•"/>
            </a:pPr>
            <a:endParaRPr lang="en-US" dirty="0" smtClean="0"/>
          </a:p>
          <a:p>
            <a:pPr lvl="1">
              <a:buFont typeface="Arial" pitchFamily="34" charset="0"/>
              <a:buChar char="•"/>
            </a:pPr>
            <a:r>
              <a:rPr lang="en-US" dirty="0" smtClean="0"/>
              <a:t>Finally, base fines not subject to specific distributions and from city arrests are split between the city and the county per the table at PC 1463.002.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Reckless Driving cases, the following amounts are taken from the base fine and deposited into special accounts prior to distribution of the base fine:</a:t>
            </a:r>
          </a:p>
          <a:p>
            <a:endParaRPr lang="en-US" dirty="0" smtClean="0"/>
          </a:p>
          <a:p>
            <a:pPr lvl="1">
              <a:buFont typeface="Arial" pitchFamily="34" charset="0"/>
              <a:buChar char="•"/>
            </a:pPr>
            <a:r>
              <a:rPr lang="en-US" dirty="0" smtClean="0"/>
              <a:t>A deposit of $50 into a special account to cover Alcohol Laboratory costs.</a:t>
            </a:r>
          </a:p>
          <a:p>
            <a:pPr lvl="1">
              <a:buFont typeface="Arial" pitchFamily="34" charset="0"/>
              <a:buChar char="•"/>
            </a:pPr>
            <a:endParaRPr lang="en-US" dirty="0" smtClean="0"/>
          </a:p>
          <a:p>
            <a:pPr lvl="1">
              <a:buFont typeface="Arial" pitchFamily="34" charset="0"/>
              <a:buChar char="•"/>
            </a:pPr>
            <a:r>
              <a:rPr lang="en-US" dirty="0" smtClean="0"/>
              <a:t>A deposit of $50 into a special account to cover Alcohol Program costs.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populated Reckless Driving spreadsheet:</a:t>
            </a:r>
          </a:p>
          <a:p>
            <a:endParaRPr lang="en-US" dirty="0" smtClean="0"/>
          </a:p>
          <a:p>
            <a:pPr lvl="1">
              <a:buFont typeface="Arial" pitchFamily="34" charset="0"/>
              <a:buChar char="•"/>
            </a:pPr>
            <a:r>
              <a:rPr lang="en-US" dirty="0" smtClean="0"/>
              <a:t>Because the deposits into special accounts from the base fine do not change the nature of the fine monies, the 2% State Court Automation amount  is also transferred from these special deposits.  See finding #1.</a:t>
            </a:r>
          </a:p>
          <a:p>
            <a:pPr lvl="1">
              <a:buFont typeface="Arial" pitchFamily="34" charset="0"/>
              <a:buChar char="•"/>
            </a:pPr>
            <a:endParaRPr lang="en-US" dirty="0" smtClean="0"/>
          </a:p>
          <a:p>
            <a:pPr lvl="1">
              <a:buFont typeface="Arial" pitchFamily="34" charset="0"/>
              <a:buChar char="•"/>
            </a:pPr>
            <a:r>
              <a:rPr lang="en-US" dirty="0" smtClean="0"/>
              <a:t>Also, because the violation was a misdemeanor, the Criminal Conviction Assessment should be $30, not $35 as assessed by this court. </a:t>
            </a:r>
          </a:p>
          <a:p>
            <a:pPr lvl="1">
              <a:buFont typeface="Arial" pitchFamily="34" charset="0"/>
              <a:buChar char="•"/>
            </a:pPr>
            <a:endParaRPr lang="en-US" dirty="0" smtClean="0"/>
          </a:p>
          <a:p>
            <a:r>
              <a:rPr lang="en-US" b="1" dirty="0" smtClean="0"/>
              <a:t>Any Questions?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will cover DUI distributions.</a:t>
            </a:r>
          </a:p>
          <a:p>
            <a:endParaRPr lang="en-US" dirty="0" smtClean="0"/>
          </a:p>
          <a:p>
            <a:r>
              <a:rPr lang="en-US" dirty="0" smtClean="0"/>
              <a:t>DUI distributions are similar to Reckless Driving, except DUI includes:</a:t>
            </a:r>
          </a:p>
          <a:p>
            <a:endParaRPr lang="en-US" dirty="0" smtClean="0"/>
          </a:p>
          <a:p>
            <a:pPr lvl="1">
              <a:buFont typeface="Arial" pitchFamily="34" charset="0"/>
              <a:buChar char="•"/>
            </a:pPr>
            <a:r>
              <a:rPr lang="en-US" dirty="0" smtClean="0"/>
              <a:t>An additional base fine reduction of $20 for DUI Indemnity Allocation.</a:t>
            </a:r>
          </a:p>
          <a:p>
            <a:pPr lvl="1">
              <a:buFont typeface="Arial" pitchFamily="34" charset="0"/>
              <a:buChar char="•"/>
            </a:pPr>
            <a:endParaRPr lang="en-US" dirty="0" smtClean="0"/>
          </a:p>
          <a:p>
            <a:pPr lvl="1">
              <a:buFont typeface="Arial" pitchFamily="34" charset="0"/>
              <a:buChar char="•"/>
            </a:pPr>
            <a:r>
              <a:rPr lang="en-US" dirty="0" smtClean="0"/>
              <a:t>An additional DUI penalty for Alcohol Education</a:t>
            </a:r>
          </a:p>
          <a:p>
            <a:pPr lvl="1">
              <a:buFont typeface="Arial" pitchFamily="34" charset="0"/>
              <a:buChar char="•"/>
            </a:pPr>
            <a:endParaRPr lang="en-US" dirty="0" smtClean="0"/>
          </a:p>
          <a:p>
            <a:pPr lvl="1">
              <a:buFont typeface="Arial" pitchFamily="34" charset="0"/>
              <a:buChar char="•"/>
            </a:pPr>
            <a:r>
              <a:rPr lang="en-US" dirty="0" smtClean="0"/>
              <a:t>An additional DUI penalty for DUI Laboratory Testing</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DUI distribution spreadsheet:</a:t>
            </a:r>
          </a:p>
          <a:p>
            <a:endParaRPr lang="en-US" dirty="0" smtClean="0"/>
          </a:p>
          <a:p>
            <a:pPr lvl="1">
              <a:buFont typeface="Arial" pitchFamily="34" charset="0"/>
              <a:buChar char="•"/>
            </a:pPr>
            <a:r>
              <a:rPr lang="en-US" dirty="0" smtClean="0"/>
              <a:t>Note that it has the deposits to the two special accounts we saw in the Reckless Driving distribution, plus the $20 DUI Indemnity allocation.</a:t>
            </a:r>
          </a:p>
          <a:p>
            <a:pPr lvl="1">
              <a:buFont typeface="Arial" pitchFamily="34" charset="0"/>
              <a:buChar char="•"/>
            </a:pPr>
            <a:endParaRPr lang="en-US" dirty="0" smtClean="0"/>
          </a:p>
          <a:p>
            <a:pPr lvl="1">
              <a:buFont typeface="Arial" pitchFamily="34" charset="0"/>
              <a:buChar char="•"/>
            </a:pPr>
            <a:r>
              <a:rPr lang="en-US" dirty="0" smtClean="0"/>
              <a:t>Also, we have added the two additional DUI penalties of up to $50.</a:t>
            </a:r>
          </a:p>
          <a:p>
            <a:pPr lvl="1">
              <a:buFont typeface="Arial" pitchFamily="34" charset="0"/>
              <a:buChar char="•"/>
            </a:pPr>
            <a:endParaRPr lang="en-US" dirty="0" smtClean="0"/>
          </a:p>
          <a:p>
            <a:pPr lvl="1">
              <a:buFont typeface="Arial" pitchFamily="34" charset="0"/>
              <a:buChar char="•"/>
            </a:pPr>
            <a:r>
              <a:rPr lang="en-US" dirty="0" smtClean="0"/>
              <a:t>In this particular example, the auditor found that the Court did not transfer the 2% State Court Automation from the applicable fines and penalties.</a:t>
            </a:r>
          </a:p>
          <a:p>
            <a:pPr lvl="1">
              <a:buFont typeface="Arial" pitchFamily="34" charset="0"/>
              <a:buChar char="•"/>
            </a:pPr>
            <a:endParaRPr lang="en-US" dirty="0" smtClean="0"/>
          </a:p>
          <a:p>
            <a:r>
              <a:rPr lang="en-US" b="1" dirty="0" smtClean="0"/>
              <a:t>Any Questions?</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last example of specific base fine distribution is the Proof of Insurance or Proof of Financial Responsibility.</a:t>
            </a:r>
          </a:p>
          <a:p>
            <a:endParaRPr lang="en-US" dirty="0" smtClean="0"/>
          </a:p>
          <a:p>
            <a:r>
              <a:rPr lang="en-US" dirty="0" smtClean="0"/>
              <a:t>For Proof of Insurance, PC 1463.22 specifies deposits from the base fine into three special accounts:</a:t>
            </a:r>
          </a:p>
          <a:p>
            <a:endParaRPr lang="en-US" dirty="0" smtClean="0"/>
          </a:p>
          <a:p>
            <a:pPr lvl="1">
              <a:buFont typeface="Arial" pitchFamily="34" charset="0"/>
              <a:buChar char="•"/>
            </a:pPr>
            <a:r>
              <a:rPr lang="en-US" dirty="0" smtClean="0"/>
              <a:t>$17.50 into a special account and allocated to defray Superior Court costs incurred in administering the financial responsibility statutes. </a:t>
            </a:r>
          </a:p>
          <a:p>
            <a:pPr lvl="1">
              <a:buFont typeface="Arial" pitchFamily="34" charset="0"/>
              <a:buChar char="•"/>
            </a:pPr>
            <a:endParaRPr lang="en-US" dirty="0" smtClean="0"/>
          </a:p>
          <a:p>
            <a:pPr lvl="1">
              <a:buFont typeface="Arial" pitchFamily="34" charset="0"/>
              <a:buChar char="•"/>
            </a:pPr>
            <a:r>
              <a:rPr lang="en-US" dirty="0" smtClean="0"/>
              <a:t>$3 into a special account for transmission to the State Transportation Fund.</a:t>
            </a:r>
          </a:p>
          <a:p>
            <a:pPr lvl="1">
              <a:buFont typeface="Arial" pitchFamily="34" charset="0"/>
              <a:buChar char="•"/>
            </a:pPr>
            <a:endParaRPr lang="en-US" dirty="0" smtClean="0"/>
          </a:p>
          <a:p>
            <a:pPr lvl="1">
              <a:buFont typeface="Arial" pitchFamily="34" charset="0"/>
              <a:buChar char="•"/>
            </a:pPr>
            <a:r>
              <a:rPr lang="en-US" dirty="0" smtClean="0"/>
              <a:t>$10 into a special account for transmission to the State General Fund.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Proof of Insurance distribution spreadsheet.</a:t>
            </a:r>
          </a:p>
          <a:p>
            <a:endParaRPr lang="en-US" dirty="0" smtClean="0"/>
          </a:p>
          <a:p>
            <a:r>
              <a:rPr lang="en-US" dirty="0" smtClean="0"/>
              <a:t>We can see the required deposits into special accounts are taken from the base fine.</a:t>
            </a:r>
          </a:p>
          <a:p>
            <a:r>
              <a:rPr lang="en-US" dirty="0" smtClean="0"/>
              <a:t>Also, the 2% State Court Automation applies to the fines and penalties.</a:t>
            </a:r>
          </a:p>
          <a:p>
            <a:endParaRPr lang="en-US" dirty="0" smtClean="0"/>
          </a:p>
          <a:p>
            <a:r>
              <a:rPr lang="en-US" dirty="0" smtClean="0"/>
              <a:t>However, in this particular example, the auditor noted the following:</a:t>
            </a:r>
          </a:p>
          <a:p>
            <a:endParaRPr lang="en-US" dirty="0" smtClean="0"/>
          </a:p>
          <a:p>
            <a:pPr lvl="1">
              <a:buFont typeface="Arial" pitchFamily="34" charset="0"/>
              <a:buChar char="•"/>
            </a:pPr>
            <a:r>
              <a:rPr lang="en-US" dirty="0" smtClean="0"/>
              <a:t>The court did not transfer the 2% State Court Automation amount from each of the base fine reductions. Instead, the court incorrectly transferred the entire 2% from the remaining base fine.</a:t>
            </a:r>
          </a:p>
          <a:p>
            <a:pPr lvl="1">
              <a:buFont typeface="Arial" pitchFamily="34" charset="0"/>
              <a:buChar char="•"/>
            </a:pPr>
            <a:endParaRPr lang="en-US" dirty="0" smtClean="0"/>
          </a:p>
          <a:p>
            <a:pPr lvl="1">
              <a:buFont typeface="Arial" pitchFamily="34" charset="0"/>
              <a:buChar char="•"/>
            </a:pPr>
            <a:r>
              <a:rPr lang="en-US" dirty="0" smtClean="0"/>
              <a:t>According to GC 68090.8, prior to making any other distributions, 2% is transferred from all fines, penalties, and forfeitures. Since the deposits are from fines and do not change the character of the fines, 2% is transferred from these deposits prior to any other distribution. </a:t>
            </a:r>
          </a:p>
          <a:p>
            <a:pPr lvl="1">
              <a:buFont typeface="Arial" pitchFamily="34" charset="0"/>
              <a:buChar char="•"/>
            </a:pPr>
            <a:endParaRPr lang="en-US" dirty="0" smtClean="0"/>
          </a:p>
          <a:p>
            <a:endParaRPr lang="en-US" b="1" dirty="0" smtClean="0"/>
          </a:p>
          <a:p>
            <a:r>
              <a:rPr lang="en-US" b="1" dirty="0" smtClean="0"/>
              <a:t>Any Questions?</a:t>
            </a:r>
            <a:endParaRPr lang="en-US" dirty="0" smtClean="0"/>
          </a:p>
        </p:txBody>
      </p:sp>
      <p:sp>
        <p:nvSpPr>
          <p:cNvPr id="4" name="Slide Number Placeholder 3"/>
          <p:cNvSpPr>
            <a:spLocks noGrp="1"/>
          </p:cNvSpPr>
          <p:nvPr>
            <p:ph type="sldNum" sz="quarter" idx="10"/>
          </p:nvPr>
        </p:nvSpPr>
        <p:spPr/>
        <p:txBody>
          <a:bodyPr/>
          <a:lstStyle/>
          <a:p>
            <a:fld id="{D9F4C546-B584-4134-AC0F-491C1C580FC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Basic Distribution session, we covered base fine enhancements that may be applicable depending on the violation. </a:t>
            </a:r>
          </a:p>
          <a:p>
            <a:endParaRPr lang="en-US" dirty="0" smtClean="0"/>
          </a:p>
          <a:p>
            <a:pPr lvl="1">
              <a:buFont typeface="Arial" pitchFamily="34" charset="0"/>
              <a:buChar char="•"/>
            </a:pPr>
            <a:r>
              <a:rPr lang="en-US" dirty="0" smtClean="0"/>
              <a:t>For example, a $10 base fine enhancement is added to the base fine for each </a:t>
            </a:r>
            <a:r>
              <a:rPr lang="en-US" b="1" dirty="0" smtClean="0"/>
              <a:t>prior </a:t>
            </a:r>
            <a:r>
              <a:rPr lang="en-US" dirty="0" smtClean="0"/>
              <a:t>case with a conviction of a VC moving violation.</a:t>
            </a:r>
          </a:p>
          <a:p>
            <a:endParaRPr lang="en-US" dirty="0" smtClean="0"/>
          </a:p>
          <a:p>
            <a:r>
              <a:rPr lang="en-US" dirty="0" smtClean="0"/>
              <a:t>Because these fine increments are considered part of the base fine, they are also subject to the surcharge and penalty calculations.</a:t>
            </a:r>
          </a:p>
          <a:p>
            <a:pPr>
              <a:buFont typeface="Arial" pitchFamily="34" charset="0"/>
              <a:buChar char="•"/>
            </a:pPr>
            <a:endParaRPr lang="en-US" dirty="0" smtClean="0"/>
          </a:p>
          <a:p>
            <a:r>
              <a:rPr lang="en-US" dirty="0" smtClean="0"/>
              <a:t>SEE LIST ABOVE.</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 additional base fine enhancements apply for the possession of a controlled substance:</a:t>
            </a:r>
          </a:p>
          <a:p>
            <a:endParaRPr lang="en-US" dirty="0" smtClean="0"/>
          </a:p>
          <a:p>
            <a:pPr lvl="1">
              <a:buFont typeface="Arial" pitchFamily="34" charset="0"/>
              <a:buChar char="•"/>
            </a:pPr>
            <a:r>
              <a:rPr lang="en-US" dirty="0" smtClean="0"/>
              <a:t>A C</a:t>
            </a:r>
            <a:r>
              <a:rPr lang="en-US" b="1" dirty="0" smtClean="0"/>
              <a:t>riminal Lab fee </a:t>
            </a:r>
            <a:r>
              <a:rPr lang="en-US" dirty="0" smtClean="0"/>
              <a:t>of $50</a:t>
            </a:r>
          </a:p>
          <a:p>
            <a:pPr lvl="1"/>
            <a:endParaRPr lang="en-US" dirty="0" smtClean="0"/>
          </a:p>
          <a:p>
            <a:pPr lvl="1">
              <a:buFont typeface="Arial" pitchFamily="34" charset="0"/>
              <a:buChar char="•"/>
            </a:pPr>
            <a:r>
              <a:rPr lang="en-US" dirty="0" smtClean="0"/>
              <a:t>A </a:t>
            </a:r>
            <a:r>
              <a:rPr lang="en-US" b="1" dirty="0" smtClean="0"/>
              <a:t>County Drug Program fee </a:t>
            </a:r>
            <a:r>
              <a:rPr lang="en-US" dirty="0" smtClean="0"/>
              <a:t>of up to $150</a:t>
            </a:r>
          </a:p>
          <a:p>
            <a:endParaRPr lang="en-US" dirty="0" smtClean="0"/>
          </a:p>
          <a:p>
            <a:r>
              <a:rPr lang="en-US" dirty="0" smtClean="0"/>
              <a:t>Let’s look at a distribution spreadsheet with these base fine enhancements.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will re-visit navigating the distribution spreadsheet for the benefit of those not attending the Basic Distribution session.</a:t>
            </a:r>
          </a:p>
          <a:p>
            <a:endParaRPr lang="en-US" dirty="0" smtClean="0"/>
          </a:p>
          <a:p>
            <a:r>
              <a:rPr lang="en-US" dirty="0" smtClean="0"/>
              <a:t>Afterwards, we will cover some of the more complex distributions, including;</a:t>
            </a:r>
          </a:p>
          <a:p>
            <a:endParaRPr lang="en-US" dirty="0" smtClean="0"/>
          </a:p>
          <a:p>
            <a:pPr lvl="1">
              <a:buFont typeface="Arial" pitchFamily="34" charset="0"/>
              <a:buChar char="•"/>
            </a:pPr>
            <a:r>
              <a:rPr lang="en-US" dirty="0" smtClean="0"/>
              <a:t>SEE ABOVE LIST.</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a:p>
            <a:r>
              <a:rPr lang="en-US" dirty="0" smtClean="0"/>
              <a:t>Here is a Health and Safety distribution spreadsheet with a conviction for possession of controlled substance violation:</a:t>
            </a:r>
          </a:p>
          <a:p>
            <a:endParaRPr lang="en-US" dirty="0" smtClean="0"/>
          </a:p>
          <a:p>
            <a:pPr lvl="1">
              <a:buFont typeface="Arial" pitchFamily="34" charset="0"/>
              <a:buChar char="•"/>
            </a:pPr>
            <a:r>
              <a:rPr lang="en-US" dirty="0" smtClean="0"/>
              <a:t>We can see the base fine of $100 is enhanced by $200 for a total enhanced base fine of $300.</a:t>
            </a:r>
          </a:p>
          <a:p>
            <a:pPr lvl="1"/>
            <a:endParaRPr lang="en-US" dirty="0" smtClean="0"/>
          </a:p>
          <a:p>
            <a:pPr lvl="1">
              <a:buFont typeface="Arial" pitchFamily="34" charset="0"/>
              <a:buChar char="•"/>
            </a:pPr>
            <a:r>
              <a:rPr lang="en-US" dirty="0" smtClean="0"/>
              <a:t>The state penalties, local penalties, and state surcharge are calculated using the enhanced base fine amount.</a:t>
            </a:r>
          </a:p>
          <a:p>
            <a:pPr lvl="1"/>
            <a:endParaRPr lang="en-US" dirty="0" smtClean="0"/>
          </a:p>
          <a:p>
            <a:pPr lvl="1">
              <a:buFont typeface="Arial" pitchFamily="34" charset="0"/>
              <a:buChar char="•"/>
            </a:pPr>
            <a:r>
              <a:rPr lang="en-US" dirty="0" smtClean="0"/>
              <a:t>State Restitution for misdemeanor conviction is imposed.</a:t>
            </a:r>
          </a:p>
          <a:p>
            <a:endParaRPr lang="en-US" dirty="0" smtClean="0"/>
          </a:p>
          <a:p>
            <a:r>
              <a:rPr lang="en-US" dirty="0" smtClean="0"/>
              <a:t>In this particular example, the auditor noted the following:</a:t>
            </a:r>
          </a:p>
          <a:p>
            <a:endParaRPr lang="en-US" dirty="0" smtClean="0"/>
          </a:p>
          <a:p>
            <a:pPr lvl="1">
              <a:buFont typeface="Arial" pitchFamily="34" charset="0"/>
              <a:buChar char="•"/>
            </a:pPr>
            <a:r>
              <a:rPr lang="en-US" dirty="0" smtClean="0"/>
              <a:t>Finding #1 - The court did not transfer the 2% State Court Automation amount from each of the base fine enhancements.</a:t>
            </a:r>
          </a:p>
          <a:p>
            <a:pPr lvl="1">
              <a:buFont typeface="Arial" pitchFamily="34" charset="0"/>
              <a:buChar char="•"/>
            </a:pPr>
            <a:endParaRPr lang="en-US" dirty="0" smtClean="0"/>
          </a:p>
          <a:p>
            <a:pPr lvl="1">
              <a:buFont typeface="Arial" pitchFamily="34" charset="0"/>
              <a:buChar char="•"/>
            </a:pPr>
            <a:r>
              <a:rPr lang="en-US" dirty="0" smtClean="0"/>
              <a:t>Finding #2 - The court did not add the Drug Program Fee fine increment as an enhancement to the base fine.</a:t>
            </a:r>
          </a:p>
          <a:p>
            <a:pPr lvl="1">
              <a:buFont typeface="Arial" pitchFamily="34" charset="0"/>
              <a:buChar char="•"/>
            </a:pPr>
            <a:endParaRPr lang="en-US" dirty="0" smtClean="0"/>
          </a:p>
          <a:p>
            <a:pPr lvl="1">
              <a:buFont typeface="Arial" pitchFamily="34" charset="0"/>
              <a:buChar char="•"/>
            </a:pPr>
            <a:r>
              <a:rPr lang="en-US" dirty="0" smtClean="0"/>
              <a:t>Finding # 3 – The court incorrectly assessed the $4 EMAT penalty even though the conviction was not for a VC violation. </a:t>
            </a:r>
          </a:p>
          <a:p>
            <a:endParaRPr lang="en-US" b="1" dirty="0" smtClean="0"/>
          </a:p>
          <a:p>
            <a:r>
              <a:rPr lang="en-US" b="1" dirty="0" smtClean="0"/>
              <a:t>Any Questions?</a:t>
            </a: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will cover regular traffic school distributions:</a:t>
            </a:r>
          </a:p>
          <a:p>
            <a:endParaRPr lang="en-US" dirty="0" smtClean="0"/>
          </a:p>
          <a:p>
            <a:pPr lvl="1">
              <a:buFont typeface="Arial" pitchFamily="34" charset="0"/>
              <a:buChar char="•"/>
            </a:pPr>
            <a:r>
              <a:rPr lang="en-US" dirty="0" smtClean="0"/>
              <a:t>VC 42007 covers most traffic school distributions. </a:t>
            </a:r>
          </a:p>
          <a:p>
            <a:pPr lvl="1">
              <a:buFont typeface="Arial" pitchFamily="34" charset="0"/>
              <a:buChar char="•"/>
            </a:pPr>
            <a:endParaRPr lang="en-US" dirty="0" smtClean="0"/>
          </a:p>
          <a:p>
            <a:pPr lvl="1">
              <a:buFont typeface="Arial" pitchFamily="34" charset="0"/>
              <a:buChar char="•"/>
            </a:pPr>
            <a:r>
              <a:rPr lang="en-US" dirty="0" smtClean="0"/>
              <a:t>VC 42007 converts the total bail to a Traffic Violator School fee.</a:t>
            </a:r>
          </a:p>
          <a:p>
            <a:pPr lvl="1">
              <a:buFont typeface="Arial" pitchFamily="34" charset="0"/>
              <a:buChar char="•"/>
            </a:pPr>
            <a:endParaRPr lang="en-US" dirty="0" smtClean="0"/>
          </a:p>
          <a:p>
            <a:pPr lvl="1">
              <a:buFont typeface="Arial" pitchFamily="34" charset="0"/>
              <a:buChar char="•"/>
            </a:pPr>
            <a:r>
              <a:rPr lang="en-US" dirty="0" smtClean="0"/>
              <a:t>Because VC 42007 converts the total bail to a TVS fee, the 2% State Court Automation no longer applies.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additional fees apply when a case is disposed with traffic school:</a:t>
            </a:r>
          </a:p>
          <a:p>
            <a:endParaRPr lang="en-US" dirty="0" smtClean="0"/>
          </a:p>
          <a:p>
            <a:pPr lvl="1">
              <a:buFont typeface="Arial" pitchFamily="34" charset="0"/>
              <a:buChar char="•"/>
            </a:pPr>
            <a:r>
              <a:rPr lang="en-US" dirty="0" smtClean="0"/>
              <a:t>The additional $49 TVS fee</a:t>
            </a:r>
          </a:p>
          <a:p>
            <a:pPr lvl="1">
              <a:buFont typeface="Arial" pitchFamily="34" charset="0"/>
              <a:buChar char="•"/>
            </a:pPr>
            <a:endParaRPr lang="en-US" dirty="0" smtClean="0"/>
          </a:p>
          <a:p>
            <a:pPr lvl="1">
              <a:buFont typeface="Arial" pitchFamily="34" charset="0"/>
              <a:buChar char="•"/>
            </a:pPr>
            <a:r>
              <a:rPr lang="en-US" dirty="0" smtClean="0"/>
              <a:t>The $3 DMV Administrative fee</a:t>
            </a:r>
          </a:p>
          <a:p>
            <a:pPr lvl="1">
              <a:buFont typeface="Arial" pitchFamily="34" charset="0"/>
              <a:buChar char="•"/>
            </a:pPr>
            <a:endParaRPr lang="en-US" dirty="0" smtClean="0"/>
          </a:p>
          <a:p>
            <a:pPr lvl="1">
              <a:buFont typeface="Arial" pitchFamily="34" charset="0"/>
              <a:buChar char="•"/>
            </a:pPr>
            <a:r>
              <a:rPr lang="en-US" dirty="0" smtClean="0"/>
              <a:t>An additional court fee for monitoring traffic violator schools.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total bail is converted to the TVS fee, VC 42007 also requires certain specific distributions from this TVS fee:</a:t>
            </a:r>
          </a:p>
          <a:p>
            <a:endParaRPr lang="en-US" dirty="0" smtClean="0"/>
          </a:p>
          <a:p>
            <a:pPr lvl="1">
              <a:buFont typeface="Arial" pitchFamily="34" charset="0"/>
              <a:buChar char="•"/>
            </a:pPr>
            <a:r>
              <a:rPr lang="en-US" dirty="0" smtClean="0"/>
              <a:t>$1 for LCCF</a:t>
            </a:r>
          </a:p>
          <a:p>
            <a:pPr lvl="1">
              <a:buFont typeface="Arial" pitchFamily="34" charset="0"/>
              <a:buChar char="•"/>
            </a:pPr>
            <a:endParaRPr lang="en-US" dirty="0" smtClean="0"/>
          </a:p>
          <a:p>
            <a:pPr lvl="1">
              <a:buFont typeface="Arial" pitchFamily="34" charset="0"/>
              <a:buChar char="•"/>
            </a:pPr>
            <a:r>
              <a:rPr lang="en-US" dirty="0" smtClean="0"/>
              <a:t>$1 for LCJF</a:t>
            </a:r>
          </a:p>
          <a:p>
            <a:pPr lvl="1">
              <a:buFont typeface="Arial" pitchFamily="34" charset="0"/>
              <a:buChar char="•"/>
            </a:pPr>
            <a:endParaRPr lang="en-US" dirty="0" smtClean="0"/>
          </a:p>
          <a:p>
            <a:pPr lvl="1">
              <a:buFont typeface="Arial" pitchFamily="34" charset="0"/>
              <a:buChar char="•"/>
            </a:pPr>
            <a:r>
              <a:rPr lang="en-US" dirty="0" smtClean="0"/>
              <a:t>$2 for EMS fund</a:t>
            </a:r>
          </a:p>
          <a:p>
            <a:pPr lvl="1">
              <a:buFont typeface="Arial" pitchFamily="34" charset="0"/>
              <a:buChar char="•"/>
            </a:pPr>
            <a:endParaRPr lang="en-US" dirty="0" smtClean="0"/>
          </a:p>
          <a:p>
            <a:pPr lvl="1">
              <a:buFont typeface="Arial" pitchFamily="34" charset="0"/>
              <a:buChar char="•"/>
            </a:pPr>
            <a:r>
              <a:rPr lang="en-US" dirty="0" smtClean="0"/>
              <a:t>$5 for SCFCF</a:t>
            </a:r>
          </a:p>
          <a:p>
            <a:pPr lvl="1">
              <a:buFont typeface="Arial" pitchFamily="34" charset="0"/>
              <a:buChar char="•"/>
            </a:pPr>
            <a:endParaRPr lang="en-US" dirty="0" smtClean="0"/>
          </a:p>
          <a:p>
            <a:pPr lvl="1">
              <a:buFont typeface="Arial" pitchFamily="34" charset="0"/>
              <a:buChar char="•"/>
            </a:pPr>
            <a:r>
              <a:rPr lang="en-US" dirty="0" smtClean="0"/>
              <a:t>And if a city arrest, portion city would have received on regular bail forfeiture.</a:t>
            </a:r>
          </a:p>
          <a:p>
            <a:pPr lvl="1">
              <a:buFont typeface="Arial" pitchFamily="34" charset="0"/>
              <a:buChar char="•"/>
            </a:pPr>
            <a:endParaRPr lang="en-US" dirty="0" smtClean="0"/>
          </a:p>
          <a:p>
            <a:r>
              <a:rPr lang="en-US" dirty="0" smtClean="0"/>
              <a:t>The remainder of the TVS fee remains on deposit with the county.</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TVS does not include the State Surcharge and other fees and assessments.</a:t>
            </a:r>
          </a:p>
          <a:p>
            <a:endParaRPr lang="en-US" dirty="0" smtClean="0"/>
          </a:p>
          <a:p>
            <a:r>
              <a:rPr lang="en-US" dirty="0" smtClean="0"/>
              <a:t>These are distributed as specified by their statutes.</a:t>
            </a:r>
          </a:p>
          <a:p>
            <a:endParaRPr lang="en-US" dirty="0" smtClean="0"/>
          </a:p>
          <a:p>
            <a:r>
              <a:rPr lang="en-US" b="1" dirty="0" smtClean="0"/>
              <a:t>See Above List</a:t>
            </a:r>
            <a:endParaRPr lang="en-US" b="1"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indicated earlier, after the specified distributions, the remaining balance of the TVS Fee remains on deposit in the county General Fund.</a:t>
            </a:r>
          </a:p>
          <a:p>
            <a:endParaRPr lang="en-US" dirty="0" smtClean="0"/>
          </a:p>
          <a:p>
            <a:r>
              <a:rPr lang="en-US" dirty="0" smtClean="0"/>
              <a:t>For the 50 % Excess MOE reporting discussed earlier this morning, 77% of the TVS Fee balance is included in the MOE amount.</a:t>
            </a:r>
          </a:p>
          <a:p>
            <a:endParaRPr lang="en-US" dirty="0" smtClean="0"/>
          </a:p>
          <a:p>
            <a:r>
              <a:rPr lang="en-US" dirty="0" smtClean="0"/>
              <a:t>Also, the $1 LCCF and $1 LCJF distributions from the TVS Fee are made from the 23% portion of the TVS Fee balance, not the 77%. </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an example of a regular Traffic School distribution with a </a:t>
            </a:r>
            <a:r>
              <a:rPr lang="en-US" b="1" dirty="0" smtClean="0"/>
              <a:t>city arrest.</a:t>
            </a:r>
          </a:p>
          <a:p>
            <a:endParaRPr lang="en-US" dirty="0" smtClean="0"/>
          </a:p>
          <a:p>
            <a:r>
              <a:rPr lang="en-US" dirty="0" smtClean="0"/>
              <a:t>We will use the same speeding traffic school case, </a:t>
            </a:r>
            <a:r>
              <a:rPr lang="en-US" b="1" dirty="0" smtClean="0"/>
              <a:t>but now with a city arrest.</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this example, the city police was the arresting agency and the violation is speeding 16 - 25 MPH over 65 MPH, with no prior VC violations.</a:t>
            </a:r>
          </a:p>
          <a:p>
            <a:endParaRPr lang="en-US" dirty="0" smtClean="0"/>
          </a:p>
          <a:p>
            <a:pPr lvl="1">
              <a:buFont typeface="Arial" pitchFamily="34" charset="0"/>
              <a:buChar char="•"/>
            </a:pPr>
            <a:r>
              <a:rPr lang="en-US" dirty="0" smtClean="0"/>
              <a:t>The violation is an infraction that is disposed with traffic school.</a:t>
            </a:r>
          </a:p>
          <a:p>
            <a:pPr lvl="1">
              <a:buFont typeface="Arial" pitchFamily="34" charset="0"/>
              <a:buChar char="•"/>
            </a:pPr>
            <a:r>
              <a:rPr lang="en-US" dirty="0" smtClean="0"/>
              <a:t>The base fine from the UB&amp;PS is $70.</a:t>
            </a:r>
          </a:p>
          <a:p>
            <a:pPr lvl="1">
              <a:buFont typeface="Arial" pitchFamily="34" charset="0"/>
              <a:buChar char="•"/>
            </a:pPr>
            <a:r>
              <a:rPr lang="en-US" dirty="0" smtClean="0"/>
              <a:t>Using this information, the standard distribution with all penalties, surcharge, and fees is calculated.</a:t>
            </a:r>
          </a:p>
          <a:p>
            <a:endParaRPr lang="en-US" dirty="0" smtClean="0"/>
          </a:p>
          <a:p>
            <a:r>
              <a:rPr lang="en-US" dirty="0" smtClean="0"/>
              <a:t>Next, the “total bail” of $277 ($291 subtotal - $14 surcharge) is converted to the TVS Fee and the specific distributions per VC 42007 ($82.15) are made from this TVS Fee leaving $194.85 in the county General Fund:</a:t>
            </a:r>
          </a:p>
          <a:p>
            <a:endParaRPr lang="en-US" dirty="0" smtClean="0"/>
          </a:p>
          <a:p>
            <a:pPr lvl="1">
              <a:buFont typeface="Arial" pitchFamily="34" charset="0"/>
              <a:buChar char="•"/>
            </a:pPr>
            <a:r>
              <a:rPr lang="en-US" b="1" dirty="0" smtClean="0"/>
              <a:t>$17.15 to City, which is 98% of $17.50</a:t>
            </a:r>
          </a:p>
          <a:p>
            <a:pPr lvl="1">
              <a:buFont typeface="Arial" pitchFamily="34" charset="0"/>
              <a:buChar char="•"/>
            </a:pPr>
            <a:r>
              <a:rPr lang="en-US" dirty="0" smtClean="0"/>
              <a:t>$1 LCCF</a:t>
            </a:r>
          </a:p>
          <a:p>
            <a:pPr lvl="1">
              <a:buFont typeface="Arial" pitchFamily="34" charset="0"/>
              <a:buChar char="•"/>
            </a:pPr>
            <a:r>
              <a:rPr lang="en-US" dirty="0" smtClean="0"/>
              <a:t>$1 LCJF</a:t>
            </a:r>
          </a:p>
          <a:p>
            <a:pPr lvl="1">
              <a:buFont typeface="Arial" pitchFamily="34" charset="0"/>
              <a:buChar char="•"/>
            </a:pPr>
            <a:r>
              <a:rPr lang="en-US" dirty="0" smtClean="0"/>
              <a:t>$14 EMS</a:t>
            </a:r>
          </a:p>
          <a:p>
            <a:pPr lvl="1">
              <a:buFont typeface="Arial" pitchFamily="34" charset="0"/>
              <a:buChar char="•"/>
            </a:pPr>
            <a:r>
              <a:rPr lang="en-US" dirty="0" smtClean="0"/>
              <a:t>$14 Additional EMS</a:t>
            </a:r>
          </a:p>
          <a:p>
            <a:pPr lvl="1">
              <a:buFont typeface="Arial" pitchFamily="34" charset="0"/>
              <a:buChar char="•"/>
            </a:pPr>
            <a:r>
              <a:rPr lang="en-US" dirty="0" smtClean="0"/>
              <a:t>$21 SCFCF</a:t>
            </a:r>
          </a:p>
          <a:p>
            <a:pPr lvl="1">
              <a:buFont typeface="Arial" pitchFamily="34" charset="0"/>
              <a:buChar char="•"/>
            </a:pPr>
            <a:r>
              <a:rPr lang="en-US" dirty="0" smtClean="0"/>
              <a:t>$14 INCA</a:t>
            </a:r>
          </a:p>
          <a:p>
            <a:endParaRPr lang="en-US" dirty="0" smtClean="0"/>
          </a:p>
          <a:p>
            <a:r>
              <a:rPr lang="en-US" dirty="0" smtClean="0"/>
              <a:t>Finding #1 = Court did not distribute city share net of 2%.</a:t>
            </a:r>
          </a:p>
          <a:p>
            <a:r>
              <a:rPr lang="en-US" dirty="0" smtClean="0"/>
              <a:t>Finding #2 = Court did not include $4 EMAT as part of the TVS Fee</a:t>
            </a:r>
          </a:p>
          <a:p>
            <a:r>
              <a:rPr lang="en-US" dirty="0" smtClean="0"/>
              <a:t>Finding #3 = Court incorrectly included the SCFCF-ICNA portion of GC 70372 as part of the TVS Fee</a:t>
            </a:r>
          </a:p>
          <a:p>
            <a:r>
              <a:rPr lang="en-US" b="1" dirty="0" smtClean="0"/>
              <a:t>Any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regular traffic school distributions, Total Fine becomes a TVS Fee.</a:t>
            </a:r>
          </a:p>
          <a:p>
            <a:endParaRPr lang="en-US" dirty="0" smtClean="0"/>
          </a:p>
          <a:p>
            <a:r>
              <a:rPr lang="en-US" dirty="0" smtClean="0"/>
              <a:t>Perform the required VC 42007 distributions.</a:t>
            </a:r>
          </a:p>
          <a:p>
            <a:endParaRPr lang="en-US" dirty="0" smtClean="0"/>
          </a:p>
          <a:p>
            <a:r>
              <a:rPr lang="en-US" dirty="0" smtClean="0"/>
              <a:t>Distribute the remaining balance of the TVS Fee to the county.</a:t>
            </a:r>
          </a:p>
          <a:p>
            <a:endParaRPr lang="en-US" dirty="0" smtClean="0"/>
          </a:p>
          <a:p>
            <a:r>
              <a:rPr lang="en-US" dirty="0" smtClean="0"/>
              <a:t>Make the other distributions:</a:t>
            </a:r>
          </a:p>
          <a:p>
            <a:endParaRPr lang="en-US" dirty="0" smtClean="0"/>
          </a:p>
          <a:p>
            <a:pPr lvl="1">
              <a:buFont typeface="Arial" pitchFamily="34" charset="0"/>
              <a:buChar char="•"/>
            </a:pPr>
            <a:r>
              <a:rPr lang="en-US" dirty="0" smtClean="0"/>
              <a:t>20% State surcharge.</a:t>
            </a:r>
          </a:p>
          <a:p>
            <a:pPr lvl="1">
              <a:buFont typeface="Arial" pitchFamily="34" charset="0"/>
              <a:buChar char="•"/>
            </a:pPr>
            <a:endParaRPr lang="en-US" dirty="0" smtClean="0"/>
          </a:p>
          <a:p>
            <a:pPr lvl="1">
              <a:buFont typeface="Arial" pitchFamily="34" charset="0"/>
              <a:buChar char="•"/>
            </a:pPr>
            <a:r>
              <a:rPr lang="en-US" dirty="0" smtClean="0"/>
              <a:t>Other assessments and fees.</a:t>
            </a:r>
          </a:p>
          <a:p>
            <a:pPr lvl="1">
              <a:buFont typeface="Arial" pitchFamily="34" charset="0"/>
              <a:buChar char="•"/>
            </a:pPr>
            <a:endParaRPr lang="en-US" dirty="0" smtClean="0"/>
          </a:p>
          <a:p>
            <a:endParaRPr lang="en-US" b="1" dirty="0" smtClean="0"/>
          </a:p>
          <a:p>
            <a:r>
              <a:rPr lang="en-US" b="1" dirty="0" smtClean="0"/>
              <a:t>Any Questions?</a:t>
            </a: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cover another special distribution, Red Light bail forfeiture.</a:t>
            </a:r>
          </a:p>
          <a:p>
            <a:endParaRPr lang="en-US" dirty="0" smtClean="0"/>
          </a:p>
          <a:p>
            <a:r>
              <a:rPr lang="en-US" dirty="0" smtClean="0"/>
              <a:t>The distribution for Red Light is driven by PC 1463.11:</a:t>
            </a:r>
          </a:p>
          <a:p>
            <a:endParaRPr lang="en-US" dirty="0" smtClean="0"/>
          </a:p>
          <a:p>
            <a:pPr lvl="1">
              <a:buFont typeface="Arial" pitchFamily="34" charset="0"/>
              <a:buChar char="•"/>
            </a:pPr>
            <a:r>
              <a:rPr lang="en-US" dirty="0" smtClean="0"/>
              <a:t>Basically, 30% of the base fine and penalties are allocated to the local General Fund.</a:t>
            </a:r>
          </a:p>
          <a:p>
            <a:pPr lvl="1">
              <a:buFont typeface="Arial" pitchFamily="34" charset="0"/>
              <a:buChar char="•"/>
            </a:pPr>
            <a:endParaRPr lang="en-US" dirty="0" smtClean="0"/>
          </a:p>
          <a:p>
            <a:pPr lvl="1">
              <a:buFont typeface="Arial" pitchFamily="34" charset="0"/>
              <a:buChar char="•"/>
            </a:pPr>
            <a:r>
              <a:rPr lang="en-US" dirty="0" smtClean="0"/>
              <a:t>The remaining 70% is distributed per PC 1463.</a:t>
            </a:r>
          </a:p>
          <a:p>
            <a:pPr lvl="1">
              <a:buFont typeface="Arial" pitchFamily="34" charset="0"/>
              <a:buChar char="•"/>
            </a:pP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D9F4C546-B584-4134-AC0F-491C1C580FC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spreadsheets are useful to:</a:t>
            </a:r>
          </a:p>
          <a:p>
            <a:endParaRPr lang="en-US" dirty="0" smtClean="0"/>
          </a:p>
          <a:p>
            <a:pPr lvl="1">
              <a:buFont typeface="Arial" pitchFamily="34" charset="0"/>
              <a:buChar char="•"/>
            </a:pPr>
            <a:r>
              <a:rPr lang="en-US" dirty="0" smtClean="0"/>
              <a:t>Help identify potential revenue distribution issues for certain case types.</a:t>
            </a:r>
          </a:p>
          <a:p>
            <a:pPr lvl="1"/>
            <a:endParaRPr lang="en-US" dirty="0" smtClean="0"/>
          </a:p>
          <a:p>
            <a:pPr lvl="1">
              <a:buFont typeface="Arial" pitchFamily="34" charset="0"/>
              <a:buChar char="•"/>
            </a:pPr>
            <a:r>
              <a:rPr lang="en-US" dirty="0" smtClean="0"/>
              <a:t>Internal Audit Services uses spreadsheets to review court distributions so they can take corrective action on a prospective basis.</a:t>
            </a:r>
          </a:p>
          <a:p>
            <a:pPr lvl="1">
              <a:buFont typeface="Arial" pitchFamily="34" charset="0"/>
              <a:buChar char="•"/>
            </a:pPr>
            <a:endParaRPr lang="en-US" dirty="0" smtClean="0"/>
          </a:p>
          <a:p>
            <a:pPr lvl="1">
              <a:buFont typeface="Arial" pitchFamily="34" charset="0"/>
              <a:buChar char="•"/>
            </a:pPr>
            <a:r>
              <a:rPr lang="en-US" b="1" dirty="0" smtClean="0"/>
              <a:t>They are NOT geared to replace revenue distribution systems.</a:t>
            </a:r>
          </a:p>
          <a:p>
            <a:pPr lvl="1">
              <a:buFont typeface="Arial" pitchFamily="34" charset="0"/>
              <a:buChar char="•"/>
            </a:pPr>
            <a:endParaRPr lang="en-US" dirty="0" smtClean="0"/>
          </a:p>
          <a:p>
            <a:r>
              <a:rPr lang="en-US" dirty="0" smtClean="0"/>
              <a:t>These IAS spreadsheets have evolved over-time:</a:t>
            </a:r>
          </a:p>
          <a:p>
            <a:endParaRPr lang="en-US" dirty="0" smtClean="0"/>
          </a:p>
          <a:p>
            <a:pPr lvl="1">
              <a:buFont typeface="Arial" pitchFamily="34" charset="0"/>
              <a:buChar char="•"/>
            </a:pPr>
            <a:r>
              <a:rPr lang="en-US" dirty="0" smtClean="0"/>
              <a:t>Started in 2004 for Sustain distribution testing.</a:t>
            </a:r>
          </a:p>
          <a:p>
            <a:pPr lvl="1"/>
            <a:endParaRPr lang="en-US" dirty="0" smtClean="0"/>
          </a:p>
          <a:p>
            <a:pPr lvl="1">
              <a:buFont typeface="Arial" pitchFamily="34" charset="0"/>
              <a:buChar char="•"/>
            </a:pPr>
            <a:r>
              <a:rPr lang="en-US" dirty="0" smtClean="0"/>
              <a:t>Ryan Mendoza has diligently worked on these since at least 2007.</a:t>
            </a:r>
          </a:p>
          <a:p>
            <a:pPr lvl="1"/>
            <a:endParaRPr lang="en-US" dirty="0" smtClean="0"/>
          </a:p>
          <a:p>
            <a:pPr lvl="1">
              <a:buFont typeface="Arial" pitchFamily="34" charset="0"/>
              <a:buChar char="•"/>
            </a:pPr>
            <a:r>
              <a:rPr lang="en-US" dirty="0" smtClean="0"/>
              <a:t>I have reviewed and made suggestions throughout; including  the most current versions we will be using today. </a:t>
            </a:r>
          </a:p>
          <a:p>
            <a:pPr lvl="1"/>
            <a:endParaRPr lang="en-US" dirty="0" smtClean="0"/>
          </a:p>
          <a:p>
            <a:pPr lvl="1">
              <a:buFont typeface="Arial" pitchFamily="34" charset="0"/>
              <a:buChar char="•"/>
            </a:pPr>
            <a:r>
              <a:rPr lang="en-US" dirty="0" smtClean="0"/>
              <a:t>IAS began using on court audits around 2008.</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note that the Red Light and Railroad distributions are similar, including the 30% allocations.</a:t>
            </a:r>
          </a:p>
          <a:p>
            <a:endParaRPr lang="en-US" dirty="0" smtClean="0"/>
          </a:p>
          <a:p>
            <a:pPr lvl="1">
              <a:buFont typeface="Arial" pitchFamily="34" charset="0"/>
              <a:buChar char="•"/>
            </a:pPr>
            <a:r>
              <a:rPr lang="en-US" dirty="0" smtClean="0"/>
              <a:t>The only difference is the recipient of the 30% allocation.</a:t>
            </a:r>
          </a:p>
          <a:p>
            <a:pPr lvl="1">
              <a:buFont typeface="Arial" pitchFamily="34" charset="0"/>
              <a:buChar char="•"/>
            </a:pPr>
            <a:endParaRPr lang="en-US" dirty="0" smtClean="0"/>
          </a:p>
          <a:p>
            <a:pPr lvl="1">
              <a:buFont typeface="Arial" pitchFamily="34" charset="0"/>
              <a:buChar char="•"/>
            </a:pPr>
            <a:r>
              <a:rPr lang="en-US" dirty="0" smtClean="0"/>
              <a:t>Therefore, the Red Light and Railroad distribution spreadsheets are similar except for the recipients of the 30% allocation.</a:t>
            </a:r>
          </a:p>
          <a:p>
            <a:endParaRPr lang="en-US" dirty="0" smtClean="0"/>
          </a:p>
          <a:p>
            <a:endParaRPr lang="en-US" dirty="0" smtClean="0"/>
          </a:p>
          <a:p>
            <a:r>
              <a:rPr lang="en-US" dirty="0" smtClean="0"/>
              <a:t>Let’s look at a Red Light distribution example.</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city arrest for a Red Light infraction violation. The UB&amp;PS base fine is $100.</a:t>
            </a:r>
          </a:p>
          <a:p>
            <a:endParaRPr lang="en-US" dirty="0" smtClean="0"/>
          </a:p>
          <a:p>
            <a:pPr lvl="1">
              <a:buFont typeface="Arial" pitchFamily="34" charset="0"/>
              <a:buChar char="•"/>
            </a:pPr>
            <a:r>
              <a:rPr lang="en-US" dirty="0" smtClean="0"/>
              <a:t>30% of the fines and penalties deposited with the county are allocated to the city because this is a city arrest.</a:t>
            </a:r>
          </a:p>
          <a:p>
            <a:pPr lvl="1">
              <a:buFont typeface="Arial" pitchFamily="34" charset="0"/>
              <a:buChar char="•"/>
            </a:pPr>
            <a:endParaRPr lang="en-US" dirty="0" smtClean="0"/>
          </a:p>
          <a:p>
            <a:pPr lvl="1">
              <a:buFont typeface="Arial" pitchFamily="34" charset="0"/>
              <a:buChar char="•"/>
            </a:pPr>
            <a:r>
              <a:rPr lang="en-US" dirty="0" smtClean="0"/>
              <a:t>Please note that the DNAs and Additional EMS penalties are excluded from the 30% allocation. This is because these penalties have “notwithstanding any other law…” language in their respective statutes.</a:t>
            </a:r>
          </a:p>
          <a:p>
            <a:pPr lvl="1">
              <a:buFont typeface="Arial" pitchFamily="34" charset="0"/>
              <a:buChar char="•"/>
            </a:pPr>
            <a:endParaRPr lang="en-US" dirty="0" smtClean="0"/>
          </a:p>
          <a:p>
            <a:pPr lvl="1">
              <a:buFont typeface="Arial" pitchFamily="34" charset="0"/>
              <a:buChar char="•"/>
            </a:pPr>
            <a:r>
              <a:rPr lang="en-US" dirty="0" smtClean="0"/>
              <a:t>The surcharge is to go directly to the State, so the 30% allocation does not apply.</a:t>
            </a:r>
          </a:p>
          <a:p>
            <a:pPr lvl="1">
              <a:buFont typeface="Arial" pitchFamily="34" charset="0"/>
              <a:buChar char="•"/>
            </a:pPr>
            <a:endParaRPr lang="en-US" dirty="0" smtClean="0"/>
          </a:p>
          <a:p>
            <a:pPr lvl="1">
              <a:buFont typeface="Arial" pitchFamily="34" charset="0"/>
              <a:buChar char="•"/>
            </a:pPr>
            <a:r>
              <a:rPr lang="en-US" dirty="0" smtClean="0"/>
              <a:t>Because the allocation does not change the nature of the initial fine or penalty, the 2% State Court Automation is transferred from the fines and penalties.</a:t>
            </a:r>
          </a:p>
          <a:p>
            <a:pPr lvl="1">
              <a:buFont typeface="Arial" pitchFamily="34" charset="0"/>
              <a:buChar char="•"/>
            </a:pPr>
            <a:endParaRPr lang="en-US" dirty="0" smtClean="0"/>
          </a:p>
          <a:p>
            <a:r>
              <a:rPr lang="en-US" dirty="0" smtClean="0"/>
              <a:t>After careful analysis, the auditor noted finding #1:</a:t>
            </a:r>
          </a:p>
          <a:p>
            <a:pPr lvl="1">
              <a:buFont typeface="Arial" pitchFamily="34" charset="0"/>
              <a:buChar char="•"/>
            </a:pPr>
            <a:r>
              <a:rPr lang="en-US" dirty="0" smtClean="0"/>
              <a:t>The court incorrectly allocated 30% from the DNA and additional EMS penalties. </a:t>
            </a:r>
          </a:p>
          <a:p>
            <a:pPr lvl="1">
              <a:buFont typeface="Arial" pitchFamily="34" charset="0"/>
              <a:buChar char="•"/>
            </a:pPr>
            <a:endParaRPr lang="en-US" dirty="0" smtClean="0"/>
          </a:p>
          <a:p>
            <a:r>
              <a:rPr lang="en-US" b="1" dirty="0" smtClean="0"/>
              <a:t>Any Questions?</a:t>
            </a:r>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Earlier we presented the regular traffic school distribution. </a:t>
            </a:r>
          </a:p>
          <a:p>
            <a:endParaRPr lang="en-US" dirty="0" smtClean="0"/>
          </a:p>
          <a:p>
            <a:r>
              <a:rPr lang="en-US" dirty="0" smtClean="0"/>
              <a:t>However, some VC violations eligible for traffic school do not follow the regular VC 42007 traffic school distribution.</a:t>
            </a:r>
          </a:p>
          <a:p>
            <a:endParaRPr lang="en-US" dirty="0" smtClean="0"/>
          </a:p>
          <a:p>
            <a:r>
              <a:rPr lang="en-US" dirty="0" smtClean="0"/>
              <a:t>For example:</a:t>
            </a:r>
          </a:p>
          <a:p>
            <a:endParaRPr lang="en-US" dirty="0" smtClean="0"/>
          </a:p>
          <a:p>
            <a:pPr lvl="1">
              <a:buFont typeface="Arial" pitchFamily="34" charset="0"/>
              <a:buChar char="•"/>
            </a:pPr>
            <a:r>
              <a:rPr lang="en-US" dirty="0" smtClean="0"/>
              <a:t>Red Light Traffic School follows VC 42007.3</a:t>
            </a:r>
          </a:p>
          <a:p>
            <a:pPr lvl="1">
              <a:buFont typeface="Arial" pitchFamily="34" charset="0"/>
              <a:buChar char="•"/>
            </a:pPr>
            <a:endParaRPr lang="en-US" dirty="0" smtClean="0"/>
          </a:p>
          <a:p>
            <a:pPr lvl="1">
              <a:buFont typeface="Arial" pitchFamily="34" charset="0"/>
              <a:buChar char="•"/>
            </a:pPr>
            <a:r>
              <a:rPr lang="en-US" dirty="0" smtClean="0"/>
              <a:t>Railroad Traffic School follows VC 42007.4</a:t>
            </a:r>
          </a:p>
          <a:p>
            <a:pPr lvl="1"/>
            <a:endParaRPr lang="en-US" dirty="0" smtClean="0"/>
          </a:p>
          <a:p>
            <a:pPr lvl="1">
              <a:buFont typeface="Arial" pitchFamily="34" charset="0"/>
              <a:buChar char="•"/>
            </a:pPr>
            <a:r>
              <a:rPr lang="en-US" dirty="0" smtClean="0"/>
              <a:t>Child Seat Traffic School follows VC 27360(e)</a:t>
            </a:r>
          </a:p>
          <a:p>
            <a:pPr lvl="1">
              <a:buFont typeface="Arial" pitchFamily="34" charset="0"/>
              <a:buChar char="•"/>
            </a:pPr>
            <a:endParaRPr lang="en-US" dirty="0" smtClean="0"/>
          </a:p>
          <a:p>
            <a:endParaRPr lang="en-US" dirty="0" smtClean="0"/>
          </a:p>
          <a:p>
            <a:r>
              <a:rPr lang="en-US" dirty="0" smtClean="0"/>
              <a:t>We will cover these special traffic school distributions in more detail next.</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Red Light Traffic School,</a:t>
            </a:r>
          </a:p>
          <a:p>
            <a:endParaRPr lang="en-US" dirty="0" smtClean="0"/>
          </a:p>
          <a:p>
            <a:pPr lvl="1">
              <a:buFont typeface="Arial" pitchFamily="34" charset="0"/>
              <a:buChar char="•"/>
            </a:pPr>
            <a:r>
              <a:rPr lang="en-US" dirty="0" smtClean="0"/>
              <a:t>30% of the TVS Fee is allocated to the county or city General Fund</a:t>
            </a:r>
          </a:p>
          <a:p>
            <a:pPr lvl="1"/>
            <a:endParaRPr lang="en-US" dirty="0" smtClean="0"/>
          </a:p>
          <a:p>
            <a:pPr lvl="1">
              <a:buFont typeface="Arial" pitchFamily="34" charset="0"/>
              <a:buChar char="•"/>
            </a:pPr>
            <a:r>
              <a:rPr lang="en-US" dirty="0" smtClean="0"/>
              <a:t>The remaining 70% of the TVS is distributed per VC 42007.</a:t>
            </a:r>
          </a:p>
          <a:p>
            <a:pPr lvl="1">
              <a:buFont typeface="Arial" pitchFamily="34" charset="0"/>
              <a:buChar char="•"/>
            </a:pPr>
            <a:endParaRPr lang="en-US" dirty="0" smtClean="0"/>
          </a:p>
          <a:p>
            <a:endParaRPr lang="en-US" dirty="0" smtClean="0"/>
          </a:p>
          <a:p>
            <a:r>
              <a:rPr lang="en-US" dirty="0" smtClean="0"/>
              <a:t>Let’s look at an example.</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For Red Light Traffic School, we used the same $100 base fine and county arrest as the Red Light bail forfeiture example.</a:t>
            </a:r>
          </a:p>
          <a:p>
            <a:endParaRPr lang="en-US" dirty="0" smtClean="0"/>
          </a:p>
          <a:p>
            <a:pPr>
              <a:buFont typeface="Arial" pitchFamily="34" charset="0"/>
              <a:buChar char="•"/>
            </a:pPr>
            <a:r>
              <a:rPr lang="en-US" dirty="0" smtClean="0"/>
              <a:t>As shown, the fines and penalties making up “total bail” are converted to a TVS Fee.</a:t>
            </a:r>
          </a:p>
          <a:p>
            <a:pPr>
              <a:buFont typeface="Arial" pitchFamily="34" charset="0"/>
              <a:buChar char="•"/>
            </a:pPr>
            <a:r>
              <a:rPr lang="en-US" dirty="0" smtClean="0"/>
              <a:t>The 30% Red Light allocation is made from the TVS Fee.</a:t>
            </a:r>
          </a:p>
          <a:p>
            <a:pPr>
              <a:buFont typeface="Arial" pitchFamily="34" charset="0"/>
              <a:buChar char="•"/>
            </a:pPr>
            <a:r>
              <a:rPr lang="en-US" dirty="0" smtClean="0"/>
              <a:t>Note: DNAs and Additional EMS “notwithstanding…” language no longer applies since penalties converted to part of the TVS Fee.</a:t>
            </a:r>
          </a:p>
          <a:p>
            <a:pPr>
              <a:buFont typeface="Arial" pitchFamily="34" charset="0"/>
              <a:buChar char="•"/>
            </a:pPr>
            <a:r>
              <a:rPr lang="en-US" dirty="0" smtClean="0"/>
              <a:t>After the 30% allocation, the special distributions specified by VC 42007 are made from the remaining TVS Fee:</a:t>
            </a:r>
          </a:p>
          <a:p>
            <a:pPr lvl="1">
              <a:buFont typeface="Arial" pitchFamily="34" charset="0"/>
              <a:buChar char="•"/>
            </a:pPr>
            <a:r>
              <a:rPr lang="en-US" dirty="0" smtClean="0"/>
              <a:t>$1 LCCF</a:t>
            </a:r>
          </a:p>
          <a:p>
            <a:pPr lvl="1">
              <a:buFont typeface="Arial" pitchFamily="34" charset="0"/>
              <a:buChar char="•"/>
            </a:pPr>
            <a:r>
              <a:rPr lang="en-US" dirty="0" smtClean="0"/>
              <a:t>$1 LCJF</a:t>
            </a:r>
          </a:p>
          <a:p>
            <a:pPr lvl="1">
              <a:buFont typeface="Arial" pitchFamily="34" charset="0"/>
              <a:buChar char="•"/>
            </a:pPr>
            <a:r>
              <a:rPr lang="en-US" dirty="0" smtClean="0"/>
              <a:t>$20 EMS</a:t>
            </a:r>
          </a:p>
          <a:p>
            <a:pPr lvl="1">
              <a:buFont typeface="Arial" pitchFamily="34" charset="0"/>
              <a:buChar char="•"/>
            </a:pPr>
            <a:r>
              <a:rPr lang="en-US" dirty="0" smtClean="0"/>
              <a:t>$20 Additional EMS</a:t>
            </a:r>
            <a:br>
              <a:rPr lang="en-US" dirty="0" smtClean="0"/>
            </a:br>
            <a:r>
              <a:rPr lang="en-US" dirty="0" smtClean="0"/>
              <a:t>$30 SCFCF</a:t>
            </a:r>
          </a:p>
          <a:p>
            <a:pPr lvl="1">
              <a:buFont typeface="Arial" pitchFamily="34" charset="0"/>
              <a:buChar char="•"/>
            </a:pPr>
            <a:r>
              <a:rPr lang="en-US" dirty="0" smtClean="0"/>
              <a:t>$20 ICNA</a:t>
            </a:r>
          </a:p>
          <a:p>
            <a:endParaRPr lang="en-US" dirty="0" smtClean="0"/>
          </a:p>
          <a:p>
            <a:pPr>
              <a:buFont typeface="Arial" pitchFamily="34" charset="0"/>
              <a:buChar char="•"/>
            </a:pPr>
            <a:r>
              <a:rPr lang="en-US" dirty="0" smtClean="0"/>
              <a:t>The remaining TVS Fee is distributed to the county General Fund.</a:t>
            </a:r>
          </a:p>
          <a:p>
            <a:endParaRPr lang="en-US" dirty="0" smtClean="0"/>
          </a:p>
          <a:p>
            <a:r>
              <a:rPr lang="en-US" dirty="0" smtClean="0"/>
              <a:t>After careful analysis, the auditor noted the following findings:</a:t>
            </a:r>
          </a:p>
          <a:p>
            <a:pPr lvl="1">
              <a:buFont typeface="Arial" pitchFamily="34" charset="0"/>
              <a:buChar char="•"/>
            </a:pPr>
            <a:r>
              <a:rPr lang="en-US" dirty="0" smtClean="0"/>
              <a:t>Finding #1 = EMAT not included as a part of the TVS Fee.</a:t>
            </a:r>
          </a:p>
          <a:p>
            <a:pPr lvl="1">
              <a:buFont typeface="Arial" pitchFamily="34" charset="0"/>
              <a:buChar char="•"/>
            </a:pPr>
            <a:r>
              <a:rPr lang="en-US" dirty="0" smtClean="0"/>
              <a:t>Finding #2 = 30% not allocated from the EMAT portion.</a:t>
            </a:r>
          </a:p>
          <a:p>
            <a:pPr lvl="1">
              <a:buFont typeface="Arial" pitchFamily="34" charset="0"/>
              <a:buChar char="•"/>
            </a:pPr>
            <a:r>
              <a:rPr lang="en-US" dirty="0" smtClean="0"/>
              <a:t>Finding #3 = Correct amounts not distributed to the SCFCF and ICNA.</a:t>
            </a:r>
          </a:p>
          <a:p>
            <a:endParaRPr lang="en-US" dirty="0" smtClean="0"/>
          </a:p>
          <a:p>
            <a:r>
              <a:rPr lang="en-US" b="1" dirty="0" smtClean="0"/>
              <a:t>Any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Railroad Traffic School is similar to Red Light Traffic School, except the remainder after the 30% allocation is distributed per PC 1463.</a:t>
            </a:r>
          </a:p>
          <a:p>
            <a:endParaRPr lang="en-US" dirty="0" smtClean="0"/>
          </a:p>
          <a:p>
            <a:r>
              <a:rPr lang="en-US" dirty="0" smtClean="0"/>
              <a:t>Let’s take a closer look at a Railroad Traffic School distribution.</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Railroad Traffic School, we used the same $100 base fine and county arrest as the Red Light Traffic School example.</a:t>
            </a:r>
          </a:p>
          <a:p>
            <a:endParaRPr lang="en-US" dirty="0" smtClean="0"/>
          </a:p>
          <a:p>
            <a:pPr>
              <a:buFont typeface="Arial" pitchFamily="34" charset="0"/>
              <a:buChar char="•"/>
            </a:pPr>
            <a:r>
              <a:rPr lang="en-US" dirty="0" smtClean="0"/>
              <a:t>Similar to Red Light Traffic School, the fines and penalties making up “total bail” are converted to a TVS Fee.</a:t>
            </a:r>
          </a:p>
          <a:p>
            <a:pPr>
              <a:buFont typeface="Arial" pitchFamily="34" charset="0"/>
              <a:buChar char="•"/>
            </a:pPr>
            <a:r>
              <a:rPr lang="en-US" dirty="0" smtClean="0"/>
              <a:t>The 30% Railroad allocation is made from the TVS Fee.</a:t>
            </a:r>
          </a:p>
          <a:p>
            <a:pPr lvl="1">
              <a:buFont typeface="Arial" pitchFamily="34" charset="0"/>
              <a:buChar char="•"/>
            </a:pPr>
            <a:r>
              <a:rPr lang="en-US" dirty="0" smtClean="0"/>
              <a:t>Note: The DNAs and Additional EMS “notwithstanding…” language no longer applies since these penalties converted to part of the TVS Fee.</a:t>
            </a:r>
          </a:p>
          <a:p>
            <a:pPr>
              <a:buFont typeface="Arial" pitchFamily="34" charset="0"/>
              <a:buChar char="•"/>
            </a:pPr>
            <a:r>
              <a:rPr lang="en-US" dirty="0" smtClean="0"/>
              <a:t>After the 30% allocation, the remaining TVS Fee is distributed per PC 1463.</a:t>
            </a:r>
          </a:p>
          <a:p>
            <a:pPr lvl="1">
              <a:buFont typeface="Arial" pitchFamily="34" charset="0"/>
              <a:buChar char="•"/>
            </a:pPr>
            <a:r>
              <a:rPr lang="en-US" dirty="0" smtClean="0"/>
              <a:t>Note that 2% State Court Automation is not transferred because the fines and penalties are converted to a TVS Fee.</a:t>
            </a:r>
          </a:p>
          <a:p>
            <a:endParaRPr lang="en-US" dirty="0" smtClean="0"/>
          </a:p>
          <a:p>
            <a:r>
              <a:rPr lang="en-US" dirty="0" smtClean="0"/>
              <a:t>After careful analysis, the auditor noted the following finding:</a:t>
            </a:r>
          </a:p>
          <a:p>
            <a:pPr lvl="1">
              <a:buFont typeface="Arial" pitchFamily="34" charset="0"/>
              <a:buChar char="•"/>
            </a:pPr>
            <a:r>
              <a:rPr lang="en-US" dirty="0" smtClean="0"/>
              <a:t>Finding #1 = Court incorrectly distributed the remaining TVS Fee using VC 42007 instead of PC 1463.</a:t>
            </a:r>
          </a:p>
          <a:p>
            <a:pPr lvl="1">
              <a:buFont typeface="Arial" pitchFamily="34" charset="0"/>
              <a:buChar char="•"/>
            </a:pPr>
            <a:endParaRPr lang="en-US" dirty="0" smtClean="0"/>
          </a:p>
          <a:p>
            <a:r>
              <a:rPr lang="en-US" b="1" dirty="0" smtClean="0"/>
              <a:t>Any Questions?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Child Seat statute includes the “notwithstanding any other law…” language.</a:t>
            </a:r>
          </a:p>
          <a:p>
            <a:endParaRPr lang="en-US" dirty="0" smtClean="0"/>
          </a:p>
          <a:p>
            <a:r>
              <a:rPr lang="en-US" dirty="0" smtClean="0"/>
              <a:t>Thus, when disposed as traffic school, it exempts itself from the VC 42007 conversion to a TVS Fee and its associated special distributions.</a:t>
            </a:r>
          </a:p>
          <a:p>
            <a:endParaRPr lang="en-US" dirty="0" smtClean="0"/>
          </a:p>
          <a:p>
            <a:r>
              <a:rPr lang="en-US" dirty="0" smtClean="0"/>
              <a:t>Because the fines and penalties are not converted to a TVS Fee, the transfer of the 2% State Court Automation amount is applicable to the Child Seat Traffic School fines and penalties.</a:t>
            </a:r>
          </a:p>
          <a:p>
            <a:endParaRPr lang="en-US" dirty="0" smtClean="0"/>
          </a:p>
        </p:txBody>
      </p:sp>
      <p:sp>
        <p:nvSpPr>
          <p:cNvPr id="4" name="Slide Number Placeholder 3"/>
          <p:cNvSpPr>
            <a:spLocks noGrp="1"/>
          </p:cNvSpPr>
          <p:nvPr>
            <p:ph type="sldNum" sz="quarter" idx="10"/>
          </p:nvPr>
        </p:nvSpPr>
        <p:spPr/>
        <p:txBody>
          <a:bodyPr/>
          <a:lstStyle/>
          <a:p>
            <a:fld id="{D9F4C546-B584-4134-AC0F-491C1C580FC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basically the only difference between a Child Seat bail forfeiture distribution and a Child Seat Traffic School distribution is the assessment of the Traffic School related fees.</a:t>
            </a:r>
          </a:p>
          <a:p>
            <a:endParaRPr lang="en-US" dirty="0" smtClean="0"/>
          </a:p>
          <a:p>
            <a:r>
              <a:rPr lang="en-US" dirty="0" smtClean="0"/>
              <a:t>Let’s look at a distribution example for Child Seat Traffic School. </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shown, the Child Seat Traffic School distribution follows same distribution as a bail forfeiture distribution.</a:t>
            </a:r>
          </a:p>
          <a:p>
            <a:endParaRPr lang="en-US" dirty="0" smtClean="0"/>
          </a:p>
          <a:p>
            <a:r>
              <a:rPr lang="en-US" dirty="0" smtClean="0"/>
              <a:t>Only difference is that it includes the traffic school related fees.</a:t>
            </a:r>
          </a:p>
          <a:p>
            <a:endParaRPr lang="en-US" dirty="0" smtClean="0"/>
          </a:p>
          <a:p>
            <a:r>
              <a:rPr lang="en-US" dirty="0" smtClean="0"/>
              <a:t>After careful analysis, the auditor noted the following finding:</a:t>
            </a:r>
          </a:p>
          <a:p>
            <a:pPr lvl="1">
              <a:buFont typeface="Arial" pitchFamily="34" charset="0"/>
              <a:buChar char="•"/>
            </a:pPr>
            <a:r>
              <a:rPr lang="en-US" dirty="0" smtClean="0"/>
              <a:t>Finding #1 = Court incorrectly distributed as a VC 42007 TVS Fee instead of PC 1463 regular bail forfeiture.</a:t>
            </a:r>
          </a:p>
          <a:p>
            <a:pPr lvl="1">
              <a:buFont typeface="Arial" pitchFamily="34" charset="0"/>
              <a:buChar char="•"/>
            </a:pPr>
            <a:r>
              <a:rPr lang="en-US" dirty="0" smtClean="0"/>
              <a:t>Finding #2 = Court did not transfer the 2% State Court Automation amounts because it incorrectly treated the fines and penalties as a TVS Fee.</a:t>
            </a:r>
          </a:p>
          <a:p>
            <a:pPr lvl="1">
              <a:buFont typeface="Arial" pitchFamily="34" charset="0"/>
              <a:buChar char="•"/>
            </a:pPr>
            <a:endParaRPr lang="en-US" dirty="0" smtClean="0"/>
          </a:p>
          <a:p>
            <a:r>
              <a:rPr lang="en-US" b="1" dirty="0" smtClean="0"/>
              <a:t>Any questions?</a:t>
            </a:r>
          </a:p>
          <a:p>
            <a:pPr lv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9F4C546-B584-4134-AC0F-491C1C580FC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now review how to navigate and use the distribution spreadsheets.</a:t>
            </a:r>
          </a:p>
          <a:p>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4C546-B584-4134-AC0F-491C1C580FC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4C546-B584-4134-AC0F-491C1C580FC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F4C546-B584-4134-AC0F-491C1C580FC9}"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we covered the following:</a:t>
            </a:r>
          </a:p>
          <a:p>
            <a:endParaRPr lang="en-US" dirty="0" smtClean="0"/>
          </a:p>
          <a:p>
            <a:pPr lvl="1"/>
            <a:r>
              <a:rPr lang="en-US" dirty="0" smtClean="0"/>
              <a:t>SEE ABOVE LIST</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Any questions?</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Special Distributions session.</a:t>
            </a:r>
          </a:p>
          <a:p>
            <a:endParaRPr lang="en-US" dirty="0" smtClean="0"/>
          </a:p>
          <a:p>
            <a:r>
              <a:rPr lang="en-US" dirty="0" smtClean="0"/>
              <a:t>Thank you very much.</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DEMO spreadsheet is a </a:t>
            </a:r>
            <a:r>
              <a:rPr lang="en-US" b="1" dirty="0" smtClean="0"/>
              <a:t>Speeding bail forfeiture </a:t>
            </a:r>
            <a:r>
              <a:rPr lang="en-US" dirty="0" smtClean="0"/>
              <a:t>case with:</a:t>
            </a:r>
          </a:p>
          <a:p>
            <a:pPr lvl="1">
              <a:buFont typeface="Arial" pitchFamily="34" charset="0"/>
              <a:buChar char="•"/>
            </a:pPr>
            <a:endParaRPr lang="en-US" dirty="0" smtClean="0"/>
          </a:p>
          <a:p>
            <a:pPr lvl="1">
              <a:buFont typeface="Arial" pitchFamily="34" charset="0"/>
              <a:buChar char="•"/>
            </a:pPr>
            <a:r>
              <a:rPr lang="en-US" dirty="0" smtClean="0"/>
              <a:t>A county arrest</a:t>
            </a:r>
          </a:p>
          <a:p>
            <a:pPr lvl="1">
              <a:buFont typeface="Arial" pitchFamily="34" charset="0"/>
              <a:buChar char="•"/>
            </a:pPr>
            <a:endParaRPr lang="en-US" dirty="0" smtClean="0"/>
          </a:p>
          <a:p>
            <a:pPr lvl="1">
              <a:buFont typeface="Arial" pitchFamily="34" charset="0"/>
              <a:buChar char="•"/>
            </a:pPr>
            <a:r>
              <a:rPr lang="en-US" dirty="0" smtClean="0"/>
              <a:t>Even base fine</a:t>
            </a:r>
          </a:p>
          <a:p>
            <a:pPr lvl="1">
              <a:buFont typeface="Arial" pitchFamily="34" charset="0"/>
              <a:buChar char="•"/>
            </a:pPr>
            <a:endParaRPr lang="en-US" dirty="0" smtClean="0"/>
          </a:p>
          <a:p>
            <a:pPr lvl="1">
              <a:buFont typeface="Arial" pitchFamily="34" charset="0"/>
              <a:buChar char="•"/>
            </a:pPr>
            <a:r>
              <a:rPr lang="en-US" dirty="0" smtClean="0"/>
              <a:t>And a prior VC violation</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use this information to populate the first spreadsheet.</a:t>
            </a:r>
          </a:p>
          <a:p>
            <a:endParaRPr lang="en-US" dirty="0" smtClean="0"/>
          </a:p>
          <a:p>
            <a:r>
              <a:rPr lang="en-US" dirty="0" smtClean="0"/>
              <a:t>Please flag this slide or take note of this information.</a:t>
            </a:r>
          </a:p>
        </p:txBody>
      </p:sp>
      <p:sp>
        <p:nvSpPr>
          <p:cNvPr id="4" name="Slide Number Placeholder 3"/>
          <p:cNvSpPr>
            <a:spLocks noGrp="1"/>
          </p:cNvSpPr>
          <p:nvPr>
            <p:ph type="sldNum" sz="quarter" idx="10"/>
          </p:nvPr>
        </p:nvSpPr>
        <p:spPr/>
        <p:txBody>
          <a:bodyPr/>
          <a:lstStyle/>
          <a:p>
            <a:fld id="{D9F4C546-B584-4134-AC0F-491C1C580FC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also use this information to populate our spreadsheet.  Please flag or take note of this information:</a:t>
            </a:r>
          </a:p>
          <a:p>
            <a:endParaRPr lang="en-US" dirty="0" smtClean="0"/>
          </a:p>
          <a:p>
            <a:pPr lvl="1">
              <a:buFont typeface="Arial" pitchFamily="34" charset="0"/>
              <a:buChar char="•"/>
            </a:pPr>
            <a:r>
              <a:rPr lang="en-US" dirty="0" smtClean="0"/>
              <a:t>We have local penalties from BOS resolutions</a:t>
            </a:r>
          </a:p>
          <a:p>
            <a:pPr lvl="1">
              <a:buFont typeface="Arial" pitchFamily="34" charset="0"/>
              <a:buChar char="•"/>
            </a:pPr>
            <a:endParaRPr lang="en-US" dirty="0" smtClean="0"/>
          </a:p>
          <a:p>
            <a:pPr lvl="1">
              <a:buFont typeface="Arial" pitchFamily="34" charset="0"/>
              <a:buChar char="•"/>
            </a:pPr>
            <a:r>
              <a:rPr lang="en-US" dirty="0" smtClean="0"/>
              <a:t>We have court specific fees</a:t>
            </a:r>
          </a:p>
          <a:p>
            <a:pPr lvl="1">
              <a:buFont typeface="Arial" pitchFamily="34" charset="0"/>
              <a:buChar char="•"/>
            </a:pPr>
            <a:endParaRPr lang="en-US" dirty="0" smtClean="0"/>
          </a:p>
          <a:p>
            <a:pPr lvl="1">
              <a:buFont typeface="Arial" pitchFamily="34" charset="0"/>
              <a:buChar char="•"/>
            </a:pPr>
            <a:r>
              <a:rPr lang="en-US" dirty="0" smtClean="0"/>
              <a:t>In the interest of time, we have already entered into the spreadsheet the court distributions from the court CMS</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upper right-hand side of the spreadsheet are the test steps or instructions for populating the spreadsheet.</a:t>
            </a:r>
          </a:p>
          <a:p>
            <a:endParaRPr lang="en-US" dirty="0" smtClean="0"/>
          </a:p>
          <a:p>
            <a:r>
              <a:rPr lang="en-US" dirty="0" smtClean="0"/>
              <a:t>As I cover each of these steps, Ryan will enter in the spreadsheet the case information we previously noted.</a:t>
            </a:r>
          </a:p>
          <a:p>
            <a:endParaRPr lang="en-US" dirty="0" smtClean="0"/>
          </a:p>
          <a:p>
            <a:r>
              <a:rPr lang="en-US" dirty="0" smtClean="0"/>
              <a:t>Let’s slowly walkthrough the steps in populating IAS audit worksheet.</a:t>
            </a:r>
          </a:p>
          <a:p>
            <a:endParaRPr lang="en-US" dirty="0" smtClean="0"/>
          </a:p>
          <a:p>
            <a:pPr lvl="1">
              <a:buFont typeface="Arial" pitchFamily="34" charset="0"/>
              <a:buChar char="•"/>
            </a:pPr>
            <a:r>
              <a:rPr lang="en-US" dirty="0" smtClean="0"/>
              <a:t>1</a:t>
            </a:r>
            <a:r>
              <a:rPr lang="en-US" baseline="30000" dirty="0" smtClean="0"/>
              <a:t>st</a:t>
            </a:r>
            <a:r>
              <a:rPr lang="en-US" dirty="0" smtClean="0"/>
              <a:t> enter the green shaded case information</a:t>
            </a:r>
          </a:p>
          <a:p>
            <a:pPr lvl="2">
              <a:buFont typeface="Arial" pitchFamily="34" charset="0"/>
              <a:buChar char="•"/>
            </a:pPr>
            <a:r>
              <a:rPr lang="en-US" dirty="0" smtClean="0"/>
              <a:t>On upper left side</a:t>
            </a:r>
          </a:p>
          <a:p>
            <a:pPr lvl="2">
              <a:buFont typeface="Arial" pitchFamily="34" charset="0"/>
              <a:buChar char="•"/>
            </a:pPr>
            <a:r>
              <a:rPr lang="en-US" dirty="0" smtClean="0"/>
              <a:t>Then, upper middle</a:t>
            </a:r>
          </a:p>
          <a:p>
            <a:pPr lvl="2">
              <a:buFont typeface="Arial" pitchFamily="34" charset="0"/>
              <a:buChar char="•"/>
            </a:pPr>
            <a:r>
              <a:rPr lang="en-US" dirty="0" smtClean="0"/>
              <a:t>Then, priors</a:t>
            </a:r>
          </a:p>
          <a:p>
            <a:pPr lvl="1">
              <a:buFont typeface="Arial" pitchFamily="34" charset="0"/>
              <a:buChar char="•"/>
            </a:pPr>
            <a:endParaRPr lang="en-US" dirty="0" smtClean="0"/>
          </a:p>
          <a:p>
            <a:pPr lvl="1">
              <a:buFont typeface="Arial" pitchFamily="34" charset="0"/>
              <a:buChar char="•"/>
            </a:pPr>
            <a:r>
              <a:rPr lang="en-US" dirty="0" smtClean="0"/>
              <a:t>2</a:t>
            </a:r>
            <a:r>
              <a:rPr lang="en-US" baseline="30000" dirty="0" smtClean="0"/>
              <a:t>nd</a:t>
            </a:r>
            <a:r>
              <a:rPr lang="en-US" dirty="0" smtClean="0"/>
              <a:t> enter the base fine in darker blue shaded cell on upper middle-right.</a:t>
            </a:r>
          </a:p>
          <a:p>
            <a:pPr lvl="1">
              <a:buFont typeface="Arial" pitchFamily="34" charset="0"/>
              <a:buChar char="•"/>
            </a:pPr>
            <a:endParaRPr lang="en-US" dirty="0" smtClean="0"/>
          </a:p>
          <a:p>
            <a:pPr lvl="1">
              <a:buFont typeface="Arial" pitchFamily="34" charset="0"/>
              <a:buChar char="•"/>
            </a:pPr>
            <a:r>
              <a:rPr lang="en-US" dirty="0" smtClean="0"/>
              <a:t>3</a:t>
            </a:r>
            <a:r>
              <a:rPr lang="en-US" baseline="30000" dirty="0" smtClean="0"/>
              <a:t>rd</a:t>
            </a:r>
            <a:r>
              <a:rPr lang="en-US" dirty="0" smtClean="0"/>
              <a:t> enter the local penalties in the orange shaded cells.</a:t>
            </a:r>
          </a:p>
          <a:p>
            <a:pPr lvl="1">
              <a:buFont typeface="Arial" pitchFamily="34" charset="0"/>
              <a:buChar char="•"/>
            </a:pPr>
            <a:endParaRPr lang="en-US" dirty="0" smtClean="0"/>
          </a:p>
          <a:p>
            <a:pPr lvl="1">
              <a:buFont typeface="Arial" pitchFamily="34" charset="0"/>
              <a:buChar char="•"/>
            </a:pPr>
            <a:r>
              <a:rPr lang="en-US" dirty="0" smtClean="0"/>
              <a:t>Finally, enter the assessments and fees in light blue shaded cells.</a:t>
            </a:r>
          </a:p>
          <a:p>
            <a:pPr lvl="1">
              <a:buFont typeface="Arial" pitchFamily="34" charset="0"/>
              <a:buChar char="•"/>
            </a:pPr>
            <a:endParaRPr lang="en-US" dirty="0" smtClean="0"/>
          </a:p>
          <a:p>
            <a:pPr lvl="1">
              <a:buFont typeface="Arial" pitchFamily="34" charset="0"/>
              <a:buChar char="•"/>
            </a:pPr>
            <a:r>
              <a:rPr lang="en-US" dirty="0" smtClean="0"/>
              <a:t>The court distributions from the CMS or case file would be entered in the middle columns, but we already populated for demonstration purposes.</a:t>
            </a:r>
          </a:p>
          <a:p>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Here is the populated spreadsheet:</a:t>
            </a:r>
          </a:p>
          <a:p>
            <a:endParaRPr lang="en-US" dirty="0" smtClean="0"/>
          </a:p>
          <a:p>
            <a:r>
              <a:rPr lang="en-US" dirty="0" smtClean="0"/>
              <a:t>As you can see, the spreadsheet indicates the entity to receive the distribution. </a:t>
            </a:r>
          </a:p>
          <a:p>
            <a:endParaRPr lang="en-US" dirty="0" smtClean="0"/>
          </a:p>
          <a:p>
            <a:r>
              <a:rPr lang="en-US" dirty="0" smtClean="0"/>
              <a:t>It also calculates the fines and penalties, and the 2% State Court Automation amount transferred from the fines and penalties.</a:t>
            </a:r>
          </a:p>
          <a:p>
            <a:endParaRPr lang="en-US" dirty="0" smtClean="0"/>
          </a:p>
          <a:p>
            <a:r>
              <a:rPr lang="en-US" dirty="0" smtClean="0"/>
              <a:t>The variance column shows the differences that resulted between the auditor calculated distributions and the court distributions.</a:t>
            </a:r>
          </a:p>
          <a:p>
            <a:endParaRPr lang="en-US" dirty="0" smtClean="0"/>
          </a:p>
          <a:p>
            <a:r>
              <a:rPr lang="en-US" dirty="0" smtClean="0"/>
              <a:t>After careful analysis, the auditor identified the reasons for the variances and noted the following findings:</a:t>
            </a:r>
          </a:p>
          <a:p>
            <a:endParaRPr lang="en-US" dirty="0" smtClean="0"/>
          </a:p>
          <a:p>
            <a:pPr lvl="1">
              <a:buFont typeface="Arial" pitchFamily="34" charset="0"/>
              <a:buChar char="•"/>
            </a:pPr>
            <a:r>
              <a:rPr lang="en-US" dirty="0" smtClean="0"/>
              <a:t>Finding 1 – these variance are the result of the court not enhancing the base fine for the prior VC conviction.</a:t>
            </a:r>
          </a:p>
          <a:p>
            <a:pPr lvl="1">
              <a:buFont typeface="Arial" pitchFamily="34" charset="0"/>
              <a:buChar char="•"/>
            </a:pPr>
            <a:endParaRPr lang="en-US" dirty="0" smtClean="0"/>
          </a:p>
          <a:p>
            <a:pPr lvl="1">
              <a:buFont typeface="Arial" pitchFamily="34" charset="0"/>
              <a:buChar char="•"/>
            </a:pPr>
            <a:r>
              <a:rPr lang="en-US" dirty="0" smtClean="0"/>
              <a:t>Finding 2 – this variance is from the court not transferring 2% from the EMAT penalty.  We usually see this because courts have not set up correctly in their distribution systems since EMAT is a relatively new penalty.</a:t>
            </a:r>
          </a:p>
          <a:p>
            <a:pPr lvl="1">
              <a:buFont typeface="Arial" pitchFamily="34" charset="0"/>
              <a:buChar char="•"/>
            </a:pPr>
            <a:endParaRPr lang="en-US" dirty="0" smtClean="0"/>
          </a:p>
          <a:p>
            <a:pPr lvl="1">
              <a:buFont typeface="Arial" pitchFamily="34" charset="0"/>
              <a:buChar char="•"/>
            </a:pPr>
            <a:r>
              <a:rPr lang="en-US" dirty="0" smtClean="0"/>
              <a:t>Finding 3 – This variance is from the court not assessing the $10 DMV administrative fee for this subsequent conviction of a VC violation. </a:t>
            </a:r>
          </a:p>
          <a:p>
            <a:pPr lvl="1">
              <a:buFont typeface="Arial" pitchFamily="34" charset="0"/>
              <a:buChar char="•"/>
            </a:pPr>
            <a:endParaRPr lang="en-US" dirty="0" smtClean="0"/>
          </a:p>
          <a:p>
            <a:endParaRPr lang="en-US" dirty="0" smtClean="0"/>
          </a:p>
          <a:p>
            <a:r>
              <a:rPr lang="en-US" b="1" dirty="0" smtClean="0"/>
              <a:t>Any Questions?</a:t>
            </a:r>
            <a:endParaRPr lang="en-US" dirty="0"/>
          </a:p>
        </p:txBody>
      </p:sp>
      <p:sp>
        <p:nvSpPr>
          <p:cNvPr id="4" name="Slide Number Placeholder 3"/>
          <p:cNvSpPr>
            <a:spLocks noGrp="1"/>
          </p:cNvSpPr>
          <p:nvPr>
            <p:ph type="sldNum" sz="quarter" idx="10"/>
          </p:nvPr>
        </p:nvSpPr>
        <p:spPr/>
        <p:txBody>
          <a:bodyPr/>
          <a:lstStyle/>
          <a:p>
            <a:fld id="{D9F4C546-B584-4134-AC0F-491C1C580FC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762000" y="2057400"/>
            <a:ext cx="7772400" cy="1143000"/>
          </a:xfrm>
        </p:spPr>
        <p:txBody>
          <a:bodyPr/>
          <a:lstStyle>
            <a:lvl1pPr algn="ctr">
              <a:defRPr sz="6000"/>
            </a:lvl1pPr>
          </a:lstStyle>
          <a:p>
            <a:r>
              <a:rPr lang="en-US" smtClean="0"/>
              <a:t>Click to edit Master title style</a:t>
            </a:r>
            <a:endParaRPr lang="en-US"/>
          </a:p>
        </p:txBody>
      </p:sp>
      <p:sp>
        <p:nvSpPr>
          <p:cNvPr id="65549" name="Rectangle 13"/>
          <p:cNvSpPr>
            <a:spLocks noGrp="1" noChangeArrowheads="1"/>
          </p:cNvSpPr>
          <p:nvPr>
            <p:ph type="subTitle" idx="1"/>
          </p:nvPr>
        </p:nvSpPr>
        <p:spPr>
          <a:xfrm>
            <a:off x="914400" y="3733800"/>
            <a:ext cx="7543800" cy="762000"/>
          </a:xfrm>
        </p:spPr>
        <p:txBody>
          <a:bodyPr/>
          <a:lstStyle>
            <a:lvl1pPr marL="0" indent="0" algn="ctr">
              <a:buFontTx/>
              <a:buNone/>
              <a:defRPr/>
            </a:lvl1pPr>
          </a:lstStyle>
          <a:p>
            <a:r>
              <a:rPr lang="en-US" smtClean="0"/>
              <a:t>Click to edit Master subtitle style</a:t>
            </a:r>
            <a:endParaRPr lang="en-US"/>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1BD44452-9A3E-4DD9-84A4-843E3B86A11F}" type="datetime4">
              <a:rPr lang="en-US" smtClean="0"/>
              <a:pPr/>
              <a:t>April 7, 2014</a:t>
            </a:fld>
            <a:endParaRPr 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smtClean="0"/>
              <a:t>     Revenue Distribution Training </a:t>
            </a:r>
            <a:endParaRPr 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EBE7665E-A054-426B-90B4-86C8DC2CDF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C5009B-1AFA-45C5-BAA7-81524D8F12A2}" type="datetime4">
              <a:rPr lang="en-US" smtClean="0"/>
              <a:pPr/>
              <a:t>April 7, 2014</a:t>
            </a:fld>
            <a:endParaRPr lang="en-US"/>
          </a:p>
        </p:txBody>
      </p:sp>
      <p:sp>
        <p:nvSpPr>
          <p:cNvPr id="5" name="Footer Placeholder 4"/>
          <p:cNvSpPr>
            <a:spLocks noGrp="1"/>
          </p:cNvSpPr>
          <p:nvPr>
            <p:ph type="ftr" sz="quarter" idx="11"/>
          </p:nvPr>
        </p:nvSpPr>
        <p:spPr/>
        <p:txBody>
          <a:bodyPr/>
          <a:lstStyle>
            <a:lvl1pPr>
              <a:defRPr/>
            </a:lvl1pPr>
          </a:lstStyle>
          <a:p>
            <a:r>
              <a:rPr lang="en-US" smtClean="0"/>
              <a:t>     Revenue Distribution Training </a:t>
            </a:r>
            <a:endParaRPr lang="en-US"/>
          </a:p>
        </p:txBody>
      </p:sp>
      <p:sp>
        <p:nvSpPr>
          <p:cNvPr id="6" name="Slide Number Placeholder 5"/>
          <p:cNvSpPr>
            <a:spLocks noGrp="1"/>
          </p:cNvSpPr>
          <p:nvPr>
            <p:ph type="sldNum" sz="quarter" idx="12"/>
          </p:nvPr>
        </p:nvSpPr>
        <p:spPr/>
        <p:txBody>
          <a:bodyPr/>
          <a:lstStyle>
            <a:lvl1pPr>
              <a:defRPr/>
            </a:lvl1pPr>
          </a:lstStyle>
          <a:p>
            <a:fld id="{D1BE6F81-BAD1-41BA-BBBD-8CFBCFDE04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2484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F9A235-E35F-470C-BCF2-0D35AE81D1F9}" type="datetime4">
              <a:rPr lang="en-US" smtClean="0"/>
              <a:pPr/>
              <a:t>April 7, 2014</a:t>
            </a:fld>
            <a:endParaRPr lang="en-US"/>
          </a:p>
        </p:txBody>
      </p:sp>
      <p:sp>
        <p:nvSpPr>
          <p:cNvPr id="5" name="Footer Placeholder 4"/>
          <p:cNvSpPr>
            <a:spLocks noGrp="1"/>
          </p:cNvSpPr>
          <p:nvPr>
            <p:ph type="ftr" sz="quarter" idx="11"/>
          </p:nvPr>
        </p:nvSpPr>
        <p:spPr/>
        <p:txBody>
          <a:bodyPr/>
          <a:lstStyle>
            <a:lvl1pPr>
              <a:defRPr/>
            </a:lvl1pPr>
          </a:lstStyle>
          <a:p>
            <a:r>
              <a:rPr lang="en-US" smtClean="0"/>
              <a:t>     Revenue Distribution Training </a:t>
            </a:r>
            <a:endParaRPr lang="en-US"/>
          </a:p>
        </p:txBody>
      </p:sp>
      <p:sp>
        <p:nvSpPr>
          <p:cNvPr id="6" name="Slide Number Placeholder 5"/>
          <p:cNvSpPr>
            <a:spLocks noGrp="1"/>
          </p:cNvSpPr>
          <p:nvPr>
            <p:ph type="sldNum" sz="quarter" idx="12"/>
          </p:nvPr>
        </p:nvSpPr>
        <p:spPr/>
        <p:txBody>
          <a:bodyPr/>
          <a:lstStyle>
            <a:lvl1pPr>
              <a:defRPr/>
            </a:lvl1pPr>
          </a:lstStyle>
          <a:p>
            <a:fld id="{FC8186B7-7443-49FC-AFE9-CE7F7FCAC7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7702D9-70AE-41A1-AF4D-9798AAA3DF03}" type="datetime4">
              <a:rPr lang="en-US" smtClean="0"/>
              <a:pPr/>
              <a:t>April 7, 2014</a:t>
            </a:fld>
            <a:endParaRPr lang="en-US"/>
          </a:p>
        </p:txBody>
      </p:sp>
      <p:sp>
        <p:nvSpPr>
          <p:cNvPr id="5" name="Footer Placeholder 4"/>
          <p:cNvSpPr>
            <a:spLocks noGrp="1"/>
          </p:cNvSpPr>
          <p:nvPr>
            <p:ph type="ftr" sz="quarter" idx="11"/>
          </p:nvPr>
        </p:nvSpPr>
        <p:spPr/>
        <p:txBody>
          <a:bodyPr/>
          <a:lstStyle>
            <a:lvl1pPr>
              <a:defRPr/>
            </a:lvl1pPr>
          </a:lstStyle>
          <a:p>
            <a:r>
              <a:rPr lang="en-US" smtClean="0"/>
              <a:t>     Revenue Distribution Training </a:t>
            </a:r>
            <a:endParaRPr lang="en-US"/>
          </a:p>
        </p:txBody>
      </p:sp>
      <p:sp>
        <p:nvSpPr>
          <p:cNvPr id="6" name="Slide Number Placeholder 5"/>
          <p:cNvSpPr>
            <a:spLocks noGrp="1"/>
          </p:cNvSpPr>
          <p:nvPr>
            <p:ph type="sldNum" sz="quarter" idx="12"/>
          </p:nvPr>
        </p:nvSpPr>
        <p:spPr/>
        <p:txBody>
          <a:bodyPr/>
          <a:lstStyle>
            <a:lvl1pPr>
              <a:defRPr/>
            </a:lvl1pPr>
          </a:lstStyle>
          <a:p>
            <a:fld id="{CD02BB1F-1D6F-4064-ABB2-98B9D85B3A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31303B9-E9A8-40C9-A561-1A4C6BDBA0FD}" type="datetime4">
              <a:rPr lang="en-US" smtClean="0"/>
              <a:pPr/>
              <a:t>April 7, 2014</a:t>
            </a:fld>
            <a:endParaRPr lang="en-US"/>
          </a:p>
        </p:txBody>
      </p:sp>
      <p:sp>
        <p:nvSpPr>
          <p:cNvPr id="5" name="Footer Placeholder 4"/>
          <p:cNvSpPr>
            <a:spLocks noGrp="1"/>
          </p:cNvSpPr>
          <p:nvPr>
            <p:ph type="ftr" sz="quarter" idx="11"/>
          </p:nvPr>
        </p:nvSpPr>
        <p:spPr/>
        <p:txBody>
          <a:bodyPr/>
          <a:lstStyle>
            <a:lvl1pPr>
              <a:defRPr/>
            </a:lvl1pPr>
          </a:lstStyle>
          <a:p>
            <a:r>
              <a:rPr lang="en-US" smtClean="0"/>
              <a:t>     Revenue Distribution Training </a:t>
            </a:r>
            <a:endParaRPr lang="en-US"/>
          </a:p>
        </p:txBody>
      </p:sp>
      <p:sp>
        <p:nvSpPr>
          <p:cNvPr id="6" name="Slide Number Placeholder 5"/>
          <p:cNvSpPr>
            <a:spLocks noGrp="1"/>
          </p:cNvSpPr>
          <p:nvPr>
            <p:ph type="sldNum" sz="quarter" idx="12"/>
          </p:nvPr>
        </p:nvSpPr>
        <p:spPr/>
        <p:txBody>
          <a:bodyPr/>
          <a:lstStyle>
            <a:lvl1pPr>
              <a:defRPr/>
            </a:lvl1pPr>
          </a:lstStyle>
          <a:p>
            <a:fld id="{05684F8F-BF01-434D-9142-F5FAC89ECA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752850"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0650" y="1905000"/>
            <a:ext cx="3754438"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74D98BA-F98C-4B4D-9691-843AD0F20471}" type="datetime4">
              <a:rPr lang="en-US" smtClean="0"/>
              <a:pPr/>
              <a:t>April 7, 2014</a:t>
            </a:fld>
            <a:endParaRPr lang="en-US"/>
          </a:p>
        </p:txBody>
      </p:sp>
      <p:sp>
        <p:nvSpPr>
          <p:cNvPr id="6" name="Footer Placeholder 5"/>
          <p:cNvSpPr>
            <a:spLocks noGrp="1"/>
          </p:cNvSpPr>
          <p:nvPr>
            <p:ph type="ftr" sz="quarter" idx="11"/>
          </p:nvPr>
        </p:nvSpPr>
        <p:spPr/>
        <p:txBody>
          <a:bodyPr/>
          <a:lstStyle>
            <a:lvl1pPr>
              <a:defRPr/>
            </a:lvl1pPr>
          </a:lstStyle>
          <a:p>
            <a:r>
              <a:rPr lang="en-US" smtClean="0"/>
              <a:t>     Revenue Distribution Training </a:t>
            </a:r>
            <a:endParaRPr lang="en-US"/>
          </a:p>
        </p:txBody>
      </p:sp>
      <p:sp>
        <p:nvSpPr>
          <p:cNvPr id="7" name="Slide Number Placeholder 6"/>
          <p:cNvSpPr>
            <a:spLocks noGrp="1"/>
          </p:cNvSpPr>
          <p:nvPr>
            <p:ph type="sldNum" sz="quarter" idx="12"/>
          </p:nvPr>
        </p:nvSpPr>
        <p:spPr/>
        <p:txBody>
          <a:bodyPr/>
          <a:lstStyle>
            <a:lvl1pPr>
              <a:defRPr/>
            </a:lvl1pPr>
          </a:lstStyle>
          <a:p>
            <a:fld id="{D91E92B5-5CA0-41D7-9D4B-DC49FD8416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0D32721-1027-42ED-ADD6-A09184156BBD}" type="datetime4">
              <a:rPr lang="en-US" smtClean="0"/>
              <a:pPr/>
              <a:t>April 7, 2014</a:t>
            </a:fld>
            <a:endParaRPr lang="en-US"/>
          </a:p>
        </p:txBody>
      </p:sp>
      <p:sp>
        <p:nvSpPr>
          <p:cNvPr id="8" name="Footer Placeholder 7"/>
          <p:cNvSpPr>
            <a:spLocks noGrp="1"/>
          </p:cNvSpPr>
          <p:nvPr>
            <p:ph type="ftr" sz="quarter" idx="11"/>
          </p:nvPr>
        </p:nvSpPr>
        <p:spPr/>
        <p:txBody>
          <a:bodyPr/>
          <a:lstStyle>
            <a:lvl1pPr>
              <a:defRPr/>
            </a:lvl1pPr>
          </a:lstStyle>
          <a:p>
            <a:r>
              <a:rPr lang="en-US" smtClean="0"/>
              <a:t>     Revenue Distribution Training </a:t>
            </a:r>
            <a:endParaRPr lang="en-US"/>
          </a:p>
        </p:txBody>
      </p:sp>
      <p:sp>
        <p:nvSpPr>
          <p:cNvPr id="9" name="Slide Number Placeholder 8"/>
          <p:cNvSpPr>
            <a:spLocks noGrp="1"/>
          </p:cNvSpPr>
          <p:nvPr>
            <p:ph type="sldNum" sz="quarter" idx="12"/>
          </p:nvPr>
        </p:nvSpPr>
        <p:spPr/>
        <p:txBody>
          <a:bodyPr/>
          <a:lstStyle>
            <a:lvl1pPr>
              <a:defRPr/>
            </a:lvl1pPr>
          </a:lstStyle>
          <a:p>
            <a:fld id="{93BD6F6E-9C4E-4E8D-B6FB-4816A5151A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E27519B-8085-467B-8C89-85A3A424EB65}" type="datetime4">
              <a:rPr lang="en-US" smtClean="0"/>
              <a:pPr/>
              <a:t>April 7, 2014</a:t>
            </a:fld>
            <a:endParaRPr lang="en-US"/>
          </a:p>
        </p:txBody>
      </p:sp>
      <p:sp>
        <p:nvSpPr>
          <p:cNvPr id="4" name="Footer Placeholder 3"/>
          <p:cNvSpPr>
            <a:spLocks noGrp="1"/>
          </p:cNvSpPr>
          <p:nvPr>
            <p:ph type="ftr" sz="quarter" idx="11"/>
          </p:nvPr>
        </p:nvSpPr>
        <p:spPr/>
        <p:txBody>
          <a:bodyPr/>
          <a:lstStyle>
            <a:lvl1pPr>
              <a:defRPr/>
            </a:lvl1pPr>
          </a:lstStyle>
          <a:p>
            <a:r>
              <a:rPr lang="en-US" smtClean="0"/>
              <a:t>     Revenue Distribution Training </a:t>
            </a:r>
            <a:endParaRPr lang="en-US"/>
          </a:p>
        </p:txBody>
      </p:sp>
      <p:sp>
        <p:nvSpPr>
          <p:cNvPr id="5" name="Slide Number Placeholder 4"/>
          <p:cNvSpPr>
            <a:spLocks noGrp="1"/>
          </p:cNvSpPr>
          <p:nvPr>
            <p:ph type="sldNum" sz="quarter" idx="12"/>
          </p:nvPr>
        </p:nvSpPr>
        <p:spPr/>
        <p:txBody>
          <a:bodyPr/>
          <a:lstStyle>
            <a:lvl1pPr>
              <a:defRPr/>
            </a:lvl1pPr>
          </a:lstStyle>
          <a:p>
            <a:fld id="{AA227681-1438-459A-AF32-8F280AA768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DB535D9-447C-49BE-B211-85DD26281BD3}" type="datetime4">
              <a:rPr lang="en-US" smtClean="0"/>
              <a:pPr/>
              <a:t>April 7, 2014</a:t>
            </a:fld>
            <a:endParaRPr lang="en-US"/>
          </a:p>
        </p:txBody>
      </p:sp>
      <p:sp>
        <p:nvSpPr>
          <p:cNvPr id="3" name="Footer Placeholder 2"/>
          <p:cNvSpPr>
            <a:spLocks noGrp="1"/>
          </p:cNvSpPr>
          <p:nvPr>
            <p:ph type="ftr" sz="quarter" idx="11"/>
          </p:nvPr>
        </p:nvSpPr>
        <p:spPr/>
        <p:txBody>
          <a:bodyPr/>
          <a:lstStyle>
            <a:lvl1pPr>
              <a:defRPr/>
            </a:lvl1pPr>
          </a:lstStyle>
          <a:p>
            <a:r>
              <a:rPr lang="en-US" smtClean="0"/>
              <a:t>     Revenue Distribution Training </a:t>
            </a:r>
            <a:endParaRPr lang="en-US"/>
          </a:p>
        </p:txBody>
      </p:sp>
      <p:sp>
        <p:nvSpPr>
          <p:cNvPr id="4" name="Slide Number Placeholder 3"/>
          <p:cNvSpPr>
            <a:spLocks noGrp="1"/>
          </p:cNvSpPr>
          <p:nvPr>
            <p:ph type="sldNum" sz="quarter" idx="12"/>
          </p:nvPr>
        </p:nvSpPr>
        <p:spPr/>
        <p:txBody>
          <a:bodyPr/>
          <a:lstStyle>
            <a:lvl1pPr>
              <a:defRPr/>
            </a:lvl1pPr>
          </a:lstStyle>
          <a:p>
            <a:fld id="{ABAB9E0B-D1FB-4339-B0F2-A9BEA2E7D0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7EEE5DE-AF87-418C-A7E9-469288A9298C}" type="datetime4">
              <a:rPr lang="en-US" smtClean="0"/>
              <a:pPr/>
              <a:t>April 7, 2014</a:t>
            </a:fld>
            <a:endParaRPr lang="en-US"/>
          </a:p>
        </p:txBody>
      </p:sp>
      <p:sp>
        <p:nvSpPr>
          <p:cNvPr id="6" name="Footer Placeholder 5"/>
          <p:cNvSpPr>
            <a:spLocks noGrp="1"/>
          </p:cNvSpPr>
          <p:nvPr>
            <p:ph type="ftr" sz="quarter" idx="11"/>
          </p:nvPr>
        </p:nvSpPr>
        <p:spPr/>
        <p:txBody>
          <a:bodyPr/>
          <a:lstStyle>
            <a:lvl1pPr>
              <a:defRPr/>
            </a:lvl1pPr>
          </a:lstStyle>
          <a:p>
            <a:r>
              <a:rPr lang="en-US" smtClean="0"/>
              <a:t>     Revenue Distribution Training </a:t>
            </a:r>
            <a:endParaRPr lang="en-US"/>
          </a:p>
        </p:txBody>
      </p:sp>
      <p:sp>
        <p:nvSpPr>
          <p:cNvPr id="7" name="Slide Number Placeholder 6"/>
          <p:cNvSpPr>
            <a:spLocks noGrp="1"/>
          </p:cNvSpPr>
          <p:nvPr>
            <p:ph type="sldNum" sz="quarter" idx="12"/>
          </p:nvPr>
        </p:nvSpPr>
        <p:spPr/>
        <p:txBody>
          <a:bodyPr/>
          <a:lstStyle>
            <a:lvl1pPr>
              <a:defRPr/>
            </a:lvl1pPr>
          </a:lstStyle>
          <a:p>
            <a:fld id="{72E7AB9C-264E-4E9A-8A06-8B5C38F01C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6B5623-95A7-4CF0-A292-D8AB157A146F}" type="datetime4">
              <a:rPr lang="en-US" smtClean="0"/>
              <a:pPr/>
              <a:t>April 7, 2014</a:t>
            </a:fld>
            <a:endParaRPr lang="en-US"/>
          </a:p>
        </p:txBody>
      </p:sp>
      <p:sp>
        <p:nvSpPr>
          <p:cNvPr id="6" name="Footer Placeholder 5"/>
          <p:cNvSpPr>
            <a:spLocks noGrp="1"/>
          </p:cNvSpPr>
          <p:nvPr>
            <p:ph type="ftr" sz="quarter" idx="11"/>
          </p:nvPr>
        </p:nvSpPr>
        <p:spPr/>
        <p:txBody>
          <a:bodyPr/>
          <a:lstStyle>
            <a:lvl1pPr>
              <a:defRPr/>
            </a:lvl1pPr>
          </a:lstStyle>
          <a:p>
            <a:r>
              <a:rPr lang="en-US" smtClean="0"/>
              <a:t>     Revenue Distribution Training </a:t>
            </a:r>
            <a:endParaRPr lang="en-US"/>
          </a:p>
        </p:txBody>
      </p:sp>
      <p:sp>
        <p:nvSpPr>
          <p:cNvPr id="7" name="Slide Number Placeholder 6"/>
          <p:cNvSpPr>
            <a:spLocks noGrp="1"/>
          </p:cNvSpPr>
          <p:nvPr>
            <p:ph type="sldNum" sz="quarter" idx="12"/>
          </p:nvPr>
        </p:nvSpPr>
        <p:spPr/>
        <p:txBody>
          <a:bodyPr/>
          <a:lstStyle>
            <a:lvl1pPr>
              <a:defRPr/>
            </a:lvl1pPr>
          </a:lstStyle>
          <a:p>
            <a:fld id="{37D98BA2-514F-4AB4-BE56-3CAEAE6D0A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457200" y="76200"/>
            <a:ext cx="85344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295400" y="1905000"/>
            <a:ext cx="7659688"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4523" name="Rectangle 11"/>
          <p:cNvSpPr>
            <a:spLocks noGrp="1" noChangeArrowheads="1"/>
          </p:cNvSpPr>
          <p:nvPr>
            <p:ph type="dt" sz="half" idx="2"/>
          </p:nvPr>
        </p:nvSpPr>
        <p:spPr bwMode="auto">
          <a:xfrm>
            <a:off x="1143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DF8333E1-DBC5-44A6-9843-565D61898B58}" type="datetime4">
              <a:rPr lang="en-US" smtClean="0"/>
              <a:pPr/>
              <a:t>April 7, 2014</a:t>
            </a:fld>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en-US" smtClean="0"/>
              <a:t>     Revenue Distribution Training </a:t>
            </a:r>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E8B73E0-BCD8-44C3-9241-213B87F15063}"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1" fontAlgn="base" hangingPunct="1">
        <a:spcBef>
          <a:spcPct val="0"/>
        </a:spcBef>
        <a:spcAft>
          <a:spcPct val="0"/>
        </a:spcAft>
        <a:defRPr sz="5400" b="1">
          <a:solidFill>
            <a:schemeClr val="tx2"/>
          </a:solidFill>
          <a:latin typeface="+mj-lt"/>
          <a:ea typeface="+mj-ea"/>
          <a:cs typeface="+mj-cs"/>
        </a:defRPr>
      </a:lvl1pPr>
      <a:lvl2pPr algn="l" rtl="0" eaLnBrk="1" fontAlgn="base" hangingPunct="1">
        <a:spcBef>
          <a:spcPct val="0"/>
        </a:spcBef>
        <a:spcAft>
          <a:spcPct val="0"/>
        </a:spcAft>
        <a:defRPr sz="5400" b="1">
          <a:solidFill>
            <a:schemeClr val="tx2"/>
          </a:solidFill>
          <a:latin typeface="Tahoma" pitchFamily="34" charset="0"/>
        </a:defRPr>
      </a:lvl2pPr>
      <a:lvl3pPr algn="l" rtl="0" eaLnBrk="1" fontAlgn="base" hangingPunct="1">
        <a:spcBef>
          <a:spcPct val="0"/>
        </a:spcBef>
        <a:spcAft>
          <a:spcPct val="0"/>
        </a:spcAft>
        <a:defRPr sz="5400" b="1">
          <a:solidFill>
            <a:schemeClr val="tx2"/>
          </a:solidFill>
          <a:latin typeface="Tahoma" pitchFamily="34" charset="0"/>
        </a:defRPr>
      </a:lvl3pPr>
      <a:lvl4pPr algn="l" rtl="0" eaLnBrk="1" fontAlgn="base" hangingPunct="1">
        <a:spcBef>
          <a:spcPct val="0"/>
        </a:spcBef>
        <a:spcAft>
          <a:spcPct val="0"/>
        </a:spcAft>
        <a:defRPr sz="5400" b="1">
          <a:solidFill>
            <a:schemeClr val="tx2"/>
          </a:solidFill>
          <a:latin typeface="Tahoma" pitchFamily="34" charset="0"/>
        </a:defRPr>
      </a:lvl4pPr>
      <a:lvl5pPr algn="l" rtl="0" eaLnBrk="1" fontAlgn="base" hangingPunct="1">
        <a:spcBef>
          <a:spcPct val="0"/>
        </a:spcBef>
        <a:spcAft>
          <a:spcPct val="0"/>
        </a:spcAft>
        <a:defRPr sz="5400" b="1">
          <a:solidFill>
            <a:schemeClr val="tx2"/>
          </a:solidFill>
          <a:latin typeface="Tahoma" pitchFamily="34" charset="0"/>
        </a:defRPr>
      </a:lvl5pPr>
      <a:lvl6pPr marL="457200" algn="l" rtl="0" eaLnBrk="1" fontAlgn="base" hangingPunct="1">
        <a:spcBef>
          <a:spcPct val="0"/>
        </a:spcBef>
        <a:spcAft>
          <a:spcPct val="0"/>
        </a:spcAft>
        <a:defRPr sz="5400" b="1">
          <a:solidFill>
            <a:schemeClr val="tx2"/>
          </a:solidFill>
          <a:latin typeface="Tahoma" pitchFamily="34" charset="0"/>
        </a:defRPr>
      </a:lvl6pPr>
      <a:lvl7pPr marL="914400" algn="l" rtl="0" eaLnBrk="1" fontAlgn="base" hangingPunct="1">
        <a:spcBef>
          <a:spcPct val="0"/>
        </a:spcBef>
        <a:spcAft>
          <a:spcPct val="0"/>
        </a:spcAft>
        <a:defRPr sz="5400" b="1">
          <a:solidFill>
            <a:schemeClr val="tx2"/>
          </a:solidFill>
          <a:latin typeface="Tahoma" pitchFamily="34" charset="0"/>
        </a:defRPr>
      </a:lvl7pPr>
      <a:lvl8pPr marL="1371600" algn="l" rtl="0" eaLnBrk="1" fontAlgn="base" hangingPunct="1">
        <a:spcBef>
          <a:spcPct val="0"/>
        </a:spcBef>
        <a:spcAft>
          <a:spcPct val="0"/>
        </a:spcAft>
        <a:defRPr sz="5400" b="1">
          <a:solidFill>
            <a:schemeClr val="tx2"/>
          </a:solidFill>
          <a:latin typeface="Tahoma" pitchFamily="34" charset="0"/>
        </a:defRPr>
      </a:lvl8pPr>
      <a:lvl9pPr marL="1828800" algn="l" rtl="0" eaLnBrk="1" fontAlgn="base" hangingPunct="1">
        <a:spcBef>
          <a:spcPct val="0"/>
        </a:spcBef>
        <a:spcAft>
          <a:spcPct val="0"/>
        </a:spcAft>
        <a:defRPr sz="5400" b="1">
          <a:solidFill>
            <a:schemeClr val="tx2"/>
          </a:solidFill>
          <a:latin typeface="Tahoma" pitchFamily="34" charset="0"/>
        </a:defRPr>
      </a:lvl9pPr>
    </p:titleStyle>
    <p:bodyStyle>
      <a:lvl1pPr marL="342900" indent="-342900" algn="l" rtl="0" eaLnBrk="1" fontAlgn="base" hangingPunct="1">
        <a:spcBef>
          <a:spcPct val="40000"/>
        </a:spcBef>
        <a:spcAft>
          <a:spcPct val="0"/>
        </a:spcAft>
        <a:buClr>
          <a:schemeClr val="tx2"/>
        </a:buClr>
        <a:buSzPct val="85000"/>
        <a:buChar char="•"/>
        <a:defRPr sz="4000">
          <a:solidFill>
            <a:schemeClr val="tx1"/>
          </a:solidFill>
          <a:latin typeface="+mn-lt"/>
          <a:ea typeface="+mn-ea"/>
          <a:cs typeface="+mn-cs"/>
        </a:defRPr>
      </a:lvl1pPr>
      <a:lvl2pPr marL="742950" indent="-285750" algn="l" rtl="0" eaLnBrk="1" fontAlgn="base" hangingPunct="1">
        <a:spcBef>
          <a:spcPct val="40000"/>
        </a:spcBef>
        <a:spcAft>
          <a:spcPct val="0"/>
        </a:spcAft>
        <a:buClr>
          <a:schemeClr val="folHlink"/>
        </a:buClr>
        <a:buSzPct val="70000"/>
        <a:buChar char="•"/>
        <a:defRPr sz="3600">
          <a:solidFill>
            <a:schemeClr val="tx1"/>
          </a:solidFill>
          <a:latin typeface="+mn-lt"/>
        </a:defRPr>
      </a:lvl2pPr>
      <a:lvl3pPr marL="1143000" indent="-228600" algn="l" rtl="0" eaLnBrk="1" fontAlgn="base" hangingPunct="1">
        <a:spcBef>
          <a:spcPct val="40000"/>
        </a:spcBef>
        <a:spcAft>
          <a:spcPct val="0"/>
        </a:spcAft>
        <a:buClr>
          <a:schemeClr val="hlink"/>
        </a:buClr>
        <a:buSzPct val="85000"/>
        <a:buChar char="•"/>
        <a:defRPr sz="3200">
          <a:solidFill>
            <a:schemeClr val="tx1"/>
          </a:solidFill>
          <a:latin typeface="+mn-lt"/>
        </a:defRPr>
      </a:lvl3pPr>
      <a:lvl4pPr marL="1600200" indent="-228600" algn="l" rtl="0" eaLnBrk="1" fontAlgn="base" hangingPunct="1">
        <a:spcBef>
          <a:spcPct val="20000"/>
        </a:spcBef>
        <a:spcAft>
          <a:spcPct val="0"/>
        </a:spcAft>
        <a:buClr>
          <a:schemeClr val="accent2"/>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8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8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8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8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Microsoft_Office_Excel_Worksheet4.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package" Target="../embeddings/Microsoft_Office_Excel_Worksheet5.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package" Target="../embeddings/Microsoft_Office_Excel_Worksheet6.xls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package" Target="../embeddings/Microsoft_Office_Excel_Worksheet7.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package" Target="../embeddings/Microsoft_Office_Excel_Worksheet8.xlsx"/></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file:///\\AOCSVRFS03\Divisions\Finance\Audit\SPECIAL%20PROJECTS\REVENUE%20DISTRIBUTION%20TRAINING\Rev%20Dist%20PP%20Slides\Worksheets%20for%20PP%20Slides\Distribution%20Worksheets%20for%20Training%20-%20Breakout%203.xlsx!7-RLTS!Print_Are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package" Target="../embeddings/Microsoft_Office_Excel_Worksheet9.xls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package" Target="../embeddings/Microsoft_Office_Excel_Worksheet10.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package" Target="../embeddings/Microsoft_Office_Excel_Worksheet11.xls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8077200" cy="1143000"/>
          </a:xfrm>
        </p:spPr>
        <p:txBody>
          <a:bodyPr/>
          <a:lstStyle/>
          <a:p>
            <a:r>
              <a:rPr lang="en-US" sz="5400" dirty="0" smtClean="0"/>
              <a:t>BREAKOUT SESSION 3</a:t>
            </a:r>
            <a:endParaRPr lang="en-US" sz="5400" dirty="0"/>
          </a:p>
        </p:txBody>
      </p:sp>
      <p:sp>
        <p:nvSpPr>
          <p:cNvPr id="3" name="Subtitle 2"/>
          <p:cNvSpPr>
            <a:spLocks noGrp="1"/>
          </p:cNvSpPr>
          <p:nvPr>
            <p:ph type="subTitle" idx="1"/>
          </p:nvPr>
        </p:nvSpPr>
        <p:spPr>
          <a:xfrm>
            <a:off x="685800" y="3733800"/>
            <a:ext cx="7772400" cy="762000"/>
          </a:xfrm>
        </p:spPr>
        <p:txBody>
          <a:bodyPr/>
          <a:lstStyle/>
          <a:p>
            <a:r>
              <a:rPr lang="en-US" dirty="0" smtClean="0"/>
              <a:t>Special Distribution Calculations</a:t>
            </a:r>
            <a:endParaRPr lang="en-US" dirty="0"/>
          </a:p>
        </p:txBody>
      </p:sp>
      <p:sp>
        <p:nvSpPr>
          <p:cNvPr id="6" name="Slide Number Placeholder 5"/>
          <p:cNvSpPr>
            <a:spLocks noGrp="1"/>
          </p:cNvSpPr>
          <p:nvPr>
            <p:ph type="sldNum" sz="quarter" idx="4"/>
          </p:nvPr>
        </p:nvSpPr>
        <p:spPr/>
        <p:txBody>
          <a:bodyPr/>
          <a:lstStyle/>
          <a:p>
            <a:fld id="{EBE7665E-A054-426B-90B4-86C8DC2CDF0F}" type="slidenum">
              <a:rPr lang="en-US" smtClean="0">
                <a:solidFill>
                  <a:schemeClr val="tx1"/>
                </a:solidFill>
              </a:rPr>
              <a:pPr/>
              <a:t>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762000"/>
          </a:xfrm>
        </p:spPr>
        <p:txBody>
          <a:bodyPr/>
          <a:lstStyle/>
          <a:p>
            <a:pPr algn="ctr"/>
            <a:r>
              <a:rPr lang="en-US" sz="4400" dirty="0" smtClean="0"/>
              <a:t>Special Spreadsheets</a:t>
            </a:r>
            <a:endParaRPr lang="en-US" sz="4400" dirty="0"/>
          </a:p>
        </p:txBody>
      </p:sp>
      <p:sp>
        <p:nvSpPr>
          <p:cNvPr id="5" name="Slide Number Placeholder 4"/>
          <p:cNvSpPr>
            <a:spLocks noGrp="1"/>
          </p:cNvSpPr>
          <p:nvPr>
            <p:ph type="sldNum" sz="quarter" idx="12"/>
          </p:nvPr>
        </p:nvSpPr>
        <p:spPr/>
        <p:txBody>
          <a:bodyPr/>
          <a:lstStyle/>
          <a:p>
            <a:fld id="{AA227681-1438-459A-AF32-8F280AA76810}" type="slidenum">
              <a:rPr lang="en-US" smtClean="0"/>
              <a:pPr/>
              <a:t>10</a:t>
            </a:fld>
            <a:endParaRPr lang="en-US"/>
          </a:p>
        </p:txBody>
      </p:sp>
      <p:graphicFrame>
        <p:nvGraphicFramePr>
          <p:cNvPr id="6" name="Table 5"/>
          <p:cNvGraphicFramePr>
            <a:graphicFrameLocks noGrp="1"/>
          </p:cNvGraphicFramePr>
          <p:nvPr/>
        </p:nvGraphicFramePr>
        <p:xfrm>
          <a:off x="304800" y="1295400"/>
          <a:ext cx="8534400" cy="4495800"/>
        </p:xfrm>
        <a:graphic>
          <a:graphicData uri="http://schemas.openxmlformats.org/drawingml/2006/table">
            <a:tbl>
              <a:tblPr>
                <a:noFill/>
                <a:tableStyleId>{2D5ABB26-0587-4C30-8999-92F81FD0307C}</a:tableStyleId>
              </a:tblPr>
              <a:tblGrid>
                <a:gridCol w="5373512"/>
                <a:gridCol w="3160888"/>
              </a:tblGrid>
              <a:tr h="990600">
                <a:tc>
                  <a:txBody>
                    <a:bodyPr/>
                    <a:lstStyle/>
                    <a:p>
                      <a:r>
                        <a:rPr lang="en-US" sz="2200" b="1" dirty="0" smtClean="0">
                          <a:solidFill>
                            <a:srgbClr val="FFFF66"/>
                          </a:solidFill>
                        </a:rPr>
                        <a:t>Special</a:t>
                      </a:r>
                      <a:r>
                        <a:rPr lang="en-US" sz="2200" b="1" baseline="0" dirty="0" smtClean="0">
                          <a:solidFill>
                            <a:srgbClr val="FFFF66"/>
                          </a:solidFill>
                        </a:rPr>
                        <a:t> Base Fine Distribution</a:t>
                      </a:r>
                      <a:endParaRPr lang="en-US" sz="2200" b="1" dirty="0">
                        <a:solidFill>
                          <a:srgbClr val="FFFF66"/>
                        </a:solidFill>
                      </a:endParaRPr>
                    </a:p>
                  </a:txBody>
                  <a:tcPr/>
                </a:tc>
                <a:tc>
                  <a:txBody>
                    <a:bodyPr/>
                    <a:lstStyle/>
                    <a:p>
                      <a:pPr marL="233363" indent="-233363">
                        <a:buFont typeface="Arial" pitchFamily="34" charset="0"/>
                        <a:buChar char="•"/>
                      </a:pPr>
                      <a:r>
                        <a:rPr lang="en-US" dirty="0" smtClean="0">
                          <a:solidFill>
                            <a:schemeClr val="tx1"/>
                          </a:solidFill>
                        </a:rPr>
                        <a:t>Reckless</a:t>
                      </a:r>
                      <a:r>
                        <a:rPr lang="en-US" baseline="0" dirty="0" smtClean="0">
                          <a:solidFill>
                            <a:schemeClr val="tx1"/>
                          </a:solidFill>
                        </a:rPr>
                        <a:t>  Driving</a:t>
                      </a:r>
                      <a:endParaRPr lang="en-US" dirty="0" smtClean="0">
                        <a:solidFill>
                          <a:schemeClr val="tx1"/>
                        </a:solidFill>
                      </a:endParaRPr>
                    </a:p>
                    <a:p>
                      <a:pPr marL="233363" indent="-233363">
                        <a:buFont typeface="Arial" pitchFamily="34" charset="0"/>
                        <a:buChar char="•"/>
                      </a:pPr>
                      <a:r>
                        <a:rPr lang="en-US" dirty="0" smtClean="0">
                          <a:solidFill>
                            <a:schemeClr val="tx1"/>
                          </a:solidFill>
                        </a:rPr>
                        <a:t>DUI</a:t>
                      </a:r>
                    </a:p>
                    <a:p>
                      <a:pPr marL="233363" indent="-233363">
                        <a:buFont typeface="Arial" pitchFamily="34" charset="0"/>
                        <a:buChar char="•"/>
                      </a:pPr>
                      <a:r>
                        <a:rPr lang="en-US" dirty="0" smtClean="0">
                          <a:solidFill>
                            <a:schemeClr val="tx1"/>
                          </a:solidFill>
                        </a:rPr>
                        <a:t>Proof of</a:t>
                      </a:r>
                      <a:r>
                        <a:rPr lang="en-US" baseline="0" dirty="0" smtClean="0">
                          <a:solidFill>
                            <a:schemeClr val="tx1"/>
                          </a:solidFill>
                        </a:rPr>
                        <a:t> Insurance</a:t>
                      </a:r>
                      <a:endParaRPr lang="en-US" dirty="0" smtClean="0">
                        <a:solidFill>
                          <a:schemeClr val="tx1"/>
                        </a:solidFill>
                      </a:endParaRPr>
                    </a:p>
                  </a:txBody>
                  <a:tcPr/>
                </a:tc>
              </a:tr>
              <a:tr h="600075">
                <a:tc>
                  <a:txBody>
                    <a:bodyPr/>
                    <a:lstStyle/>
                    <a:p>
                      <a:r>
                        <a:rPr lang="en-US" sz="2200" b="1" dirty="0" smtClean="0">
                          <a:solidFill>
                            <a:srgbClr val="FFFF66"/>
                          </a:solidFill>
                        </a:rPr>
                        <a:t>Base Enhanced</a:t>
                      </a:r>
                      <a:r>
                        <a:rPr lang="en-US" sz="2200" b="1" baseline="0" dirty="0" smtClean="0">
                          <a:solidFill>
                            <a:srgbClr val="FFFF66"/>
                          </a:solidFill>
                        </a:rPr>
                        <a:t> Distribution</a:t>
                      </a:r>
                      <a:endParaRPr lang="en-US" sz="2200" b="1" dirty="0">
                        <a:solidFill>
                          <a:srgbClr val="FFFF66"/>
                        </a:solidFill>
                      </a:endParaRPr>
                    </a:p>
                  </a:txBody>
                  <a:tcPr/>
                </a:tc>
                <a:tc>
                  <a:txBody>
                    <a:bodyPr/>
                    <a:lstStyle/>
                    <a:p>
                      <a:pPr marL="233363" indent="-233363" algn="l" defTabSz="914400" rtl="0" eaLnBrk="1" latinLnBrk="0" hangingPunct="1">
                        <a:buFont typeface="Arial" pitchFamily="34" charset="0"/>
                        <a:buChar char="•"/>
                      </a:pPr>
                      <a:r>
                        <a:rPr lang="en-US" sz="1800" kern="1200" dirty="0" smtClean="0">
                          <a:solidFill>
                            <a:schemeClr val="tx1"/>
                          </a:solidFill>
                          <a:latin typeface="+mn-lt"/>
                          <a:ea typeface="+mn-ea"/>
                          <a:cs typeface="+mn-cs"/>
                        </a:rPr>
                        <a:t>Health and Safety</a:t>
                      </a:r>
                    </a:p>
                  </a:txBody>
                  <a:tcPr/>
                </a:tc>
              </a:tr>
              <a:tr h="619125">
                <a:tc>
                  <a:txBody>
                    <a:bodyPr/>
                    <a:lstStyle/>
                    <a:p>
                      <a:r>
                        <a:rPr lang="en-US" sz="2200" b="1" baseline="0" dirty="0" smtClean="0">
                          <a:solidFill>
                            <a:srgbClr val="FFFF66"/>
                          </a:solidFill>
                        </a:rPr>
                        <a:t>Regular Traffic School Distribution</a:t>
                      </a:r>
                      <a:endParaRPr lang="en-US" sz="2200" b="1" dirty="0">
                        <a:solidFill>
                          <a:srgbClr val="FFFF66"/>
                        </a:solidFill>
                      </a:endParaRPr>
                    </a:p>
                  </a:txBody>
                  <a:tcPr/>
                </a:tc>
                <a:tc>
                  <a:txBody>
                    <a:bodyPr/>
                    <a:lstStyle/>
                    <a:p>
                      <a:pPr marL="233363" indent="-233363" algn="l" defTabSz="914400" rtl="0" eaLnBrk="1" latinLnBrk="0" hangingPunct="1">
                        <a:buFont typeface="Arial" pitchFamily="34" charset="0"/>
                        <a:buChar char="•"/>
                      </a:pPr>
                      <a:r>
                        <a:rPr lang="en-US" sz="1800" kern="1200" dirty="0" smtClean="0">
                          <a:solidFill>
                            <a:schemeClr val="tx1"/>
                          </a:solidFill>
                          <a:latin typeface="+mn-lt"/>
                          <a:ea typeface="+mn-ea"/>
                          <a:cs typeface="+mn-cs"/>
                        </a:rPr>
                        <a:t>Speeding – City Arrest</a:t>
                      </a:r>
                    </a:p>
                  </a:txBody>
                  <a:tcPr/>
                </a:tc>
              </a:tr>
              <a:tr h="630079">
                <a:tc>
                  <a:txBody>
                    <a:bodyPr/>
                    <a:lstStyle/>
                    <a:p>
                      <a:r>
                        <a:rPr lang="en-US" sz="2200" b="1" dirty="0" smtClean="0">
                          <a:solidFill>
                            <a:srgbClr val="FFFF66"/>
                          </a:solidFill>
                        </a:rPr>
                        <a:t>Red Light Bail Forfeiture Distribution</a:t>
                      </a:r>
                      <a:endParaRPr lang="en-US" sz="2200" b="1" dirty="0">
                        <a:solidFill>
                          <a:srgbClr val="FFFF66"/>
                        </a:solidFill>
                      </a:endParaRPr>
                    </a:p>
                  </a:txBody>
                  <a:tcPr/>
                </a:tc>
                <a:tc>
                  <a:txBody>
                    <a:bodyPr/>
                    <a:lstStyle/>
                    <a:p>
                      <a:pPr marL="233363" indent="-233363" algn="l" defTabSz="914400" rtl="0" eaLnBrk="1" latinLnBrk="0" hangingPunct="1">
                        <a:buFont typeface="Arial" pitchFamily="34" charset="0"/>
                        <a:buChar char="•"/>
                      </a:pPr>
                      <a:r>
                        <a:rPr lang="en-US" sz="1800" kern="1200" dirty="0" smtClean="0">
                          <a:solidFill>
                            <a:schemeClr val="tx1"/>
                          </a:solidFill>
                          <a:latin typeface="+mn-lt"/>
                          <a:ea typeface="+mn-ea"/>
                          <a:cs typeface="+mn-cs"/>
                        </a:rPr>
                        <a:t>Red Light –</a:t>
                      </a:r>
                      <a:r>
                        <a:rPr lang="en-US" sz="1800" kern="1200" baseline="0" dirty="0" smtClean="0">
                          <a:solidFill>
                            <a:schemeClr val="tx1"/>
                          </a:solidFill>
                          <a:latin typeface="+mn-lt"/>
                          <a:ea typeface="+mn-ea"/>
                          <a:cs typeface="+mn-cs"/>
                        </a:rPr>
                        <a:t> City Arrest</a:t>
                      </a:r>
                      <a:endParaRPr lang="en-US" sz="1800" kern="1200" dirty="0" smtClean="0">
                        <a:solidFill>
                          <a:schemeClr val="tx1"/>
                        </a:solidFill>
                        <a:latin typeface="+mn-lt"/>
                        <a:ea typeface="+mn-ea"/>
                        <a:cs typeface="+mn-cs"/>
                      </a:endParaRPr>
                    </a:p>
                    <a:p>
                      <a:pPr marL="233363" indent="-233363" algn="l" defTabSz="914400" rtl="0" eaLnBrk="1" latinLnBrk="0" hangingPunct="1">
                        <a:buFont typeface="Arial" pitchFamily="34" charset="0"/>
                        <a:buNone/>
                      </a:pPr>
                      <a:endParaRPr lang="en-US" sz="1800" kern="1200" dirty="0" smtClean="0">
                        <a:solidFill>
                          <a:schemeClr val="tx1"/>
                        </a:solidFill>
                        <a:latin typeface="+mn-lt"/>
                        <a:ea typeface="+mn-ea"/>
                        <a:cs typeface="+mn-cs"/>
                      </a:endParaRPr>
                    </a:p>
                  </a:txBody>
                  <a:tcPr/>
                </a:tc>
              </a:tr>
              <a:tr h="1045845">
                <a:tc>
                  <a:txBody>
                    <a:bodyPr/>
                    <a:lstStyle/>
                    <a:p>
                      <a:r>
                        <a:rPr lang="en-US" sz="2200" b="1" dirty="0" smtClean="0">
                          <a:solidFill>
                            <a:srgbClr val="FFFF66"/>
                          </a:solidFill>
                        </a:rPr>
                        <a:t>Special Traffic</a:t>
                      </a:r>
                      <a:r>
                        <a:rPr lang="en-US" sz="2200" b="1" baseline="0" dirty="0" smtClean="0">
                          <a:solidFill>
                            <a:srgbClr val="FFFF66"/>
                          </a:solidFill>
                        </a:rPr>
                        <a:t> School Distributions</a:t>
                      </a:r>
                    </a:p>
                  </a:txBody>
                  <a:tcPr/>
                </a:tc>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tx1"/>
                          </a:solidFill>
                          <a:latin typeface="+mn-lt"/>
                          <a:ea typeface="+mn-ea"/>
                          <a:cs typeface="+mn-cs"/>
                        </a:rPr>
                        <a:t>Red Light Traffic</a:t>
                      </a:r>
                      <a:r>
                        <a:rPr lang="en-US" sz="1800" kern="1200" baseline="0" dirty="0" smtClean="0">
                          <a:solidFill>
                            <a:schemeClr val="tx1"/>
                          </a:solidFill>
                          <a:latin typeface="+mn-lt"/>
                          <a:ea typeface="+mn-ea"/>
                          <a:cs typeface="+mn-cs"/>
                        </a:rPr>
                        <a:t> School</a:t>
                      </a:r>
                      <a:endParaRPr lang="en-US" sz="1800" kern="1200" dirty="0" smtClean="0">
                        <a:solidFill>
                          <a:schemeClr val="tx1"/>
                        </a:solidFill>
                        <a:latin typeface="+mn-lt"/>
                        <a:ea typeface="+mn-ea"/>
                        <a:cs typeface="+mn-cs"/>
                      </a:endParaRPr>
                    </a:p>
                    <a:p>
                      <a:pPr marL="233363"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tx1"/>
                          </a:solidFill>
                          <a:latin typeface="+mn-lt"/>
                          <a:ea typeface="+mn-ea"/>
                          <a:cs typeface="+mn-cs"/>
                        </a:rPr>
                        <a:t>Railroad</a:t>
                      </a:r>
                      <a:r>
                        <a:rPr lang="en-US" sz="1800" kern="1200" baseline="0" dirty="0" smtClean="0">
                          <a:solidFill>
                            <a:schemeClr val="tx1"/>
                          </a:solidFill>
                          <a:latin typeface="+mn-lt"/>
                          <a:ea typeface="+mn-ea"/>
                          <a:cs typeface="+mn-cs"/>
                        </a:rPr>
                        <a:t> Traffic School</a:t>
                      </a:r>
                    </a:p>
                    <a:p>
                      <a:pPr marL="233363"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tx1"/>
                          </a:solidFill>
                          <a:latin typeface="+mn-lt"/>
                          <a:ea typeface="+mn-ea"/>
                          <a:cs typeface="+mn-cs"/>
                        </a:rPr>
                        <a:t>Child Seat Traffic School</a:t>
                      </a:r>
                    </a:p>
                  </a:txBody>
                  <a:tcPr/>
                </a:tc>
              </a:tr>
              <a:tr h="600075">
                <a:tc>
                  <a:txBody>
                    <a:bodyPr/>
                    <a:lstStyle/>
                    <a:p>
                      <a:r>
                        <a:rPr lang="en-US" sz="2200" b="1" dirty="0" smtClean="0">
                          <a:solidFill>
                            <a:srgbClr val="FFFF66"/>
                          </a:solidFill>
                        </a:rPr>
                        <a:t>Top – Down Distribution Methods</a:t>
                      </a:r>
                      <a:endParaRPr lang="en-US" sz="2200" b="1" dirty="0">
                        <a:solidFill>
                          <a:srgbClr val="FFFF66"/>
                        </a:solidFill>
                      </a:endParaRPr>
                    </a:p>
                  </a:txBody>
                  <a:tcPr/>
                </a:tc>
                <a:tc>
                  <a:txBody>
                    <a:bodyPr/>
                    <a:lstStyle/>
                    <a:p>
                      <a:pPr marL="233363" indent="-233363" algn="l" defTabSz="914400" rtl="0" eaLnBrk="1" latinLnBrk="0" hangingPunct="1">
                        <a:buFont typeface="Arial" pitchFamily="34" charset="0"/>
                        <a:buChar char="•"/>
                      </a:pPr>
                      <a:r>
                        <a:rPr lang="en-US" sz="1800" kern="1200" dirty="0" smtClean="0">
                          <a:solidFill>
                            <a:schemeClr val="tx1"/>
                          </a:solidFill>
                          <a:latin typeface="+mn-lt"/>
                          <a:ea typeface="+mn-ea"/>
                          <a:cs typeface="+mn-cs"/>
                        </a:rPr>
                        <a:t>Speeding Bail Forfeiture</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219200"/>
          </a:xfrm>
        </p:spPr>
        <p:txBody>
          <a:bodyPr/>
          <a:lstStyle/>
          <a:p>
            <a:pPr algn="ctr"/>
            <a:r>
              <a:rPr lang="en-US" sz="4400" dirty="0" smtClean="0"/>
              <a:t>Special Base Fine Distribution</a:t>
            </a:r>
            <a:endParaRPr lang="en-US" sz="4400" dirty="0"/>
          </a:p>
        </p:txBody>
      </p:sp>
      <p:sp>
        <p:nvSpPr>
          <p:cNvPr id="3" name="Content Placeholder 2"/>
          <p:cNvSpPr>
            <a:spLocks noGrp="1"/>
          </p:cNvSpPr>
          <p:nvPr>
            <p:ph idx="1"/>
          </p:nvPr>
        </p:nvSpPr>
        <p:spPr>
          <a:xfrm>
            <a:off x="228600" y="1905000"/>
            <a:ext cx="8726488" cy="4227513"/>
          </a:xfrm>
        </p:spPr>
        <p:txBody>
          <a:bodyPr/>
          <a:lstStyle/>
          <a:p>
            <a:r>
              <a:rPr lang="en-US" sz="3200" dirty="0" smtClean="0"/>
              <a:t>Pertains to “specified portions of fines that are deposited for special purposes prior to distribution pursuant to PC 1463.001.”  </a:t>
            </a:r>
            <a:r>
              <a:rPr lang="en-US" sz="2800" dirty="0" smtClean="0">
                <a:solidFill>
                  <a:srgbClr val="FFFF66"/>
                </a:solidFill>
              </a:rPr>
              <a:t>Appendix C</a:t>
            </a:r>
          </a:p>
          <a:p>
            <a:r>
              <a:rPr lang="en-US" sz="3200" dirty="0" smtClean="0"/>
              <a:t>Refer to Table 2 of Appendix C</a:t>
            </a:r>
            <a:endParaRPr lang="en-US" sz="32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Special Base Fine Distribution</a:t>
            </a:r>
            <a:r>
              <a:rPr lang="en-US" sz="4400" dirty="0" smtClean="0"/>
              <a:t/>
            </a:r>
            <a:br>
              <a:rPr lang="en-US" sz="4400" dirty="0" smtClean="0"/>
            </a:br>
            <a:r>
              <a:rPr lang="en-US" sz="4400" dirty="0" smtClean="0"/>
              <a:t>Reckless Driving Spreadsheet</a:t>
            </a:r>
            <a:endParaRPr lang="en-US" sz="4400" dirty="0"/>
          </a:p>
        </p:txBody>
      </p:sp>
      <p:sp>
        <p:nvSpPr>
          <p:cNvPr id="3" name="Content Placeholder 2"/>
          <p:cNvSpPr>
            <a:spLocks noGrp="1"/>
          </p:cNvSpPr>
          <p:nvPr>
            <p:ph idx="1"/>
          </p:nvPr>
        </p:nvSpPr>
        <p:spPr>
          <a:xfrm>
            <a:off x="381000" y="2133600"/>
            <a:ext cx="8574088" cy="3998913"/>
          </a:xfrm>
        </p:spPr>
        <p:txBody>
          <a:bodyPr/>
          <a:lstStyle/>
          <a:p>
            <a:r>
              <a:rPr lang="en-US" sz="3200" dirty="0" smtClean="0"/>
              <a:t>The following shall be deposited prior to base fine distribution:  </a:t>
            </a:r>
            <a:r>
              <a:rPr lang="en-US" sz="2800" dirty="0" smtClean="0">
                <a:solidFill>
                  <a:srgbClr val="FFFF66"/>
                </a:solidFill>
              </a:rPr>
              <a:t>Appendix C</a:t>
            </a:r>
          </a:p>
          <a:p>
            <a:pPr marL="862013" indent="-522288"/>
            <a:r>
              <a:rPr lang="en-US" sz="2800" dirty="0" smtClean="0"/>
              <a:t>PC 1463.14(a) – Alcohol Lab Costs ($50)  </a:t>
            </a:r>
          </a:p>
          <a:p>
            <a:pPr marL="862013" indent="-522288"/>
            <a:r>
              <a:rPr lang="en-US" sz="2800" dirty="0" smtClean="0"/>
              <a:t>PC 1463.16 – Alcohol Program Costs ($50) </a:t>
            </a:r>
            <a:endParaRPr lang="en-US" sz="28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13</a:t>
            </a:fld>
            <a:endParaRPr lang="en-US"/>
          </a:p>
        </p:txBody>
      </p:sp>
      <p:graphicFrame>
        <p:nvGraphicFramePr>
          <p:cNvPr id="154627" name="Object 3"/>
          <p:cNvGraphicFramePr>
            <a:graphicFrameLocks noChangeAspect="1"/>
          </p:cNvGraphicFramePr>
          <p:nvPr/>
        </p:nvGraphicFramePr>
        <p:xfrm>
          <a:off x="152400" y="146641"/>
          <a:ext cx="8839200" cy="6626514"/>
        </p:xfrm>
        <a:graphic>
          <a:graphicData uri="http://schemas.openxmlformats.org/presentationml/2006/ole">
            <p:oleObj spid="_x0000_s154627" name="Worksheet" r:id="rId4" imgW="12801600" imgH="10601434"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686800" cy="1371600"/>
          </a:xfrm>
        </p:spPr>
        <p:txBody>
          <a:bodyPr/>
          <a:lstStyle/>
          <a:p>
            <a:pPr algn="ctr"/>
            <a:r>
              <a:rPr lang="en-US" sz="4400" dirty="0" smtClean="0"/>
              <a:t/>
            </a:r>
            <a:br>
              <a:rPr lang="en-US" sz="4400" dirty="0" smtClean="0"/>
            </a:br>
            <a:r>
              <a:rPr lang="en-US" sz="3600" dirty="0" smtClean="0"/>
              <a:t>Special Base Fine Distribution</a:t>
            </a:r>
            <a:r>
              <a:rPr lang="en-US" sz="4400" dirty="0" smtClean="0"/>
              <a:t/>
            </a:r>
            <a:br>
              <a:rPr lang="en-US" sz="4400" dirty="0" smtClean="0"/>
            </a:br>
            <a:r>
              <a:rPr lang="en-US" sz="4400" dirty="0" smtClean="0"/>
              <a:t>DUI Spreadsheet</a:t>
            </a:r>
            <a:endParaRPr lang="en-US" sz="3600" dirty="0"/>
          </a:p>
        </p:txBody>
      </p:sp>
      <p:sp>
        <p:nvSpPr>
          <p:cNvPr id="6" name="Content Placeholder 5"/>
          <p:cNvSpPr>
            <a:spLocks noGrp="1"/>
          </p:cNvSpPr>
          <p:nvPr>
            <p:ph idx="1"/>
          </p:nvPr>
        </p:nvSpPr>
        <p:spPr>
          <a:xfrm>
            <a:off x="304800" y="1905000"/>
            <a:ext cx="8650288" cy="4227513"/>
          </a:xfrm>
        </p:spPr>
        <p:txBody>
          <a:bodyPr/>
          <a:lstStyle/>
          <a:p>
            <a:r>
              <a:rPr lang="en-US" sz="3200" dirty="0" smtClean="0"/>
              <a:t>DUI is </a:t>
            </a:r>
            <a:r>
              <a:rPr lang="en-US" sz="3200" dirty="0" smtClean="0">
                <a:solidFill>
                  <a:srgbClr val="FFFF66"/>
                </a:solidFill>
              </a:rPr>
              <a:t>similar</a:t>
            </a:r>
            <a:r>
              <a:rPr lang="en-US" sz="3200" dirty="0" smtClean="0"/>
              <a:t> to Reckless Driving, </a:t>
            </a:r>
            <a:r>
              <a:rPr lang="en-US" sz="3200" dirty="0" smtClean="0">
                <a:solidFill>
                  <a:srgbClr val="FFFF66"/>
                </a:solidFill>
              </a:rPr>
              <a:t>except </a:t>
            </a:r>
            <a:r>
              <a:rPr lang="en-US" sz="3200" dirty="0" smtClean="0"/>
              <a:t>DUI </a:t>
            </a:r>
            <a:r>
              <a:rPr lang="en-US" sz="3200" dirty="0" smtClean="0">
                <a:solidFill>
                  <a:srgbClr val="FFFF66"/>
                </a:solidFill>
              </a:rPr>
              <a:t>includes</a:t>
            </a:r>
            <a:r>
              <a:rPr lang="en-US" sz="3200" dirty="0" smtClean="0"/>
              <a:t> the following:</a:t>
            </a:r>
          </a:p>
          <a:p>
            <a:pPr marL="574675" indent="-234950">
              <a:buFont typeface="Arial" pitchFamily="34" charset="0"/>
              <a:buChar char="•"/>
            </a:pPr>
            <a:r>
              <a:rPr lang="en-US" sz="2800" dirty="0" smtClean="0"/>
              <a:t>Base Reduction:</a:t>
            </a:r>
          </a:p>
          <a:p>
            <a:pPr marL="974725" lvl="1" indent="-234950">
              <a:buFont typeface="Arial" pitchFamily="34" charset="0"/>
              <a:buChar char="•"/>
            </a:pPr>
            <a:r>
              <a:rPr lang="en-US" sz="2400" dirty="0" smtClean="0"/>
              <a:t>PC 1463.18 -  DUI Indemnity ($20)</a:t>
            </a:r>
          </a:p>
          <a:p>
            <a:pPr marL="574675" indent="-234950">
              <a:buFont typeface="Arial" pitchFamily="34" charset="0"/>
              <a:buChar char="•"/>
            </a:pPr>
            <a:r>
              <a:rPr lang="en-US" sz="2800" dirty="0" smtClean="0"/>
              <a:t>Additional DUI Penalties:</a:t>
            </a:r>
          </a:p>
          <a:p>
            <a:pPr marL="974725" lvl="1" indent="-234950">
              <a:buFont typeface="Arial" pitchFamily="34" charset="0"/>
              <a:buChar char="•"/>
            </a:pPr>
            <a:r>
              <a:rPr lang="en-US" sz="2400" dirty="0" smtClean="0"/>
              <a:t>PC 1463.25 – Alcohol Education (up to $50)</a:t>
            </a:r>
          </a:p>
          <a:p>
            <a:pPr marL="974725" lvl="1" indent="-234950">
              <a:buFont typeface="Arial" pitchFamily="34" charset="0"/>
              <a:buChar char="•"/>
            </a:pPr>
            <a:r>
              <a:rPr lang="en-US" sz="2400" dirty="0" smtClean="0"/>
              <a:t>PC 1463.14 (b) – DUI Lab Test (up to $50)</a:t>
            </a:r>
          </a:p>
          <a:p>
            <a:endParaRPr lang="en-US" dirty="0"/>
          </a:p>
        </p:txBody>
      </p:sp>
      <p:sp>
        <p:nvSpPr>
          <p:cNvPr id="4" name="Slide Number Placeholder 3"/>
          <p:cNvSpPr>
            <a:spLocks noGrp="1"/>
          </p:cNvSpPr>
          <p:nvPr>
            <p:ph type="sldNum" sz="quarter" idx="12"/>
          </p:nvPr>
        </p:nvSpPr>
        <p:spPr/>
        <p:txBody>
          <a:bodyPr/>
          <a:lstStyle/>
          <a:p>
            <a:fld id="{ABAB9E0B-D1FB-4339-B0F2-A9BEA2E7D03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BAB9E0B-D1FB-4339-B0F2-A9BEA2E7D030}" type="slidenum">
              <a:rPr lang="en-US" smtClean="0"/>
              <a:pPr/>
              <a:t>15</a:t>
            </a:fld>
            <a:endParaRPr lang="en-US"/>
          </a:p>
        </p:txBody>
      </p:sp>
      <p:graphicFrame>
        <p:nvGraphicFramePr>
          <p:cNvPr id="34825" name="Object 9"/>
          <p:cNvGraphicFramePr>
            <a:graphicFrameLocks noChangeAspect="1"/>
          </p:cNvGraphicFramePr>
          <p:nvPr/>
        </p:nvGraphicFramePr>
        <p:xfrm>
          <a:off x="152400" y="103139"/>
          <a:ext cx="8839200" cy="6651724"/>
        </p:xfrm>
        <a:graphic>
          <a:graphicData uri="http://schemas.openxmlformats.org/presentationml/2006/ole">
            <p:oleObj spid="_x0000_s34825" name="Worksheet" r:id="rId4" imgW="12811041" imgH="11401445" progId="Excel.Shee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371600"/>
          </a:xfrm>
        </p:spPr>
        <p:txBody>
          <a:bodyPr/>
          <a:lstStyle/>
          <a:p>
            <a:pPr algn="ctr"/>
            <a:r>
              <a:rPr lang="en-US" sz="3600" dirty="0" smtClean="0"/>
              <a:t>Special Base Fine Distribution</a:t>
            </a:r>
            <a:r>
              <a:rPr lang="en-US" sz="4400" dirty="0" smtClean="0"/>
              <a:t/>
            </a:r>
            <a:br>
              <a:rPr lang="en-US" sz="4400" dirty="0" smtClean="0"/>
            </a:br>
            <a:r>
              <a:rPr lang="en-US" sz="4400" dirty="0" smtClean="0"/>
              <a:t>Proof of Insurance</a:t>
            </a:r>
            <a:endParaRPr lang="en-US" sz="4400" dirty="0"/>
          </a:p>
        </p:txBody>
      </p:sp>
      <p:sp>
        <p:nvSpPr>
          <p:cNvPr id="3" name="Content Placeholder 2"/>
          <p:cNvSpPr>
            <a:spLocks noGrp="1"/>
          </p:cNvSpPr>
          <p:nvPr>
            <p:ph idx="1"/>
          </p:nvPr>
        </p:nvSpPr>
        <p:spPr>
          <a:xfrm>
            <a:off x="381000" y="2133600"/>
            <a:ext cx="8574088" cy="3998913"/>
          </a:xfrm>
        </p:spPr>
        <p:txBody>
          <a:bodyPr/>
          <a:lstStyle/>
          <a:p>
            <a:r>
              <a:rPr lang="en-US" sz="3200" dirty="0" smtClean="0"/>
              <a:t>The following special deposits are made prior to distribution of the base fine:     </a:t>
            </a:r>
            <a:r>
              <a:rPr lang="en-US" sz="2800" dirty="0" smtClean="0">
                <a:solidFill>
                  <a:srgbClr val="FFFF66"/>
                </a:solidFill>
              </a:rPr>
              <a:t>Appendix C</a:t>
            </a:r>
          </a:p>
          <a:p>
            <a:pPr marL="690563" indent="-350838"/>
            <a:r>
              <a:rPr lang="en-US" sz="2800" dirty="0" smtClean="0"/>
              <a:t>PC 1463.22(a) – County Special Acct ($17.50) </a:t>
            </a:r>
          </a:p>
          <a:p>
            <a:pPr marL="690563" indent="-350838"/>
            <a:r>
              <a:rPr lang="en-US" sz="2800" dirty="0" smtClean="0"/>
              <a:t>PC 1463.22(b) – State Transportation Fund ($3)</a:t>
            </a:r>
          </a:p>
          <a:p>
            <a:pPr marL="690563" indent="-350838"/>
            <a:r>
              <a:rPr lang="en-US" sz="2800" dirty="0" smtClean="0"/>
              <a:t>PC 1463.22(c) – State General Fund ($10) </a:t>
            </a:r>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17</a:t>
            </a:fld>
            <a:endParaRPr lang="en-US"/>
          </a:p>
        </p:txBody>
      </p:sp>
      <p:graphicFrame>
        <p:nvGraphicFramePr>
          <p:cNvPr id="114693" name="Object 5"/>
          <p:cNvGraphicFramePr>
            <a:graphicFrameLocks noChangeAspect="1"/>
          </p:cNvGraphicFramePr>
          <p:nvPr/>
        </p:nvGraphicFramePr>
        <p:xfrm>
          <a:off x="152400" y="115688"/>
          <a:ext cx="8839200" cy="6687826"/>
        </p:xfrm>
        <a:graphic>
          <a:graphicData uri="http://schemas.openxmlformats.org/presentationml/2006/ole">
            <p:oleObj spid="_x0000_s114693" name="Worksheet" r:id="rId4" imgW="12496800" imgH="10258302" progId="Excel.Shee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19200"/>
          </a:xfrm>
        </p:spPr>
        <p:txBody>
          <a:bodyPr/>
          <a:lstStyle/>
          <a:p>
            <a:pPr algn="ctr"/>
            <a:r>
              <a:rPr lang="en-US" sz="4400" dirty="0" smtClean="0"/>
              <a:t>Base Fine Enhancements</a:t>
            </a:r>
            <a:endParaRPr lang="en-US" sz="4400" dirty="0"/>
          </a:p>
        </p:txBody>
      </p:sp>
      <p:sp>
        <p:nvSpPr>
          <p:cNvPr id="3" name="Content Placeholder 2"/>
          <p:cNvSpPr>
            <a:spLocks noGrp="1"/>
          </p:cNvSpPr>
          <p:nvPr>
            <p:ph idx="1"/>
          </p:nvPr>
        </p:nvSpPr>
        <p:spPr>
          <a:xfrm>
            <a:off x="228600" y="1905000"/>
            <a:ext cx="8726488" cy="4227513"/>
          </a:xfrm>
        </p:spPr>
        <p:txBody>
          <a:bodyPr/>
          <a:lstStyle/>
          <a:p>
            <a:r>
              <a:rPr lang="en-US" sz="2800" dirty="0" smtClean="0"/>
              <a:t>Amounts that increase the base fine and are subject to penalty and surcharge calculations:</a:t>
            </a:r>
          </a:p>
          <a:p>
            <a:pPr marL="690563" indent="-350838"/>
            <a:r>
              <a:rPr lang="en-US" sz="2200" dirty="0" smtClean="0"/>
              <a:t>PC 1464 – State Penalty ($10 per 10)</a:t>
            </a:r>
          </a:p>
          <a:p>
            <a:pPr marL="690563" indent="-350838"/>
            <a:r>
              <a:rPr lang="en-US" sz="2200" dirty="0" smtClean="0"/>
              <a:t>GC 76000 – Local Penalties ($7 per 10)</a:t>
            </a:r>
          </a:p>
          <a:p>
            <a:pPr marL="690563" indent="-350838"/>
            <a:r>
              <a:rPr lang="en-US" sz="2200" dirty="0" smtClean="0"/>
              <a:t>GC 76104.6 – DNA Penalty ($1 per 10)</a:t>
            </a:r>
          </a:p>
          <a:p>
            <a:pPr marL="690563" indent="-350838"/>
            <a:r>
              <a:rPr lang="en-US" sz="2200" dirty="0" smtClean="0"/>
              <a:t>GC 76104.7 – DNA Additional Penalty ($4 per 10)</a:t>
            </a:r>
          </a:p>
          <a:p>
            <a:pPr marL="690563" indent="-350838"/>
            <a:r>
              <a:rPr lang="en-US" sz="2200" dirty="0" smtClean="0"/>
              <a:t>GC 70372 – State Court Construction Penalty ($5 per 10)</a:t>
            </a:r>
          </a:p>
          <a:p>
            <a:pPr marL="690563" indent="-350838"/>
            <a:r>
              <a:rPr lang="en-US" sz="2200" dirty="0" smtClean="0"/>
              <a:t>PC 1465.7 – 20% State Surcharge</a:t>
            </a:r>
            <a:endParaRPr lang="en-US" sz="2200" dirty="0" smtClean="0">
              <a:solidFill>
                <a:srgbClr val="FF0000"/>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Base Fine Enhancement</a:t>
            </a:r>
            <a:r>
              <a:rPr lang="en-US" sz="4400" dirty="0" smtClean="0"/>
              <a:t/>
            </a:r>
            <a:br>
              <a:rPr lang="en-US" sz="4400" dirty="0" smtClean="0"/>
            </a:br>
            <a:r>
              <a:rPr lang="en-US" sz="4400" dirty="0" smtClean="0"/>
              <a:t>Health &amp; Safety Spreadsheet</a:t>
            </a:r>
            <a:endParaRPr lang="en-US" sz="4400" dirty="0"/>
          </a:p>
        </p:txBody>
      </p:sp>
      <p:sp>
        <p:nvSpPr>
          <p:cNvPr id="3" name="Content Placeholder 2"/>
          <p:cNvSpPr>
            <a:spLocks noGrp="1"/>
          </p:cNvSpPr>
          <p:nvPr>
            <p:ph idx="1"/>
          </p:nvPr>
        </p:nvSpPr>
        <p:spPr>
          <a:xfrm>
            <a:off x="381000" y="2133600"/>
            <a:ext cx="8574088" cy="3998913"/>
          </a:xfrm>
        </p:spPr>
        <p:txBody>
          <a:bodyPr/>
          <a:lstStyle/>
          <a:p>
            <a:r>
              <a:rPr lang="en-US" sz="2400" dirty="0" smtClean="0"/>
              <a:t>The following </a:t>
            </a:r>
            <a:r>
              <a:rPr lang="en-US" sz="2400" dirty="0" smtClean="0">
                <a:solidFill>
                  <a:srgbClr val="FFFF66"/>
                </a:solidFill>
              </a:rPr>
              <a:t>fine increments</a:t>
            </a:r>
            <a:r>
              <a:rPr lang="en-US" sz="2400" dirty="0" smtClean="0"/>
              <a:t> (enhancements) are deposited prior to any transfer pursuant to HS 11502 (General Distribution  of Uniform Controlled Substances)  </a:t>
            </a:r>
          </a:p>
          <a:p>
            <a:pPr marL="690563" indent="-347663"/>
            <a:r>
              <a:rPr lang="en-US" sz="2400" dirty="0" smtClean="0"/>
              <a:t>HS 11372.5 - Criminal Lab Fee  </a:t>
            </a:r>
            <a:r>
              <a:rPr lang="en-US" sz="2000" dirty="0" smtClean="0">
                <a:solidFill>
                  <a:srgbClr val="FFFF66"/>
                </a:solidFill>
              </a:rPr>
              <a:t>Appendix C</a:t>
            </a:r>
          </a:p>
          <a:p>
            <a:pPr marL="690563" indent="-347663">
              <a:buFont typeface="Arial" pitchFamily="34" charset="0"/>
              <a:buChar char="•"/>
            </a:pPr>
            <a:r>
              <a:rPr lang="en-US" sz="2000" dirty="0" smtClean="0"/>
              <a:t>Base fine enhancement of $50 for each violation of the HS code under subdivision (b).  </a:t>
            </a:r>
          </a:p>
          <a:p>
            <a:pPr marL="690563" indent="-347663"/>
            <a:r>
              <a:rPr lang="en-US" sz="2400" dirty="0" smtClean="0"/>
              <a:t>HS 11372.7 - County Drug Program Fee  </a:t>
            </a:r>
            <a:r>
              <a:rPr lang="en-US" sz="2000" dirty="0" smtClean="0">
                <a:solidFill>
                  <a:srgbClr val="FFFF66"/>
                </a:solidFill>
              </a:rPr>
              <a:t>Appendix C</a:t>
            </a:r>
          </a:p>
          <a:p>
            <a:pPr marL="690563" indent="-347663">
              <a:buFont typeface="Arial" pitchFamily="34" charset="0"/>
              <a:buChar char="•"/>
            </a:pPr>
            <a:r>
              <a:rPr lang="en-US" sz="2000" dirty="0" smtClean="0"/>
              <a:t>Base fine enhancement of up to $150 for each violation of the HS codes 11350 through 11392 except HS 11357(b).</a:t>
            </a:r>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066800"/>
          </a:xfrm>
        </p:spPr>
        <p:txBody>
          <a:bodyPr/>
          <a:lstStyle/>
          <a:p>
            <a:pPr algn="ctr"/>
            <a:r>
              <a:rPr lang="en-US" dirty="0" smtClean="0"/>
              <a:t>Discussion Topics</a:t>
            </a:r>
            <a:endParaRPr lang="en-US" dirty="0"/>
          </a:p>
        </p:txBody>
      </p:sp>
      <p:sp>
        <p:nvSpPr>
          <p:cNvPr id="3" name="Content Placeholder 2"/>
          <p:cNvSpPr>
            <a:spLocks noGrp="1"/>
          </p:cNvSpPr>
          <p:nvPr>
            <p:ph idx="1"/>
          </p:nvPr>
        </p:nvSpPr>
        <p:spPr>
          <a:xfrm>
            <a:off x="457200" y="1295400"/>
            <a:ext cx="8382000" cy="4760915"/>
          </a:xfrm>
        </p:spPr>
        <p:txBody>
          <a:bodyPr/>
          <a:lstStyle/>
          <a:p>
            <a:pPr marL="690563" indent="-233363">
              <a:buNone/>
            </a:pPr>
            <a:endParaRPr lang="en-US" sz="2000" dirty="0" smtClean="0"/>
          </a:p>
          <a:p>
            <a:pPr marL="457200" indent="-457200">
              <a:buAutoNum type="arabicPeriod"/>
            </a:pPr>
            <a:r>
              <a:rPr lang="en-US" sz="2800" dirty="0" smtClean="0"/>
              <a:t>Navigating the distribution spreadsheet (DEMO)</a:t>
            </a:r>
          </a:p>
          <a:p>
            <a:pPr marL="457200" indent="-457200">
              <a:buAutoNum type="arabicPeriod"/>
            </a:pPr>
            <a:r>
              <a:rPr lang="en-US" sz="2800" dirty="0" smtClean="0"/>
              <a:t>Special distribution calculations</a:t>
            </a:r>
          </a:p>
          <a:p>
            <a:pPr marL="862013" indent="-404813"/>
            <a:r>
              <a:rPr lang="en-US" sz="2000" b="1" dirty="0" smtClean="0"/>
              <a:t>Special Base Fine </a:t>
            </a:r>
            <a:r>
              <a:rPr lang="en-US" sz="2000" dirty="0" smtClean="0"/>
              <a:t>– Reckless Driving, DUI, Proof of Insurance</a:t>
            </a:r>
          </a:p>
          <a:p>
            <a:pPr marL="862013" indent="-404813"/>
            <a:r>
              <a:rPr lang="en-US" sz="2000" b="1" dirty="0" smtClean="0"/>
              <a:t>Base Enhancement </a:t>
            </a:r>
            <a:r>
              <a:rPr lang="en-US" sz="2000" dirty="0" smtClean="0"/>
              <a:t>– Health &amp; Safety </a:t>
            </a:r>
          </a:p>
          <a:p>
            <a:pPr marL="862013" indent="-404813"/>
            <a:r>
              <a:rPr lang="en-US" sz="2000" b="1" dirty="0" smtClean="0"/>
              <a:t>Regular Traffic School </a:t>
            </a:r>
            <a:r>
              <a:rPr lang="en-US" sz="2000" dirty="0" smtClean="0"/>
              <a:t>– Speeding city arrest</a:t>
            </a:r>
          </a:p>
          <a:p>
            <a:pPr marL="862013" indent="-404813"/>
            <a:r>
              <a:rPr lang="en-US" sz="2000" b="1" dirty="0" smtClean="0"/>
              <a:t>Red Light Bail Forfeiture Distribution </a:t>
            </a:r>
            <a:r>
              <a:rPr lang="en-US" sz="2000" dirty="0" smtClean="0"/>
              <a:t>– Red Light city arrest</a:t>
            </a:r>
          </a:p>
          <a:p>
            <a:pPr marL="862013" indent="-404813"/>
            <a:r>
              <a:rPr lang="en-US" sz="2000" b="1" dirty="0" smtClean="0"/>
              <a:t>Special Traffic School  </a:t>
            </a:r>
            <a:r>
              <a:rPr lang="en-US" sz="2000" dirty="0" smtClean="0"/>
              <a:t>– Red Light, Railroad, Child Seat</a:t>
            </a:r>
          </a:p>
          <a:p>
            <a:pPr marL="862013" indent="-404813"/>
            <a:r>
              <a:rPr lang="en-US" sz="2000" b="1" dirty="0" smtClean="0"/>
              <a:t>IAS Top-Down Distribution (DEMO)</a:t>
            </a:r>
            <a:endParaRPr lang="en-US" sz="2000" dirty="0" smtClean="0"/>
          </a:p>
          <a:p>
            <a:pPr marL="457200" indent="-457200">
              <a:buAutoNum type="arabicPeriod"/>
            </a:pP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20</a:t>
            </a:fld>
            <a:endParaRPr lang="en-US"/>
          </a:p>
        </p:txBody>
      </p:sp>
      <p:graphicFrame>
        <p:nvGraphicFramePr>
          <p:cNvPr id="92167" name="Object 7"/>
          <p:cNvGraphicFramePr>
            <a:graphicFrameLocks noChangeAspect="1"/>
          </p:cNvGraphicFramePr>
          <p:nvPr/>
        </p:nvGraphicFramePr>
        <p:xfrm>
          <a:off x="152400" y="105283"/>
          <a:ext cx="8839200" cy="6647434"/>
        </p:xfrm>
        <a:graphic>
          <a:graphicData uri="http://schemas.openxmlformats.org/presentationml/2006/ole">
            <p:oleObj spid="_x0000_s92167" name="Worksheet" r:id="rId4" imgW="12744416" imgH="10105918" progId="Excel.Shee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Regular Traffic School Distribution</a:t>
            </a:r>
            <a:endParaRPr lang="en-US" sz="4400" dirty="0"/>
          </a:p>
        </p:txBody>
      </p:sp>
      <p:sp>
        <p:nvSpPr>
          <p:cNvPr id="3" name="Content Placeholder 2"/>
          <p:cNvSpPr>
            <a:spLocks noGrp="1"/>
          </p:cNvSpPr>
          <p:nvPr>
            <p:ph idx="1"/>
          </p:nvPr>
        </p:nvSpPr>
        <p:spPr>
          <a:xfrm>
            <a:off x="228600" y="1905000"/>
            <a:ext cx="8726488" cy="4227513"/>
          </a:xfrm>
        </p:spPr>
        <p:txBody>
          <a:bodyPr/>
          <a:lstStyle/>
          <a:p>
            <a:r>
              <a:rPr lang="en-US" sz="2800" dirty="0" smtClean="0"/>
              <a:t>VC 42007: For a person ordered or permitted to attend traffic school, </a:t>
            </a:r>
            <a:r>
              <a:rPr lang="en-US" sz="2800" dirty="0" smtClean="0">
                <a:solidFill>
                  <a:srgbClr val="FFFF66"/>
                </a:solidFill>
              </a:rPr>
              <a:t>a fee is collected in an amount equal to the “total bail” </a:t>
            </a:r>
            <a:r>
              <a:rPr lang="en-US" sz="2800" dirty="0" smtClean="0"/>
              <a:t>set forth in the uniform countywide bail schedule or set forth in UB&amp;PS.  </a:t>
            </a:r>
            <a:r>
              <a:rPr lang="en-US" sz="2400" dirty="0" smtClean="0">
                <a:solidFill>
                  <a:srgbClr val="FFFF66"/>
                </a:solidFill>
              </a:rPr>
              <a:t>Appendix C, pg. 70</a:t>
            </a:r>
          </a:p>
          <a:p>
            <a:r>
              <a:rPr lang="en-US" sz="2800" dirty="0" smtClean="0"/>
              <a:t>In short, this </a:t>
            </a:r>
            <a:r>
              <a:rPr lang="en-US" sz="2800" dirty="0" smtClean="0">
                <a:solidFill>
                  <a:srgbClr val="FFFF66"/>
                </a:solidFill>
              </a:rPr>
              <a:t>“total bail” becomes the TVS fee.</a:t>
            </a:r>
          </a:p>
          <a:p>
            <a:r>
              <a:rPr lang="en-US" sz="2800" dirty="0" smtClean="0"/>
              <a:t>Because it is a fee, </a:t>
            </a:r>
            <a:r>
              <a:rPr lang="en-US" sz="2800" dirty="0" smtClean="0">
                <a:solidFill>
                  <a:srgbClr val="FFFF66"/>
                </a:solidFill>
              </a:rPr>
              <a:t>2% state court automation no longer applies.</a:t>
            </a:r>
            <a:endParaRPr lang="en-US" sz="2800" dirty="0">
              <a:solidFill>
                <a:srgbClr val="FFFF66"/>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Regular Traffic School Distribution (cont’d)</a:t>
            </a:r>
            <a:endParaRPr lang="en-US" sz="4400" dirty="0"/>
          </a:p>
        </p:txBody>
      </p:sp>
      <p:sp>
        <p:nvSpPr>
          <p:cNvPr id="3" name="Content Placeholder 2"/>
          <p:cNvSpPr>
            <a:spLocks noGrp="1"/>
          </p:cNvSpPr>
          <p:nvPr>
            <p:ph idx="1"/>
          </p:nvPr>
        </p:nvSpPr>
        <p:spPr>
          <a:xfrm>
            <a:off x="228600" y="1905000"/>
            <a:ext cx="8726488" cy="4227513"/>
          </a:xfrm>
        </p:spPr>
        <p:txBody>
          <a:bodyPr/>
          <a:lstStyle/>
          <a:p>
            <a:r>
              <a:rPr lang="en-US" sz="2800" dirty="0" smtClean="0"/>
              <a:t>In addition to the TVS Fee, the following must be imposed, collected and distributed to the State:</a:t>
            </a:r>
          </a:p>
          <a:p>
            <a:pPr marL="914400" indent="-404813"/>
            <a:r>
              <a:rPr lang="en-US" sz="2400" dirty="0" smtClean="0"/>
              <a:t>VC 42007.1 – $49 Additional TVS Fee</a:t>
            </a:r>
          </a:p>
          <a:p>
            <a:pPr marL="914400" indent="-404813"/>
            <a:r>
              <a:rPr lang="en-US" sz="2400" dirty="0" smtClean="0"/>
              <a:t>VC 11208 (c) - $3 DMV Admin Fee</a:t>
            </a:r>
          </a:p>
          <a:p>
            <a:r>
              <a:rPr lang="en-US" sz="2800" dirty="0" smtClean="0"/>
              <a:t>Pursuant to VC 11205.2 (c), Court </a:t>
            </a:r>
            <a:r>
              <a:rPr lang="en-US" sz="2800" dirty="0" smtClean="0">
                <a:solidFill>
                  <a:srgbClr val="FFFF66"/>
                </a:solidFill>
              </a:rPr>
              <a:t>may</a:t>
            </a:r>
            <a:r>
              <a:rPr lang="en-US" sz="2800" dirty="0" smtClean="0"/>
              <a:t> also assess an additional fee (up to actual costs) for costs incurred in monitoring traffic violator schools.  </a:t>
            </a:r>
            <a:r>
              <a:rPr lang="en-US" sz="2400" dirty="0" smtClean="0">
                <a:solidFill>
                  <a:srgbClr val="FFFF66"/>
                </a:solidFill>
              </a:rPr>
              <a:t>Appendix C, pg. 69</a:t>
            </a:r>
          </a:p>
        </p:txBody>
      </p:sp>
      <p:sp>
        <p:nvSpPr>
          <p:cNvPr id="6" name="Slide Number Placeholder 5"/>
          <p:cNvSpPr>
            <a:spLocks noGrp="1"/>
          </p:cNvSpPr>
          <p:nvPr>
            <p:ph type="sldNum" sz="quarter" idx="12"/>
          </p:nvPr>
        </p:nvSpPr>
        <p:spPr/>
        <p:txBody>
          <a:bodyPr/>
          <a:lstStyle/>
          <a:p>
            <a:fld id="{CD02BB1F-1D6F-4064-ABB2-98B9D85B3A4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Regular Traffic School Distribution Process</a:t>
            </a:r>
            <a:endParaRPr lang="en-US" sz="4400" dirty="0"/>
          </a:p>
        </p:txBody>
      </p:sp>
      <p:sp>
        <p:nvSpPr>
          <p:cNvPr id="3" name="Content Placeholder 2"/>
          <p:cNvSpPr>
            <a:spLocks noGrp="1"/>
          </p:cNvSpPr>
          <p:nvPr>
            <p:ph idx="1"/>
          </p:nvPr>
        </p:nvSpPr>
        <p:spPr>
          <a:xfrm>
            <a:off x="228600" y="1905000"/>
            <a:ext cx="8726488" cy="4227513"/>
          </a:xfrm>
        </p:spPr>
        <p:txBody>
          <a:bodyPr/>
          <a:lstStyle/>
          <a:p>
            <a:pPr marL="514350" indent="-514350">
              <a:buFont typeface="+mj-lt"/>
              <a:buAutoNum type="arabicPeriod"/>
            </a:pPr>
            <a:r>
              <a:rPr lang="en-US" sz="2800" dirty="0" smtClean="0"/>
              <a:t>First, part of the TVS fee on deposit with county, is distributed pursuant to VC 42007(b) and (c):</a:t>
            </a:r>
          </a:p>
          <a:p>
            <a:pPr marL="914400" indent="-404813"/>
            <a:r>
              <a:rPr lang="en-US" sz="2000" dirty="0" smtClean="0"/>
              <a:t>VC 42007 (b)(1) - $1 for each fund established under GC 76100 and GC 76101</a:t>
            </a:r>
          </a:p>
          <a:p>
            <a:pPr marL="914400" indent="-404813"/>
            <a:r>
              <a:rPr lang="en-US" sz="2000" dirty="0" smtClean="0"/>
              <a:t>VC 42007 (b)(2) – GC 76104 EMS penalty portion ($2 per 10) of GC 76000 ($7 per 10)</a:t>
            </a:r>
          </a:p>
          <a:p>
            <a:pPr marL="914400" indent="-404813"/>
            <a:r>
              <a:rPr lang="en-US" sz="2000" dirty="0" smtClean="0"/>
              <a:t>VC 42007 (b)(2) – Additional EMS penalty of GC 76000.5 ($2 per 10)</a:t>
            </a:r>
          </a:p>
          <a:p>
            <a:pPr marL="914400" indent="-404813"/>
            <a:r>
              <a:rPr lang="en-US" sz="2000" dirty="0" smtClean="0"/>
              <a:t>VC 42007 (b)(3) – State Court Construction penalty of GC 70372 ($5 per 10)</a:t>
            </a:r>
          </a:p>
          <a:p>
            <a:pPr marL="914400" indent="-404813"/>
            <a:r>
              <a:rPr lang="en-US" sz="2000" dirty="0" smtClean="0"/>
              <a:t>VC  42007 (c) – City portion of the base fine (net 2%), if city arrest</a:t>
            </a:r>
          </a:p>
          <a:p>
            <a:pPr marL="514350" indent="-514350">
              <a:buNone/>
            </a:pPr>
            <a:endParaRPr lang="en-US" sz="28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Regular Traffic School Distribution Process </a:t>
            </a:r>
            <a:r>
              <a:rPr lang="en-US" sz="3600" dirty="0" smtClean="0"/>
              <a:t>(cont’d)</a:t>
            </a:r>
            <a:endParaRPr lang="en-US" sz="3600" dirty="0"/>
          </a:p>
        </p:txBody>
      </p:sp>
      <p:sp>
        <p:nvSpPr>
          <p:cNvPr id="3" name="Content Placeholder 2"/>
          <p:cNvSpPr>
            <a:spLocks noGrp="1"/>
          </p:cNvSpPr>
          <p:nvPr>
            <p:ph idx="1"/>
          </p:nvPr>
        </p:nvSpPr>
        <p:spPr>
          <a:xfrm>
            <a:off x="228600" y="1905000"/>
            <a:ext cx="8726488" cy="4227513"/>
          </a:xfrm>
        </p:spPr>
        <p:txBody>
          <a:bodyPr/>
          <a:lstStyle/>
          <a:p>
            <a:pPr marL="514350" indent="-514350">
              <a:buFont typeface="+mj-lt"/>
              <a:buAutoNum type="arabicPeriod" startAt="2"/>
            </a:pPr>
            <a:r>
              <a:rPr lang="en-US" sz="2800" dirty="0" smtClean="0"/>
              <a:t>Next, the following are distributed pursuant to their respective codes (</a:t>
            </a:r>
            <a:r>
              <a:rPr lang="en-US" sz="2800" dirty="0" smtClean="0">
                <a:solidFill>
                  <a:srgbClr val="FFFF66"/>
                </a:solidFill>
              </a:rPr>
              <a:t>not part of “total bail”</a:t>
            </a:r>
            <a:r>
              <a:rPr lang="en-US" sz="2800" dirty="0" smtClean="0"/>
              <a:t>): </a:t>
            </a:r>
          </a:p>
          <a:p>
            <a:pPr marL="914400" indent="-404813"/>
            <a:r>
              <a:rPr lang="en-US" sz="2400" dirty="0" smtClean="0"/>
              <a:t>PC 1465.7 – 20% State Surcharge (exempts itself from VC 42007 “total bail”) </a:t>
            </a:r>
          </a:p>
          <a:p>
            <a:pPr marL="914400" indent="-404813"/>
            <a:r>
              <a:rPr lang="en-US" sz="2400" dirty="0" smtClean="0"/>
              <a:t>PC 1465.8 – Court Operations Assessment </a:t>
            </a:r>
          </a:p>
          <a:p>
            <a:pPr marL="914400" indent="-404813"/>
            <a:r>
              <a:rPr lang="en-US" sz="2400" dirty="0" smtClean="0"/>
              <a:t>GC 70373 – Criminal Conviction Assessment </a:t>
            </a:r>
          </a:p>
          <a:p>
            <a:pPr marL="914400" indent="-404813"/>
            <a:r>
              <a:rPr lang="en-US" sz="2400" dirty="0" smtClean="0"/>
              <a:t>GC 42006 –$1 Night Court Fee, if applicable  </a:t>
            </a:r>
          </a:p>
        </p:txBody>
      </p:sp>
      <p:sp>
        <p:nvSpPr>
          <p:cNvPr id="6" name="Slide Number Placeholder 5"/>
          <p:cNvSpPr>
            <a:spLocks noGrp="1"/>
          </p:cNvSpPr>
          <p:nvPr>
            <p:ph type="sldNum" sz="quarter" idx="12"/>
          </p:nvPr>
        </p:nvSpPr>
        <p:spPr/>
        <p:txBody>
          <a:bodyPr/>
          <a:lstStyle/>
          <a:p>
            <a:fld id="{CD02BB1F-1D6F-4064-ABB2-98B9D85B3A4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Regular Traffic School Distribution Process </a:t>
            </a:r>
            <a:r>
              <a:rPr lang="en-US" sz="3600" dirty="0" smtClean="0"/>
              <a:t>(cont’d)</a:t>
            </a:r>
            <a:endParaRPr lang="en-US" sz="3600" dirty="0"/>
          </a:p>
        </p:txBody>
      </p:sp>
      <p:sp>
        <p:nvSpPr>
          <p:cNvPr id="3" name="Content Placeholder 2"/>
          <p:cNvSpPr>
            <a:spLocks noGrp="1"/>
          </p:cNvSpPr>
          <p:nvPr>
            <p:ph idx="1"/>
          </p:nvPr>
        </p:nvSpPr>
        <p:spPr>
          <a:xfrm>
            <a:off x="228600" y="1905000"/>
            <a:ext cx="8726488" cy="4227513"/>
          </a:xfrm>
        </p:spPr>
        <p:txBody>
          <a:bodyPr/>
          <a:lstStyle/>
          <a:p>
            <a:pPr marL="514350" indent="-514350">
              <a:buFont typeface="+mj-lt"/>
              <a:buAutoNum type="arabicPeriod" startAt="3"/>
            </a:pPr>
            <a:r>
              <a:rPr lang="en-US" sz="2800" dirty="0" smtClean="0"/>
              <a:t>After the required distributions in steps 1 and 2, the remaining balance of the TVS Fee (TVS Fee Balance) remains on deposit in the County General Fund</a:t>
            </a:r>
          </a:p>
          <a:p>
            <a:pPr marL="914400" indent="0">
              <a:buNone/>
            </a:pPr>
            <a:r>
              <a:rPr lang="en-US" sz="2000" dirty="0" smtClean="0"/>
              <a:t>NOTE:  For 50% Excess MOE reporting, only 77% of the TVS Fee Balance is reported.  </a:t>
            </a:r>
            <a:r>
              <a:rPr lang="en-US" sz="2000" dirty="0" smtClean="0">
                <a:solidFill>
                  <a:srgbClr val="FFFF66"/>
                </a:solidFill>
              </a:rPr>
              <a:t>The $1 for GC 76100 and the $1 for GC 76101 is distributed from the 23% portion of the TVS Fee Balance, NOT the 77% portion.</a:t>
            </a:r>
          </a:p>
          <a:p>
            <a:pPr marL="514350" indent="-514350">
              <a:buNone/>
            </a:pPr>
            <a:endParaRPr lang="en-US" sz="2800" dirty="0" smtClean="0"/>
          </a:p>
          <a:p>
            <a:pPr marL="514350" indent="-514350">
              <a:buNone/>
            </a:pPr>
            <a:endParaRPr lang="en-US" sz="28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8763000" cy="1371600"/>
          </a:xfrm>
        </p:spPr>
        <p:txBody>
          <a:bodyPr/>
          <a:lstStyle/>
          <a:p>
            <a:pPr algn="ctr"/>
            <a:r>
              <a:rPr lang="en-US" sz="3600" dirty="0" smtClean="0"/>
              <a:t>Regular Traffic School Distribution</a:t>
            </a:r>
            <a:r>
              <a:rPr lang="en-US" sz="4400" dirty="0" smtClean="0"/>
              <a:t/>
            </a:r>
            <a:br>
              <a:rPr lang="en-US" sz="4400" dirty="0" smtClean="0"/>
            </a:br>
            <a:r>
              <a:rPr lang="en-US" sz="4400" dirty="0" smtClean="0"/>
              <a:t>Speeding Spreadsheet </a:t>
            </a:r>
            <a:br>
              <a:rPr lang="en-US" sz="4400" dirty="0" smtClean="0"/>
            </a:br>
            <a:r>
              <a:rPr lang="en-US" sz="4400" dirty="0" smtClean="0"/>
              <a:t/>
            </a:r>
            <a:br>
              <a:rPr lang="en-US" sz="4400" dirty="0" smtClean="0"/>
            </a:br>
            <a:r>
              <a:rPr lang="en-US" sz="3600" dirty="0" smtClean="0"/>
              <a:t>City Arrest</a:t>
            </a:r>
            <a:endParaRPr lang="en-US" sz="3600" dirty="0"/>
          </a:p>
        </p:txBody>
      </p:sp>
      <p:sp>
        <p:nvSpPr>
          <p:cNvPr id="3" name="Content Placeholder 2"/>
          <p:cNvSpPr>
            <a:spLocks noGrp="1"/>
          </p:cNvSpPr>
          <p:nvPr>
            <p:ph idx="1"/>
          </p:nvPr>
        </p:nvSpPr>
        <p:spPr>
          <a:xfrm>
            <a:off x="304800" y="4114800"/>
            <a:ext cx="8574088" cy="1447800"/>
          </a:xfrm>
        </p:spPr>
        <p:txBody>
          <a:bodyPr/>
          <a:lstStyle/>
          <a:p>
            <a:pPr marL="0" indent="0" algn="ctr">
              <a:buNone/>
            </a:pPr>
            <a:r>
              <a:rPr lang="en-US" sz="2800" b="1" dirty="0" smtClean="0">
                <a:solidFill>
                  <a:srgbClr val="FFFF00"/>
                </a:solidFill>
              </a:rPr>
              <a:t>WATCH OUT FOR:  </a:t>
            </a:r>
          </a:p>
          <a:p>
            <a:pPr marL="0" indent="0" algn="ctr">
              <a:buNone/>
            </a:pPr>
            <a:r>
              <a:rPr lang="en-US" sz="2400" i="1" dirty="0" smtClean="0"/>
              <a:t>What are and are not part of the TVS Fee</a:t>
            </a:r>
          </a:p>
          <a:p>
            <a:pPr marL="0" indent="0" algn="ctr">
              <a:buNone/>
            </a:pPr>
            <a:r>
              <a:rPr lang="en-US" sz="2400" i="1" dirty="0" smtClean="0"/>
              <a:t>City base fine and how it impacts TVS Fee to the County if 2% not applied  </a:t>
            </a:r>
            <a:endParaRPr lang="en-US" sz="2400" i="1"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27</a:t>
            </a:fld>
            <a:endParaRPr lang="en-US"/>
          </a:p>
        </p:txBody>
      </p:sp>
      <p:graphicFrame>
        <p:nvGraphicFramePr>
          <p:cNvPr id="116742" name="Object 6"/>
          <p:cNvGraphicFramePr>
            <a:graphicFrameLocks noChangeAspect="1"/>
          </p:cNvGraphicFramePr>
          <p:nvPr/>
        </p:nvGraphicFramePr>
        <p:xfrm>
          <a:off x="152400" y="138312"/>
          <a:ext cx="8839200" cy="6581376"/>
        </p:xfrm>
        <a:graphic>
          <a:graphicData uri="http://schemas.openxmlformats.org/presentationml/2006/ole">
            <p:oleObj spid="_x0000_s116742" name="Worksheet" r:id="rId4" imgW="12858784" imgH="11115592" progId="Excel.Shee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Regular Traffic School Distribution Process RECAP</a:t>
            </a:r>
            <a:endParaRPr lang="en-US" sz="4400" dirty="0"/>
          </a:p>
        </p:txBody>
      </p:sp>
      <p:sp>
        <p:nvSpPr>
          <p:cNvPr id="3" name="Content Placeholder 2"/>
          <p:cNvSpPr>
            <a:spLocks noGrp="1"/>
          </p:cNvSpPr>
          <p:nvPr>
            <p:ph idx="1"/>
          </p:nvPr>
        </p:nvSpPr>
        <p:spPr>
          <a:xfrm>
            <a:off x="228600" y="1905000"/>
            <a:ext cx="8726488" cy="4227513"/>
          </a:xfrm>
        </p:spPr>
        <p:txBody>
          <a:bodyPr/>
          <a:lstStyle/>
          <a:p>
            <a:pPr marL="514350" indent="-514350">
              <a:buNone/>
            </a:pPr>
            <a:r>
              <a:rPr lang="en-US" sz="2400" dirty="0" smtClean="0">
                <a:solidFill>
                  <a:srgbClr val="FFFF66"/>
                </a:solidFill>
              </a:rPr>
              <a:t>Remember:</a:t>
            </a:r>
            <a:r>
              <a:rPr lang="en-US" sz="2400" dirty="0" smtClean="0"/>
              <a:t>  “Total fine” becomes a TVS Fee when disposed with traffic school (exceptions discussed later.)</a:t>
            </a:r>
          </a:p>
          <a:p>
            <a:pPr marL="514350" indent="-514350">
              <a:buNone/>
            </a:pPr>
            <a:endParaRPr lang="en-US" sz="1000" dirty="0" smtClean="0"/>
          </a:p>
          <a:p>
            <a:pPr marL="514350" indent="-514350">
              <a:buFont typeface="+mj-lt"/>
              <a:buAutoNum type="arabicPeriod"/>
            </a:pPr>
            <a:r>
              <a:rPr lang="en-US" sz="2400" dirty="0" smtClean="0"/>
              <a:t>Starting with the TVS Fee, perform required distributions under VC 42007 (b) &amp; (c).</a:t>
            </a:r>
          </a:p>
          <a:p>
            <a:pPr marL="514350" indent="-514350">
              <a:buFont typeface="+mj-lt"/>
              <a:buAutoNum type="arabicPeriod"/>
            </a:pPr>
            <a:r>
              <a:rPr lang="en-US" sz="2400" dirty="0" smtClean="0"/>
              <a:t>The remaining balance of the TVS Fee is distributed to the county general fund.</a:t>
            </a:r>
          </a:p>
          <a:p>
            <a:pPr marL="514350" indent="-514350">
              <a:buFont typeface="+mj-lt"/>
              <a:buAutoNum type="arabicPeriod"/>
            </a:pPr>
            <a:r>
              <a:rPr lang="en-US" sz="2400" dirty="0" smtClean="0"/>
              <a:t>Distribute the 20% Surcharge and the “Hard” amounts (e.g. Court Operations Assessment, etc) pursuant to their own statutes.</a:t>
            </a:r>
          </a:p>
          <a:p>
            <a:pPr marL="514350" indent="-514350">
              <a:buFont typeface="+mj-lt"/>
              <a:buAutoNum type="arabicPeriod"/>
            </a:pPr>
            <a:endParaRPr lang="en-US" sz="2800" dirty="0" smtClean="0"/>
          </a:p>
        </p:txBody>
      </p:sp>
      <p:sp>
        <p:nvSpPr>
          <p:cNvPr id="6" name="Slide Number Placeholder 5"/>
          <p:cNvSpPr>
            <a:spLocks noGrp="1"/>
          </p:cNvSpPr>
          <p:nvPr>
            <p:ph type="sldNum" sz="quarter" idx="12"/>
          </p:nvPr>
        </p:nvSpPr>
        <p:spPr/>
        <p:txBody>
          <a:bodyPr/>
          <a:lstStyle/>
          <a:p>
            <a:fld id="{CD02BB1F-1D6F-4064-ABB2-98B9D85B3A42}"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4400" dirty="0" smtClean="0"/>
              <a:t>Red Light Bail Forfeiture Distribution</a:t>
            </a:r>
            <a:endParaRPr lang="en-US" sz="4400" dirty="0"/>
          </a:p>
        </p:txBody>
      </p:sp>
      <p:sp>
        <p:nvSpPr>
          <p:cNvPr id="3" name="Content Placeholder 2"/>
          <p:cNvSpPr>
            <a:spLocks noGrp="1"/>
          </p:cNvSpPr>
          <p:nvPr>
            <p:ph idx="1"/>
          </p:nvPr>
        </p:nvSpPr>
        <p:spPr>
          <a:xfrm>
            <a:off x="381000" y="2133600"/>
            <a:ext cx="8574088" cy="3998913"/>
          </a:xfrm>
        </p:spPr>
        <p:txBody>
          <a:bodyPr/>
          <a:lstStyle/>
          <a:p>
            <a:r>
              <a:rPr lang="en-US" sz="2800" dirty="0" smtClean="0"/>
              <a:t>PC 1463.11: 30% of the base fine, PC 1464, GC 76000, and GC 70372 shall be allocated to the County or City general fund.  </a:t>
            </a:r>
            <a:r>
              <a:rPr lang="en-US" sz="2400" dirty="0" smtClean="0">
                <a:solidFill>
                  <a:srgbClr val="FFFF66"/>
                </a:solidFill>
              </a:rPr>
              <a:t>Appendix C</a:t>
            </a:r>
          </a:p>
          <a:p>
            <a:r>
              <a:rPr lang="en-US" sz="2800" dirty="0" smtClean="0"/>
              <a:t>After 30% allocation, the remainder (70%) of the base fine, PC 1464, GC 76000, and GC 70372 penalties are distributed pursuant to their respective statutes. </a:t>
            </a:r>
            <a:r>
              <a:rPr lang="en-US" sz="2400" dirty="0" smtClean="0">
                <a:solidFill>
                  <a:srgbClr val="FFFF66"/>
                </a:solidFill>
              </a:rPr>
              <a:t>Appendix C</a:t>
            </a:r>
          </a:p>
        </p:txBody>
      </p:sp>
      <p:sp>
        <p:nvSpPr>
          <p:cNvPr id="6" name="Slide Number Placeholder 5"/>
          <p:cNvSpPr>
            <a:spLocks noGrp="1"/>
          </p:cNvSpPr>
          <p:nvPr>
            <p:ph type="sldNum" sz="quarter" idx="12"/>
          </p:nvPr>
        </p:nvSpPr>
        <p:spPr/>
        <p:txBody>
          <a:bodyPr/>
          <a:lstStyle/>
          <a:p>
            <a:fld id="{CD02BB1F-1D6F-4064-ABB2-98B9D85B3A42}"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143000"/>
          </a:xfrm>
        </p:spPr>
        <p:txBody>
          <a:bodyPr/>
          <a:lstStyle/>
          <a:p>
            <a:r>
              <a:rPr lang="en-US" dirty="0" smtClean="0"/>
              <a:t>Distribution Spreadsheets </a:t>
            </a:r>
            <a:br>
              <a:rPr lang="en-US" dirty="0" smtClean="0"/>
            </a:br>
            <a:r>
              <a:rPr lang="en-US" sz="4800" dirty="0" smtClean="0"/>
              <a:t>Used by IAS Audits</a:t>
            </a:r>
            <a:endParaRPr lang="en-US" sz="4800" dirty="0"/>
          </a:p>
        </p:txBody>
      </p:sp>
      <p:sp>
        <p:nvSpPr>
          <p:cNvPr id="3" name="Subtitle 2"/>
          <p:cNvSpPr>
            <a:spLocks noGrp="1"/>
          </p:cNvSpPr>
          <p:nvPr>
            <p:ph type="subTitle" idx="1"/>
          </p:nvPr>
        </p:nvSpPr>
        <p:spPr>
          <a:xfrm>
            <a:off x="838200" y="3733800"/>
            <a:ext cx="7543800" cy="2057400"/>
          </a:xfrm>
        </p:spPr>
        <p:txBody>
          <a:bodyPr/>
          <a:lstStyle/>
          <a:p>
            <a:pPr algn="l"/>
            <a:r>
              <a:rPr lang="en-US" sz="2000" dirty="0" smtClean="0"/>
              <a:t>Disclaimer: All spreadsheets have been updated to reflect what we believe are the statutes in effect as of </a:t>
            </a:r>
            <a:r>
              <a:rPr lang="en-US" sz="2000" dirty="0" smtClean="0">
                <a:solidFill>
                  <a:srgbClr val="FFFF66"/>
                </a:solidFill>
              </a:rPr>
              <a:t>TODAY.</a:t>
            </a:r>
            <a:r>
              <a:rPr lang="en-US" sz="2000" dirty="0" smtClean="0">
                <a:solidFill>
                  <a:srgbClr val="FF0000"/>
                </a:solidFill>
              </a:rPr>
              <a:t>  </a:t>
            </a:r>
            <a:r>
              <a:rPr lang="en-US" sz="2000" dirty="0" smtClean="0"/>
              <a:t>Thus, they are subject to change based on laws that are effective subsequent to today’s training.  When using the spreadsheets, be sure the fines, penalties, and fees reflect the statutes in effect for the period being reviewed.</a:t>
            </a:r>
            <a:endParaRPr lang="en-US" sz="2000" dirty="0"/>
          </a:p>
        </p:txBody>
      </p:sp>
      <p:sp>
        <p:nvSpPr>
          <p:cNvPr id="5" name="Slide Number Placeholder 4"/>
          <p:cNvSpPr>
            <a:spLocks noGrp="1"/>
          </p:cNvSpPr>
          <p:nvPr>
            <p:ph type="sldNum" sz="quarter" idx="4"/>
          </p:nvPr>
        </p:nvSpPr>
        <p:spPr>
          <a:xfrm>
            <a:off x="6858000" y="6248400"/>
            <a:ext cx="1905000" cy="457200"/>
          </a:xfrm>
        </p:spPr>
        <p:txBody>
          <a:bodyPr/>
          <a:lstStyle/>
          <a:p>
            <a:fld id="{EBE7665E-A054-426B-90B4-86C8DC2CDF0F}" type="slidenum">
              <a:rPr lang="en-US" smtClean="0">
                <a:solidFill>
                  <a:schemeClr val="accent3">
                    <a:lumMod val="20000"/>
                    <a:lumOff val="80000"/>
                  </a:schemeClr>
                </a:solidFill>
              </a:rPr>
              <a:pPr/>
              <a:t>3</a:t>
            </a:fld>
            <a:endParaRPr lang="en-US">
              <a:solidFill>
                <a:schemeClr val="accent3">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Red Light Distribution</a:t>
            </a:r>
            <a:r>
              <a:rPr lang="en-US" sz="4400" dirty="0" smtClean="0"/>
              <a:t/>
            </a:r>
            <a:br>
              <a:rPr lang="en-US" sz="4400" dirty="0" smtClean="0"/>
            </a:br>
            <a:r>
              <a:rPr lang="en-US" sz="4400" dirty="0" smtClean="0"/>
              <a:t>Bail Forfeiture Spreadsheet</a:t>
            </a:r>
            <a:endParaRPr lang="en-US" sz="4400" dirty="0"/>
          </a:p>
        </p:txBody>
      </p:sp>
      <p:sp>
        <p:nvSpPr>
          <p:cNvPr id="3" name="Content Placeholder 2"/>
          <p:cNvSpPr>
            <a:spLocks noGrp="1"/>
          </p:cNvSpPr>
          <p:nvPr>
            <p:ph idx="1"/>
          </p:nvPr>
        </p:nvSpPr>
        <p:spPr>
          <a:xfrm>
            <a:off x="381000" y="2133600"/>
            <a:ext cx="8574088" cy="3998913"/>
          </a:xfrm>
        </p:spPr>
        <p:txBody>
          <a:bodyPr/>
          <a:lstStyle/>
          <a:p>
            <a:r>
              <a:rPr lang="en-US" sz="2800" dirty="0" smtClean="0"/>
              <a:t>The </a:t>
            </a:r>
            <a:r>
              <a:rPr lang="en-US" sz="2800" dirty="0" smtClean="0">
                <a:solidFill>
                  <a:srgbClr val="FFFF66"/>
                </a:solidFill>
              </a:rPr>
              <a:t>Red Light </a:t>
            </a:r>
            <a:r>
              <a:rPr lang="en-US" sz="2800" dirty="0" smtClean="0"/>
              <a:t>(PC 1463.11) </a:t>
            </a:r>
            <a:r>
              <a:rPr lang="en-US" sz="2800" dirty="0" smtClean="0">
                <a:solidFill>
                  <a:srgbClr val="FFFF66"/>
                </a:solidFill>
              </a:rPr>
              <a:t>and Railroad</a:t>
            </a:r>
            <a:r>
              <a:rPr lang="en-US" sz="2800" dirty="0" smtClean="0"/>
              <a:t> (PC 1463.12) bail forfeiture </a:t>
            </a:r>
            <a:r>
              <a:rPr lang="en-US" sz="2800" dirty="0" smtClean="0">
                <a:solidFill>
                  <a:srgbClr val="FFFF66"/>
                </a:solidFill>
              </a:rPr>
              <a:t>distributions are similar, including the 30% allocation.  </a:t>
            </a:r>
            <a:r>
              <a:rPr lang="en-US" sz="2000" dirty="0" smtClean="0">
                <a:solidFill>
                  <a:srgbClr val="FFFF66"/>
                </a:solidFill>
              </a:rPr>
              <a:t>Appendix C</a:t>
            </a:r>
          </a:p>
          <a:p>
            <a:r>
              <a:rPr lang="en-US" sz="2800" dirty="0" smtClean="0"/>
              <a:t>The only </a:t>
            </a:r>
            <a:r>
              <a:rPr lang="en-US" sz="2800" dirty="0" smtClean="0">
                <a:solidFill>
                  <a:srgbClr val="FFFF66"/>
                </a:solidFill>
              </a:rPr>
              <a:t>difference is the recipient</a:t>
            </a:r>
            <a:r>
              <a:rPr lang="en-US" sz="2800" dirty="0" smtClean="0"/>
              <a:t> of the 30% allocation.</a:t>
            </a:r>
          </a:p>
          <a:p>
            <a:r>
              <a:rPr lang="en-US" sz="2800" dirty="0" smtClean="0"/>
              <a:t>Therefore, the </a:t>
            </a:r>
            <a:r>
              <a:rPr lang="en-US" sz="2800" dirty="0" smtClean="0">
                <a:solidFill>
                  <a:srgbClr val="FFFF66"/>
                </a:solidFill>
              </a:rPr>
              <a:t>Red Light and Railroad distribution spreadsheets are similar</a:t>
            </a:r>
            <a:r>
              <a:rPr lang="en-US" sz="2800" dirty="0" smtClean="0"/>
              <a:t>, except for the recipients of the 30% allocation.  </a:t>
            </a:r>
          </a:p>
          <a:p>
            <a:endParaRPr lang="en-US" sz="2800" dirty="0" smtClean="0"/>
          </a:p>
          <a:p>
            <a:endParaRPr lang="en-US" sz="2800" dirty="0" smtClean="0"/>
          </a:p>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31</a:t>
            </a:fld>
            <a:endParaRPr lang="en-US"/>
          </a:p>
        </p:txBody>
      </p:sp>
      <p:graphicFrame>
        <p:nvGraphicFramePr>
          <p:cNvPr id="151555" name="Object 3"/>
          <p:cNvGraphicFramePr>
            <a:graphicFrameLocks noChangeAspect="1"/>
          </p:cNvGraphicFramePr>
          <p:nvPr/>
        </p:nvGraphicFramePr>
        <p:xfrm>
          <a:off x="152400" y="126927"/>
          <a:ext cx="8839199" cy="6602961"/>
        </p:xfrm>
        <a:graphic>
          <a:graphicData uri="http://schemas.openxmlformats.org/presentationml/2006/ole">
            <p:oleObj spid="_x0000_s151555" name="Worksheet" r:id="rId4" imgW="13363457" imgH="9972718" progId="Excel.Sheet.12">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219200"/>
          </a:xfrm>
        </p:spPr>
        <p:txBody>
          <a:bodyPr/>
          <a:lstStyle/>
          <a:p>
            <a:pPr algn="ctr"/>
            <a:r>
              <a:rPr lang="en-US" sz="4400" dirty="0" smtClean="0"/>
              <a:t>Special Traffic School Distributions</a:t>
            </a:r>
            <a:endParaRPr lang="en-US" sz="4400" dirty="0"/>
          </a:p>
        </p:txBody>
      </p:sp>
      <p:sp>
        <p:nvSpPr>
          <p:cNvPr id="3" name="Content Placeholder 2"/>
          <p:cNvSpPr>
            <a:spLocks noGrp="1"/>
          </p:cNvSpPr>
          <p:nvPr>
            <p:ph idx="1"/>
          </p:nvPr>
        </p:nvSpPr>
        <p:spPr>
          <a:xfrm>
            <a:off x="228600" y="1905000"/>
            <a:ext cx="8726488" cy="4227513"/>
          </a:xfrm>
        </p:spPr>
        <p:txBody>
          <a:bodyPr/>
          <a:lstStyle/>
          <a:p>
            <a:r>
              <a:rPr lang="en-US" sz="2800" dirty="0" smtClean="0"/>
              <a:t>Some Vehicle Code violations eligible for traffic school </a:t>
            </a:r>
            <a:r>
              <a:rPr lang="en-US" sz="2800" dirty="0" smtClean="0">
                <a:solidFill>
                  <a:srgbClr val="FFFF66"/>
                </a:solidFill>
              </a:rPr>
              <a:t>do not follow the regular VC 42007 traffic school distributions </a:t>
            </a:r>
            <a:r>
              <a:rPr lang="en-US" sz="2800" dirty="0" smtClean="0"/>
              <a:t>previously discussed.</a:t>
            </a:r>
          </a:p>
          <a:p>
            <a:r>
              <a:rPr lang="en-US" sz="2800" dirty="0" smtClean="0"/>
              <a:t>Instead, specific traffic school distributions apply, or are exempted.  For example:</a:t>
            </a:r>
          </a:p>
          <a:p>
            <a:pPr marL="690563" indent="-350838"/>
            <a:r>
              <a:rPr lang="en-US" sz="2400" dirty="0" smtClean="0"/>
              <a:t>Red Light Traffic School – VC 42007.3</a:t>
            </a:r>
          </a:p>
          <a:p>
            <a:pPr marL="690563" indent="-350838"/>
            <a:r>
              <a:rPr lang="en-US" sz="2400" dirty="0" smtClean="0"/>
              <a:t>Railroad Traffic School – VC 42007.4</a:t>
            </a:r>
          </a:p>
          <a:p>
            <a:pPr marL="690563" indent="-350838"/>
            <a:r>
              <a:rPr lang="en-US" sz="2400" dirty="0" smtClean="0"/>
              <a:t>Child Seat Traffic School – VC 27360(e)</a:t>
            </a:r>
            <a:endParaRPr lang="en-US" sz="24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Special TS Distribution</a:t>
            </a:r>
            <a:r>
              <a:rPr lang="en-US" sz="4400" dirty="0" smtClean="0"/>
              <a:t/>
            </a:r>
            <a:br>
              <a:rPr lang="en-US" sz="4400" dirty="0" smtClean="0"/>
            </a:br>
            <a:r>
              <a:rPr lang="en-US" sz="4400" dirty="0" smtClean="0"/>
              <a:t>Red Light TS Spreadsheet</a:t>
            </a:r>
            <a:endParaRPr lang="en-US" sz="4400" dirty="0"/>
          </a:p>
        </p:txBody>
      </p:sp>
      <p:sp>
        <p:nvSpPr>
          <p:cNvPr id="3" name="Content Placeholder 2"/>
          <p:cNvSpPr>
            <a:spLocks noGrp="1"/>
          </p:cNvSpPr>
          <p:nvPr>
            <p:ph idx="1"/>
          </p:nvPr>
        </p:nvSpPr>
        <p:spPr>
          <a:xfrm>
            <a:off x="381000" y="1981200"/>
            <a:ext cx="8574088" cy="4151313"/>
          </a:xfrm>
        </p:spPr>
        <p:txBody>
          <a:bodyPr/>
          <a:lstStyle/>
          <a:p>
            <a:r>
              <a:rPr lang="en-US" sz="2800" dirty="0" smtClean="0"/>
              <a:t>Under VC 42007.3(a)(1), 30% of the TVS Fee collected is allocated to the County or City general fund.  </a:t>
            </a:r>
            <a:r>
              <a:rPr lang="en-US" sz="2000" dirty="0" smtClean="0">
                <a:solidFill>
                  <a:srgbClr val="FFFF66"/>
                </a:solidFill>
              </a:rPr>
              <a:t>Appendix C</a:t>
            </a:r>
          </a:p>
          <a:p>
            <a:pPr indent="-3175">
              <a:buNone/>
            </a:pPr>
            <a:r>
              <a:rPr lang="en-US" sz="2400" dirty="0" smtClean="0">
                <a:solidFill>
                  <a:srgbClr val="FFFF66"/>
                </a:solidFill>
              </a:rPr>
              <a:t>Reminder:  TVS Fee = Total Bail (base + penalties)</a:t>
            </a:r>
          </a:p>
          <a:p>
            <a:r>
              <a:rPr lang="en-US" sz="2800" dirty="0" smtClean="0"/>
              <a:t>After the 30% allocation, the remainder of the TVS Fee is distributed pursuant to VC 42007.</a:t>
            </a:r>
          </a:p>
        </p:txBody>
      </p:sp>
      <p:sp>
        <p:nvSpPr>
          <p:cNvPr id="6" name="Slide Number Placeholder 5"/>
          <p:cNvSpPr>
            <a:spLocks noGrp="1"/>
          </p:cNvSpPr>
          <p:nvPr>
            <p:ph type="sldNum" sz="quarter" idx="12"/>
          </p:nvPr>
        </p:nvSpPr>
        <p:spPr/>
        <p:txBody>
          <a:bodyPr/>
          <a:lstStyle/>
          <a:p>
            <a:fld id="{CD02BB1F-1D6F-4064-ABB2-98B9D85B3A4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34</a:t>
            </a:fld>
            <a:endParaRPr lang="en-US"/>
          </a:p>
        </p:txBody>
      </p:sp>
      <p:graphicFrame>
        <p:nvGraphicFramePr>
          <p:cNvPr id="117762" name="Object 2"/>
          <p:cNvGraphicFramePr>
            <a:graphicFrameLocks noChangeAspect="1"/>
          </p:cNvGraphicFramePr>
          <p:nvPr/>
        </p:nvGraphicFramePr>
        <p:xfrm>
          <a:off x="225425" y="161925"/>
          <a:ext cx="8693150" cy="6599238"/>
        </p:xfrm>
        <a:graphic>
          <a:graphicData uri="http://schemas.openxmlformats.org/presentationml/2006/ole">
            <p:oleObj spid="_x0000_s153602" name="Worksheet" r:id="rId4" imgW="12773025" imgH="11677498" progId="Excel.Sheet.8">
              <p:link updateAutomatic="1"/>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Special TS Distribution</a:t>
            </a:r>
            <a:r>
              <a:rPr lang="en-US" sz="4400" dirty="0" smtClean="0"/>
              <a:t/>
            </a:r>
            <a:br>
              <a:rPr lang="en-US" sz="4400" dirty="0" smtClean="0"/>
            </a:br>
            <a:r>
              <a:rPr lang="en-US" sz="4400" dirty="0" smtClean="0"/>
              <a:t>Railroad TS Spreadsheet</a:t>
            </a:r>
            <a:endParaRPr lang="en-US" sz="4400" dirty="0"/>
          </a:p>
        </p:txBody>
      </p:sp>
      <p:sp>
        <p:nvSpPr>
          <p:cNvPr id="3" name="Content Placeholder 2"/>
          <p:cNvSpPr>
            <a:spLocks noGrp="1"/>
          </p:cNvSpPr>
          <p:nvPr>
            <p:ph idx="1"/>
          </p:nvPr>
        </p:nvSpPr>
        <p:spPr>
          <a:xfrm>
            <a:off x="381000" y="1981200"/>
            <a:ext cx="8574088" cy="4151313"/>
          </a:xfrm>
        </p:spPr>
        <p:txBody>
          <a:bodyPr/>
          <a:lstStyle/>
          <a:p>
            <a:r>
              <a:rPr lang="en-US" sz="2800" dirty="0" smtClean="0">
                <a:solidFill>
                  <a:srgbClr val="FFFF66"/>
                </a:solidFill>
              </a:rPr>
              <a:t>Similar to Red Light Traffic School distribution</a:t>
            </a:r>
            <a:r>
              <a:rPr lang="en-US" sz="2800" dirty="0" smtClean="0"/>
              <a:t>, VC 42007.4(a)(1), also allocates 30% of the TVS Fee to the County or City general fund.  </a:t>
            </a:r>
            <a:r>
              <a:rPr lang="en-US" sz="2000" dirty="0" smtClean="0">
                <a:solidFill>
                  <a:srgbClr val="FFFF66"/>
                </a:solidFill>
              </a:rPr>
              <a:t>Appendix C</a:t>
            </a:r>
          </a:p>
          <a:p>
            <a:pPr indent="-3175">
              <a:buNone/>
            </a:pPr>
            <a:r>
              <a:rPr lang="en-US" sz="2400" dirty="0" smtClean="0">
                <a:solidFill>
                  <a:srgbClr val="FFFF66"/>
                </a:solidFill>
              </a:rPr>
              <a:t>Reminder:  TVS Fee = Total Bail (base + penalties)</a:t>
            </a:r>
          </a:p>
          <a:p>
            <a:r>
              <a:rPr lang="en-US" sz="2800" dirty="0" smtClean="0">
                <a:solidFill>
                  <a:srgbClr val="FFFF66"/>
                </a:solidFill>
              </a:rPr>
              <a:t>HOWEVER</a:t>
            </a:r>
            <a:r>
              <a:rPr lang="en-US" sz="2800" dirty="0" smtClean="0"/>
              <a:t>, VC 42007.4 (a)(3), </a:t>
            </a:r>
            <a:r>
              <a:rPr lang="en-US" sz="2800" dirty="0" smtClean="0">
                <a:solidFill>
                  <a:srgbClr val="FFFF66"/>
                </a:solidFill>
              </a:rPr>
              <a:t>distributes the remainder</a:t>
            </a:r>
            <a:r>
              <a:rPr lang="en-US" sz="2800" dirty="0" smtClean="0"/>
              <a:t> after the 30% allocation </a:t>
            </a:r>
            <a:r>
              <a:rPr lang="en-US" sz="2800" dirty="0" smtClean="0">
                <a:solidFill>
                  <a:srgbClr val="FFFF66"/>
                </a:solidFill>
              </a:rPr>
              <a:t>pursuant to PC 1463</a:t>
            </a:r>
            <a:r>
              <a:rPr lang="en-US" sz="2800" dirty="0" smtClean="0"/>
              <a:t>.</a:t>
            </a:r>
          </a:p>
        </p:txBody>
      </p:sp>
      <p:sp>
        <p:nvSpPr>
          <p:cNvPr id="6" name="Slide Number Placeholder 5"/>
          <p:cNvSpPr>
            <a:spLocks noGrp="1"/>
          </p:cNvSpPr>
          <p:nvPr>
            <p:ph type="sldNum" sz="quarter" idx="12"/>
          </p:nvPr>
        </p:nvSpPr>
        <p:spPr/>
        <p:txBody>
          <a:bodyPr/>
          <a:lstStyle/>
          <a:p>
            <a:fld id="{CD02BB1F-1D6F-4064-ABB2-98B9D85B3A4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CD02BB1F-1D6F-4064-ABB2-98B9D85B3A42}" type="slidenum">
              <a:rPr lang="en-US" smtClean="0"/>
              <a:pPr/>
              <a:t>36</a:t>
            </a:fld>
            <a:endParaRPr lang="en-US"/>
          </a:p>
        </p:txBody>
      </p:sp>
      <p:graphicFrame>
        <p:nvGraphicFramePr>
          <p:cNvPr id="152579" name="Object 3"/>
          <p:cNvGraphicFramePr>
            <a:graphicFrameLocks noChangeAspect="1"/>
          </p:cNvGraphicFramePr>
          <p:nvPr/>
        </p:nvGraphicFramePr>
        <p:xfrm>
          <a:off x="152400" y="66131"/>
          <a:ext cx="8839200" cy="6724391"/>
        </p:xfrm>
        <a:graphic>
          <a:graphicData uri="http://schemas.openxmlformats.org/presentationml/2006/ole">
            <p:oleObj spid="_x0000_s152579" name="Worksheet" r:id="rId4" imgW="12773008" imgH="10830008" progId="Excel.Shee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Special TS Distribution</a:t>
            </a:r>
            <a:r>
              <a:rPr lang="en-US" sz="4400" dirty="0" smtClean="0"/>
              <a:t/>
            </a:r>
            <a:br>
              <a:rPr lang="en-US" sz="4400" dirty="0" smtClean="0"/>
            </a:br>
            <a:r>
              <a:rPr lang="en-US" sz="4400" dirty="0" smtClean="0"/>
              <a:t>Child Seat TS Spreadsheet</a:t>
            </a:r>
            <a:endParaRPr lang="en-US" sz="4400" dirty="0"/>
          </a:p>
        </p:txBody>
      </p:sp>
      <p:sp>
        <p:nvSpPr>
          <p:cNvPr id="3" name="Content Placeholder 2"/>
          <p:cNvSpPr>
            <a:spLocks noGrp="1"/>
          </p:cNvSpPr>
          <p:nvPr>
            <p:ph idx="1"/>
          </p:nvPr>
        </p:nvSpPr>
        <p:spPr>
          <a:xfrm>
            <a:off x="381000" y="2133600"/>
            <a:ext cx="8574088" cy="3998913"/>
          </a:xfrm>
        </p:spPr>
        <p:txBody>
          <a:bodyPr/>
          <a:lstStyle/>
          <a:p>
            <a:r>
              <a:rPr lang="en-US" sz="2800" dirty="0" smtClean="0"/>
              <a:t>VC 27360.6 distribution includes “notwithstanding any other provisions of law” language, thus specifically exempting itself from other special distributions, including VC 42007. </a:t>
            </a:r>
            <a:r>
              <a:rPr lang="en-US" sz="2400" dirty="0" smtClean="0">
                <a:solidFill>
                  <a:srgbClr val="FFFF66"/>
                </a:solidFill>
              </a:rPr>
              <a:t>Appendix C</a:t>
            </a:r>
          </a:p>
          <a:p>
            <a:r>
              <a:rPr lang="en-US" sz="2800" dirty="0" smtClean="0"/>
              <a:t>2% state court automation applies because fines and penalties are </a:t>
            </a:r>
            <a:r>
              <a:rPr lang="en-US" sz="2800" dirty="0" smtClean="0">
                <a:solidFill>
                  <a:srgbClr val="FFFF66"/>
                </a:solidFill>
              </a:rPr>
              <a:t>NOT</a:t>
            </a:r>
            <a:r>
              <a:rPr lang="en-US" sz="2800" dirty="0" smtClean="0"/>
              <a:t> converted to a fee (TVS Fee.)</a:t>
            </a:r>
          </a:p>
        </p:txBody>
      </p:sp>
      <p:sp>
        <p:nvSpPr>
          <p:cNvPr id="6" name="Slide Number Placeholder 5"/>
          <p:cNvSpPr>
            <a:spLocks noGrp="1"/>
          </p:cNvSpPr>
          <p:nvPr>
            <p:ph type="sldNum" sz="quarter" idx="12"/>
          </p:nvPr>
        </p:nvSpPr>
        <p:spPr/>
        <p:txBody>
          <a:bodyPr/>
          <a:lstStyle/>
          <a:p>
            <a:fld id="{CD02BB1F-1D6F-4064-ABB2-98B9D85B3A4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371600"/>
          </a:xfrm>
        </p:spPr>
        <p:txBody>
          <a:bodyPr/>
          <a:lstStyle/>
          <a:p>
            <a:pPr algn="ctr"/>
            <a:r>
              <a:rPr lang="en-US" sz="3600" dirty="0" smtClean="0"/>
              <a:t>Special TS Distribution</a:t>
            </a:r>
            <a:r>
              <a:rPr lang="en-US" sz="4400" dirty="0" smtClean="0"/>
              <a:t/>
            </a:r>
            <a:br>
              <a:rPr lang="en-US" sz="4400" dirty="0" smtClean="0"/>
            </a:br>
            <a:r>
              <a:rPr lang="en-US" sz="4400" dirty="0" smtClean="0"/>
              <a:t>Child Seat Spreadsheet </a:t>
            </a:r>
            <a:r>
              <a:rPr lang="en-US" sz="3600" dirty="0" smtClean="0"/>
              <a:t>(cont’d)</a:t>
            </a:r>
            <a:endParaRPr lang="en-US" sz="3600" dirty="0"/>
          </a:p>
        </p:txBody>
      </p:sp>
      <p:sp>
        <p:nvSpPr>
          <p:cNvPr id="3" name="Content Placeholder 2"/>
          <p:cNvSpPr>
            <a:spLocks noGrp="1"/>
          </p:cNvSpPr>
          <p:nvPr>
            <p:ph idx="1"/>
          </p:nvPr>
        </p:nvSpPr>
        <p:spPr>
          <a:xfrm>
            <a:off x="381000" y="2133600"/>
            <a:ext cx="8574088" cy="3998913"/>
          </a:xfrm>
        </p:spPr>
        <p:txBody>
          <a:bodyPr/>
          <a:lstStyle/>
          <a:p>
            <a:r>
              <a:rPr lang="en-US" sz="2800" dirty="0" smtClean="0"/>
              <a:t>Basically, the ONLY difference between a Child Seat bail forfeiture case and a Child Seat traffic school case is the </a:t>
            </a:r>
            <a:r>
              <a:rPr lang="en-US" sz="2800" dirty="0" smtClean="0">
                <a:solidFill>
                  <a:srgbClr val="FFFF66"/>
                </a:solidFill>
              </a:rPr>
              <a:t>assessment of traffic school-related fees,</a:t>
            </a:r>
            <a:r>
              <a:rPr lang="en-US" sz="2800" dirty="0" smtClean="0">
                <a:solidFill>
                  <a:srgbClr val="FF0000"/>
                </a:solidFill>
              </a:rPr>
              <a:t> </a:t>
            </a:r>
            <a:r>
              <a:rPr lang="en-US" sz="2800" dirty="0" smtClean="0"/>
              <a:t>such as:</a:t>
            </a:r>
          </a:p>
          <a:p>
            <a:pPr marL="914400" indent="-404813"/>
            <a:r>
              <a:rPr lang="en-US" sz="2400" dirty="0" smtClean="0"/>
              <a:t>VC 42007.1 – $49 Additional TVS Fee</a:t>
            </a:r>
          </a:p>
          <a:p>
            <a:pPr marL="914400" indent="-404813"/>
            <a:r>
              <a:rPr lang="en-US" sz="2400" dirty="0" smtClean="0"/>
              <a:t>VC 11208 (c) - $3 DMV Admin Fee</a:t>
            </a:r>
          </a:p>
          <a:p>
            <a:pPr marL="914400" indent="-404813"/>
            <a:r>
              <a:rPr lang="en-US" sz="2400" dirty="0" smtClean="0"/>
              <a:t>VC 11205.2 (c) – Actual costs incurred in monitoring traffic violator schools</a:t>
            </a:r>
          </a:p>
        </p:txBody>
      </p:sp>
      <p:sp>
        <p:nvSpPr>
          <p:cNvPr id="6" name="Slide Number Placeholder 5"/>
          <p:cNvSpPr>
            <a:spLocks noGrp="1"/>
          </p:cNvSpPr>
          <p:nvPr>
            <p:ph type="sldNum" sz="quarter" idx="12"/>
          </p:nvPr>
        </p:nvSpPr>
        <p:spPr/>
        <p:txBody>
          <a:bodyPr/>
          <a:lstStyle/>
          <a:p>
            <a:fld id="{CD02BB1F-1D6F-4064-ABB2-98B9D85B3A4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39</a:t>
            </a:fld>
            <a:endParaRPr lang="en-US"/>
          </a:p>
        </p:txBody>
      </p:sp>
      <p:graphicFrame>
        <p:nvGraphicFramePr>
          <p:cNvPr id="212997" name="Object 5"/>
          <p:cNvGraphicFramePr>
            <a:graphicFrameLocks noChangeAspect="1"/>
          </p:cNvGraphicFramePr>
          <p:nvPr/>
        </p:nvGraphicFramePr>
        <p:xfrm>
          <a:off x="152400" y="95432"/>
          <a:ext cx="8839200" cy="6665776"/>
        </p:xfrm>
        <a:graphic>
          <a:graphicData uri="http://schemas.openxmlformats.org/presentationml/2006/ole">
            <p:oleObj spid="_x0000_s212997" name="Worksheet" r:id="rId4" imgW="12696943" imgH="10896473" progId="Excel.Shee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743200"/>
          </a:xfrm>
        </p:spPr>
        <p:txBody>
          <a:bodyPr/>
          <a:lstStyle/>
          <a:p>
            <a:r>
              <a:rPr lang="en-US" sz="4400" dirty="0" smtClean="0"/>
              <a:t>Review How to Navigate and Use the </a:t>
            </a:r>
            <a:br>
              <a:rPr lang="en-US" sz="4400" dirty="0" smtClean="0"/>
            </a:br>
            <a:r>
              <a:rPr lang="en-US" sz="4400" dirty="0" smtClean="0"/>
              <a:t>Internal Audit Services Audit Spreadsheet. </a:t>
            </a:r>
            <a:endParaRPr lang="en-US" sz="4400" dirty="0"/>
          </a:p>
        </p:txBody>
      </p:sp>
      <p:sp>
        <p:nvSpPr>
          <p:cNvPr id="5" name="Slide Number Placeholder 4"/>
          <p:cNvSpPr>
            <a:spLocks noGrp="1"/>
          </p:cNvSpPr>
          <p:nvPr>
            <p:ph type="sldNum" sz="quarter" idx="4"/>
          </p:nvPr>
        </p:nvSpPr>
        <p:spPr>
          <a:xfrm>
            <a:off x="6858000" y="6248400"/>
            <a:ext cx="1905000" cy="457200"/>
          </a:xfrm>
        </p:spPr>
        <p:txBody>
          <a:bodyPr/>
          <a:lstStyle/>
          <a:p>
            <a:fld id="{EBE7665E-A054-426B-90B4-86C8DC2CDF0F}" type="slidenum">
              <a:rPr lang="en-US" smtClean="0">
                <a:solidFill>
                  <a:schemeClr val="accent3">
                    <a:lumMod val="20000"/>
                    <a:lumOff val="80000"/>
                  </a:schemeClr>
                </a:solidFill>
              </a:rPr>
              <a:pPr/>
              <a:t>4</a:t>
            </a:fld>
            <a:endParaRPr lang="en-US">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19200"/>
          </a:xfrm>
        </p:spPr>
        <p:txBody>
          <a:bodyPr/>
          <a:lstStyle/>
          <a:p>
            <a:pPr algn="ctr"/>
            <a:r>
              <a:rPr lang="en-US" sz="4400" dirty="0" smtClean="0"/>
              <a:t>Top-Down Distribution</a:t>
            </a:r>
            <a:endParaRPr lang="en-US" sz="4400" dirty="0"/>
          </a:p>
        </p:txBody>
      </p:sp>
      <p:sp>
        <p:nvSpPr>
          <p:cNvPr id="3" name="Content Placeholder 2"/>
          <p:cNvSpPr>
            <a:spLocks noGrp="1"/>
          </p:cNvSpPr>
          <p:nvPr>
            <p:ph idx="1"/>
          </p:nvPr>
        </p:nvSpPr>
        <p:spPr>
          <a:xfrm>
            <a:off x="228600" y="1828800"/>
            <a:ext cx="8726488" cy="4075113"/>
          </a:xfrm>
        </p:spPr>
        <p:txBody>
          <a:bodyPr/>
          <a:lstStyle/>
          <a:p>
            <a:r>
              <a:rPr lang="en-US" sz="2800" dirty="0" smtClean="0"/>
              <a:t>This special distribution applies for judge-ordered total fines that do not follow the standard total bail in the UB&amp;PS or the countywide penalty schedule.</a:t>
            </a:r>
          </a:p>
          <a:p>
            <a:r>
              <a:rPr lang="en-US" sz="2800" dirty="0" smtClean="0"/>
              <a:t>These total fines are typically less than the standard total bail.  </a:t>
            </a:r>
          </a:p>
          <a:p>
            <a:r>
              <a:rPr lang="en-US" sz="2800" b="1" dirty="0" smtClean="0">
                <a:solidFill>
                  <a:srgbClr val="FFFF66"/>
                </a:solidFill>
              </a:rPr>
              <a:t>There is no stated or agreed-upon method for performing the Top-Down distribution, so the following are examples of two methods..</a:t>
            </a:r>
            <a:endParaRPr lang="en-US" sz="2800" b="1"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763000" cy="1371600"/>
          </a:xfrm>
        </p:spPr>
        <p:txBody>
          <a:bodyPr/>
          <a:lstStyle/>
          <a:p>
            <a:pPr algn="ctr"/>
            <a:r>
              <a:rPr lang="en-US" sz="3600" dirty="0" smtClean="0"/>
              <a:t>Top-Down Distribution</a:t>
            </a:r>
            <a:r>
              <a:rPr lang="en-US" sz="4400" dirty="0" smtClean="0"/>
              <a:t/>
            </a:r>
            <a:br>
              <a:rPr lang="en-US" sz="4400" dirty="0" smtClean="0"/>
            </a:br>
            <a:r>
              <a:rPr lang="en-US" sz="4400" dirty="0" smtClean="0"/>
              <a:t>Speeding Spreadsheet</a:t>
            </a:r>
            <a:br>
              <a:rPr lang="en-US" sz="4400" dirty="0" smtClean="0"/>
            </a:br>
            <a:r>
              <a:rPr lang="en-US" sz="4400" dirty="0" smtClean="0"/>
              <a:t/>
            </a:r>
            <a:br>
              <a:rPr lang="en-US" sz="4400" dirty="0" smtClean="0"/>
            </a:br>
            <a:r>
              <a:rPr lang="en-US" sz="2800" dirty="0" smtClean="0"/>
              <a:t>ASSUMPTION:</a:t>
            </a:r>
            <a:br>
              <a:rPr lang="en-US" sz="2800" dirty="0" smtClean="0"/>
            </a:br>
            <a:r>
              <a:rPr lang="en-US" sz="2800" dirty="0" smtClean="0"/>
              <a:t>Standard total fine is $367 but the judge ordered a fine of $290</a:t>
            </a:r>
            <a:endParaRPr lang="en-US" sz="2800" dirty="0"/>
          </a:p>
        </p:txBody>
      </p:sp>
      <p:sp>
        <p:nvSpPr>
          <p:cNvPr id="3" name="Content Placeholder 2"/>
          <p:cNvSpPr>
            <a:spLocks noGrp="1"/>
          </p:cNvSpPr>
          <p:nvPr>
            <p:ph idx="1"/>
          </p:nvPr>
        </p:nvSpPr>
        <p:spPr>
          <a:xfrm>
            <a:off x="381000" y="4876800"/>
            <a:ext cx="8574088" cy="1255713"/>
          </a:xfrm>
        </p:spPr>
        <p:txBody>
          <a:bodyPr/>
          <a:lstStyle/>
          <a:p>
            <a:pPr>
              <a:buNone/>
            </a:pPr>
            <a:r>
              <a:rPr lang="en-US" sz="2800" b="1" dirty="0" smtClean="0">
                <a:solidFill>
                  <a:srgbClr val="FFFF00"/>
                </a:solidFill>
              </a:rPr>
              <a:t>WATCH OUT FOR:  </a:t>
            </a:r>
            <a:r>
              <a:rPr lang="en-US" sz="2800" i="1" dirty="0" smtClean="0"/>
              <a:t>What distribution components are and are not prorated.  </a:t>
            </a:r>
          </a:p>
        </p:txBody>
      </p:sp>
      <p:sp>
        <p:nvSpPr>
          <p:cNvPr id="6" name="Slide Number Placeholder 5"/>
          <p:cNvSpPr>
            <a:spLocks noGrp="1"/>
          </p:cNvSpPr>
          <p:nvPr>
            <p:ph type="sldNum" sz="quarter" idx="12"/>
          </p:nvPr>
        </p:nvSpPr>
        <p:spPr/>
        <p:txBody>
          <a:bodyPr/>
          <a:lstStyle/>
          <a:p>
            <a:fld id="{CD02BB1F-1D6F-4064-ABB2-98B9D85B3A42}"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371600"/>
          </a:xfrm>
        </p:spPr>
        <p:txBody>
          <a:bodyPr/>
          <a:lstStyle/>
          <a:p>
            <a:pPr algn="ctr"/>
            <a:r>
              <a:rPr lang="en-US" sz="4400" dirty="0" smtClean="0"/>
              <a:t>Top-Down Distribution</a:t>
            </a:r>
            <a:br>
              <a:rPr lang="en-US" sz="4400" dirty="0" smtClean="0"/>
            </a:br>
            <a:r>
              <a:rPr lang="en-US" sz="4400" dirty="0" smtClean="0"/>
              <a:t>METHOD 1</a:t>
            </a:r>
            <a:endParaRPr lang="en-US" sz="4400" dirty="0"/>
          </a:p>
        </p:txBody>
      </p:sp>
      <p:sp>
        <p:nvSpPr>
          <p:cNvPr id="3" name="Content Placeholder 2"/>
          <p:cNvSpPr>
            <a:spLocks noGrp="1"/>
          </p:cNvSpPr>
          <p:nvPr>
            <p:ph idx="1"/>
          </p:nvPr>
        </p:nvSpPr>
        <p:spPr>
          <a:xfrm>
            <a:off x="762000" y="2630487"/>
            <a:ext cx="7659688" cy="4227513"/>
          </a:xfrm>
        </p:spPr>
        <p:txBody>
          <a:bodyPr/>
          <a:lstStyle/>
          <a:p>
            <a:pPr algn="ctr">
              <a:buNone/>
            </a:pPr>
            <a:r>
              <a:rPr lang="en-US" sz="3600" dirty="0" smtClean="0"/>
              <a:t>Prorate “soft” distribution components ONLY </a:t>
            </a:r>
          </a:p>
        </p:txBody>
      </p:sp>
      <p:sp>
        <p:nvSpPr>
          <p:cNvPr id="4" name="Slide Number Placeholder 3"/>
          <p:cNvSpPr>
            <a:spLocks noGrp="1"/>
          </p:cNvSpPr>
          <p:nvPr>
            <p:ph type="sldNum" sz="quarter" idx="12"/>
          </p:nvPr>
        </p:nvSpPr>
        <p:spPr/>
        <p:txBody>
          <a:bodyPr/>
          <a:lstStyle/>
          <a:p>
            <a:fld id="{CD02BB1F-1D6F-4064-ABB2-98B9D85B3A42}"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43</a:t>
            </a:fld>
            <a:endParaRPr lang="en-US"/>
          </a:p>
        </p:txBody>
      </p:sp>
      <p:graphicFrame>
        <p:nvGraphicFramePr>
          <p:cNvPr id="94219" name="Object 11"/>
          <p:cNvGraphicFramePr>
            <a:graphicFrameLocks noChangeAspect="1"/>
          </p:cNvGraphicFramePr>
          <p:nvPr/>
        </p:nvGraphicFramePr>
        <p:xfrm>
          <a:off x="152400" y="97382"/>
          <a:ext cx="8839200" cy="6663236"/>
        </p:xfrm>
        <a:graphic>
          <a:graphicData uri="http://schemas.openxmlformats.org/presentationml/2006/ole">
            <p:oleObj spid="_x0000_s94219" name="Worksheet" r:id="rId4" imgW="12792159" imgH="9648769" progId="Excel.Shee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371600"/>
          </a:xfrm>
        </p:spPr>
        <p:txBody>
          <a:bodyPr/>
          <a:lstStyle/>
          <a:p>
            <a:pPr algn="ctr"/>
            <a:r>
              <a:rPr lang="en-US" sz="4400" dirty="0" smtClean="0"/>
              <a:t>Top-Down Distribution</a:t>
            </a:r>
            <a:br>
              <a:rPr lang="en-US" sz="4400" dirty="0" smtClean="0"/>
            </a:br>
            <a:r>
              <a:rPr lang="en-US" sz="4400" dirty="0" smtClean="0"/>
              <a:t>METHOD 2</a:t>
            </a:r>
            <a:endParaRPr lang="en-US" sz="4400" dirty="0"/>
          </a:p>
        </p:txBody>
      </p:sp>
      <p:sp>
        <p:nvSpPr>
          <p:cNvPr id="3" name="Content Placeholder 2"/>
          <p:cNvSpPr>
            <a:spLocks noGrp="1"/>
          </p:cNvSpPr>
          <p:nvPr>
            <p:ph idx="1"/>
          </p:nvPr>
        </p:nvSpPr>
        <p:spPr>
          <a:xfrm>
            <a:off x="533400" y="2630487"/>
            <a:ext cx="8077200" cy="4227513"/>
          </a:xfrm>
        </p:spPr>
        <p:txBody>
          <a:bodyPr/>
          <a:lstStyle/>
          <a:p>
            <a:pPr algn="ctr">
              <a:buNone/>
            </a:pPr>
            <a:r>
              <a:rPr lang="en-US" sz="3600" dirty="0" smtClean="0"/>
              <a:t>Prorate ALL distribution components</a:t>
            </a:r>
          </a:p>
        </p:txBody>
      </p:sp>
      <p:sp>
        <p:nvSpPr>
          <p:cNvPr id="4" name="Slide Number Placeholder 3"/>
          <p:cNvSpPr>
            <a:spLocks noGrp="1"/>
          </p:cNvSpPr>
          <p:nvPr>
            <p:ph type="sldNum" sz="quarter" idx="12"/>
          </p:nvPr>
        </p:nvSpPr>
        <p:spPr/>
        <p:txBody>
          <a:bodyPr/>
          <a:lstStyle/>
          <a:p>
            <a:fld id="{CD02BB1F-1D6F-4064-ABB2-98B9D85B3A42}"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D02BB1F-1D6F-4064-ABB2-98B9D85B3A42}" type="slidenum">
              <a:rPr lang="en-US" smtClean="0"/>
              <a:pPr/>
              <a:t>45</a:t>
            </a:fld>
            <a:endParaRPr lang="en-US"/>
          </a:p>
        </p:txBody>
      </p:sp>
      <p:graphicFrame>
        <p:nvGraphicFramePr>
          <p:cNvPr id="285699" name="Object 3"/>
          <p:cNvGraphicFramePr>
            <a:graphicFrameLocks noChangeAspect="1"/>
          </p:cNvGraphicFramePr>
          <p:nvPr/>
        </p:nvGraphicFramePr>
        <p:xfrm>
          <a:off x="152400" y="97764"/>
          <a:ext cx="8839200" cy="6661276"/>
        </p:xfrm>
        <a:graphic>
          <a:graphicData uri="http://schemas.openxmlformats.org/presentationml/2006/ole">
            <p:oleObj spid="_x0000_s285699" name="Worksheet" r:id="rId3" imgW="12792159" imgH="9639313" progId="Excel.Sheet.12">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066800"/>
          </a:xfrm>
        </p:spPr>
        <p:txBody>
          <a:bodyPr/>
          <a:lstStyle/>
          <a:p>
            <a:pPr algn="ctr"/>
            <a:r>
              <a:rPr lang="en-US" sz="4800" dirty="0" smtClean="0"/>
              <a:t>BREAKOUT SESSION 3 </a:t>
            </a:r>
            <a:r>
              <a:rPr lang="en-US" sz="4600" dirty="0" smtClean="0"/>
              <a:t/>
            </a:r>
            <a:br>
              <a:rPr lang="en-US" sz="4600" dirty="0" smtClean="0"/>
            </a:br>
            <a:r>
              <a:rPr lang="en-US" sz="4600" dirty="0" smtClean="0"/>
              <a:t>Recap</a:t>
            </a:r>
            <a:endParaRPr lang="en-US" sz="4600" dirty="0"/>
          </a:p>
        </p:txBody>
      </p:sp>
      <p:sp>
        <p:nvSpPr>
          <p:cNvPr id="3" name="Content Placeholder 2"/>
          <p:cNvSpPr>
            <a:spLocks noGrp="1"/>
          </p:cNvSpPr>
          <p:nvPr>
            <p:ph idx="1"/>
          </p:nvPr>
        </p:nvSpPr>
        <p:spPr>
          <a:xfrm>
            <a:off x="381000" y="1905000"/>
            <a:ext cx="8382000" cy="4456115"/>
          </a:xfrm>
        </p:spPr>
        <p:txBody>
          <a:bodyPr/>
          <a:lstStyle/>
          <a:p>
            <a:pPr marL="457200" indent="-457200">
              <a:buNone/>
            </a:pPr>
            <a:r>
              <a:rPr lang="en-US" sz="2800" b="1" dirty="0" smtClean="0"/>
              <a:t>Covered the Following:</a:t>
            </a:r>
          </a:p>
          <a:p>
            <a:pPr marL="457200" indent="-457200">
              <a:buAutoNum type="arabicPeriod"/>
            </a:pPr>
            <a:r>
              <a:rPr lang="en-US" sz="2400" dirty="0" smtClean="0"/>
              <a:t>Navigating the IAS distribution spreadsheet (DEMO) </a:t>
            </a:r>
          </a:p>
          <a:p>
            <a:pPr marL="457200" indent="-457200">
              <a:buAutoNum type="arabicPeriod"/>
            </a:pPr>
            <a:r>
              <a:rPr lang="en-US" sz="2400" dirty="0" smtClean="0"/>
              <a:t>Special distribution examples</a:t>
            </a:r>
          </a:p>
          <a:p>
            <a:pPr marL="862013" indent="-404813"/>
            <a:r>
              <a:rPr lang="en-US" sz="2000" b="1" dirty="0" smtClean="0"/>
              <a:t>Special Base Fine </a:t>
            </a:r>
            <a:r>
              <a:rPr lang="en-US" sz="2000" dirty="0" smtClean="0"/>
              <a:t>– Reckless Driving, DUI, Proof of Insurance</a:t>
            </a:r>
          </a:p>
          <a:p>
            <a:pPr marL="862013" indent="-404813"/>
            <a:r>
              <a:rPr lang="en-US" sz="2000" b="1" dirty="0" smtClean="0"/>
              <a:t>Base Enhancement </a:t>
            </a:r>
            <a:r>
              <a:rPr lang="en-US" sz="2000" dirty="0" smtClean="0"/>
              <a:t>– Health &amp; Safety </a:t>
            </a:r>
          </a:p>
          <a:p>
            <a:pPr marL="862013" indent="-404813"/>
            <a:r>
              <a:rPr lang="en-US" sz="2000" b="1" dirty="0" smtClean="0"/>
              <a:t>Regular Traffic School </a:t>
            </a:r>
            <a:r>
              <a:rPr lang="en-US" sz="2000" dirty="0" smtClean="0"/>
              <a:t>– Speeding city arrest</a:t>
            </a:r>
          </a:p>
          <a:p>
            <a:pPr marL="862013" indent="-404813"/>
            <a:r>
              <a:rPr lang="en-US" sz="2000" b="1" dirty="0" smtClean="0"/>
              <a:t>Red Light Bail Forfeiture Distribution </a:t>
            </a:r>
            <a:r>
              <a:rPr lang="en-US" sz="2000" dirty="0" smtClean="0"/>
              <a:t>– Red Light city arrest</a:t>
            </a:r>
          </a:p>
          <a:p>
            <a:pPr marL="862013" indent="-404813"/>
            <a:r>
              <a:rPr lang="en-US" sz="2000" b="1" dirty="0" smtClean="0"/>
              <a:t>Special Traffic School </a:t>
            </a:r>
            <a:r>
              <a:rPr lang="en-US" sz="2000" dirty="0" smtClean="0"/>
              <a:t>– Red Light, Railroad, Child Seat</a:t>
            </a:r>
          </a:p>
          <a:p>
            <a:pPr marL="862013" indent="-404813"/>
            <a:r>
              <a:rPr lang="en-US" sz="2000" b="1" dirty="0" smtClean="0"/>
              <a:t>IAS Top-Down Distribution Examples (DEMO)</a:t>
            </a:r>
            <a:r>
              <a:rPr lang="en-US" sz="2000" dirty="0" smtClean="0"/>
              <a:t> </a:t>
            </a:r>
          </a:p>
          <a:p>
            <a:pPr marL="690563" indent="-233363"/>
            <a:endParaRPr lang="en-US" sz="2000" dirty="0" smtClean="0"/>
          </a:p>
          <a:p>
            <a:pPr marL="457200" indent="-457200">
              <a:buAutoNum type="arabicPeriod"/>
            </a:pP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lstStyle/>
          <a:p>
            <a:pPr algn="ctr"/>
            <a:r>
              <a:rPr lang="en-US" dirty="0" smtClean="0"/>
              <a:t>BREAKOUT SESSION 3</a:t>
            </a:r>
            <a:endParaRPr lang="en-US" dirty="0"/>
          </a:p>
        </p:txBody>
      </p:sp>
      <p:sp>
        <p:nvSpPr>
          <p:cNvPr id="3" name="Content Placeholder 2"/>
          <p:cNvSpPr>
            <a:spLocks noGrp="1"/>
          </p:cNvSpPr>
          <p:nvPr>
            <p:ph idx="1"/>
          </p:nvPr>
        </p:nvSpPr>
        <p:spPr>
          <a:xfrm>
            <a:off x="685800" y="2438399"/>
            <a:ext cx="7659688" cy="2362201"/>
          </a:xfrm>
        </p:spPr>
        <p:txBody>
          <a:bodyPr/>
          <a:lstStyle/>
          <a:p>
            <a:pPr algn="ctr">
              <a:buNone/>
            </a:pPr>
            <a:r>
              <a:rPr lang="en-US" dirty="0" smtClean="0"/>
              <a:t>Special Distribution Calculations</a:t>
            </a:r>
          </a:p>
          <a:p>
            <a:pPr algn="ctr">
              <a:buNone/>
            </a:pPr>
            <a:r>
              <a:rPr lang="en-US" b="1" dirty="0" smtClean="0">
                <a:solidFill>
                  <a:srgbClr val="FFFF66"/>
                </a:solidFill>
              </a:rPr>
              <a:t>QUESTIONS?</a:t>
            </a:r>
            <a:endParaRPr lang="en-US" b="1" dirty="0">
              <a:solidFill>
                <a:srgbClr val="FFFF66"/>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8229600" cy="1143000"/>
          </a:xfrm>
        </p:spPr>
        <p:txBody>
          <a:bodyPr/>
          <a:lstStyle/>
          <a:p>
            <a:r>
              <a:rPr lang="en-US" sz="4800" dirty="0" smtClean="0"/>
              <a:t>End Of</a:t>
            </a:r>
            <a:br>
              <a:rPr lang="en-US" sz="4800" dirty="0" smtClean="0"/>
            </a:br>
            <a:r>
              <a:rPr lang="en-US" sz="5400" dirty="0" smtClean="0"/>
              <a:t>BREAKOUT SESSION 3</a:t>
            </a:r>
            <a:endParaRPr lang="en-US" sz="5400" dirty="0"/>
          </a:p>
        </p:txBody>
      </p:sp>
      <p:sp>
        <p:nvSpPr>
          <p:cNvPr id="3" name="Subtitle 2"/>
          <p:cNvSpPr>
            <a:spLocks noGrp="1"/>
          </p:cNvSpPr>
          <p:nvPr>
            <p:ph type="subTitle" idx="1"/>
          </p:nvPr>
        </p:nvSpPr>
        <p:spPr>
          <a:xfrm>
            <a:off x="685800" y="3733800"/>
            <a:ext cx="7772400" cy="1752600"/>
          </a:xfrm>
        </p:spPr>
        <p:txBody>
          <a:bodyPr/>
          <a:lstStyle/>
          <a:p>
            <a:r>
              <a:rPr lang="en-US" dirty="0" smtClean="0"/>
              <a:t>Special Distribution Calculations</a:t>
            </a:r>
          </a:p>
        </p:txBody>
      </p:sp>
      <p:sp>
        <p:nvSpPr>
          <p:cNvPr id="6" name="Slide Number Placeholder 5"/>
          <p:cNvSpPr>
            <a:spLocks noGrp="1"/>
          </p:cNvSpPr>
          <p:nvPr>
            <p:ph type="sldNum" sz="quarter" idx="4"/>
          </p:nvPr>
        </p:nvSpPr>
        <p:spPr/>
        <p:txBody>
          <a:bodyPr/>
          <a:lstStyle/>
          <a:p>
            <a:fld id="{EBE7665E-A054-426B-90B4-86C8DC2CDF0F}" type="slidenum">
              <a:rPr lang="en-US" smtClean="0">
                <a:solidFill>
                  <a:schemeClr val="accent3">
                    <a:lumMod val="20000"/>
                    <a:lumOff val="80000"/>
                  </a:schemeClr>
                </a:solidFill>
              </a:rPr>
              <a:pPr/>
              <a:t>48</a:t>
            </a:fld>
            <a:endParaRPr lang="en-US"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3886200"/>
          </a:xfrm>
        </p:spPr>
        <p:txBody>
          <a:bodyPr/>
          <a:lstStyle/>
          <a:p>
            <a:pPr algn="ctr"/>
            <a:r>
              <a:rPr lang="en-US" sz="4800" dirty="0" smtClean="0"/>
              <a:t>Speeding Bail Forfeiture </a:t>
            </a:r>
            <a:br>
              <a:rPr lang="en-US" sz="4800" dirty="0" smtClean="0"/>
            </a:br>
            <a:r>
              <a:rPr lang="en-US" sz="4800" dirty="0" smtClean="0"/>
              <a:t>Spreadsheet</a:t>
            </a:r>
            <a:br>
              <a:rPr lang="en-US" sz="4800" dirty="0" smtClean="0"/>
            </a:br>
            <a:r>
              <a:rPr lang="en-US" sz="4000" dirty="0" smtClean="0"/>
              <a:t/>
            </a:r>
            <a:br>
              <a:rPr lang="en-US" sz="4000" dirty="0" smtClean="0"/>
            </a:br>
            <a:r>
              <a:rPr lang="en-US" sz="3200" dirty="0" smtClean="0"/>
              <a:t>Case Example #1</a:t>
            </a:r>
            <a:r>
              <a:rPr lang="en-US" sz="4400" dirty="0" smtClean="0"/>
              <a:t/>
            </a:r>
            <a:br>
              <a:rPr lang="en-US" sz="4400" dirty="0" smtClean="0"/>
            </a:br>
            <a:r>
              <a:rPr lang="en-US" sz="2400" dirty="0" smtClean="0"/>
              <a:t/>
            </a:r>
            <a:br>
              <a:rPr lang="en-US" sz="2400" dirty="0" smtClean="0"/>
            </a:br>
            <a:r>
              <a:rPr lang="en-US" sz="2400" dirty="0" smtClean="0"/>
              <a:t>County Arrest</a:t>
            </a:r>
            <a:br>
              <a:rPr lang="en-US" sz="2400" dirty="0" smtClean="0"/>
            </a:br>
            <a:r>
              <a:rPr lang="en-US" sz="2400" dirty="0" smtClean="0"/>
              <a:t>Even Base Fine</a:t>
            </a:r>
            <a:br>
              <a:rPr lang="en-US" sz="2400" dirty="0" smtClean="0"/>
            </a:br>
            <a:r>
              <a:rPr lang="en-US" sz="2400" dirty="0" smtClean="0"/>
              <a:t>Prior VC Violation</a:t>
            </a:r>
            <a:br>
              <a:rPr lang="en-US" sz="2400" dirty="0" smtClean="0"/>
            </a:br>
            <a:endParaRPr lang="en-US" sz="2400" dirty="0"/>
          </a:p>
        </p:txBody>
      </p:sp>
      <p:sp>
        <p:nvSpPr>
          <p:cNvPr id="11" name="Content Placeholder 10"/>
          <p:cNvSpPr>
            <a:spLocks noGrp="1"/>
          </p:cNvSpPr>
          <p:nvPr>
            <p:ph idx="1"/>
          </p:nvPr>
        </p:nvSpPr>
        <p:spPr>
          <a:xfrm>
            <a:off x="228600" y="4724400"/>
            <a:ext cx="8726488" cy="1066799"/>
          </a:xfrm>
        </p:spPr>
        <p:txBody>
          <a:bodyPr/>
          <a:lstStyle/>
          <a:p>
            <a:pPr algn="ctr">
              <a:buNone/>
            </a:pPr>
            <a:r>
              <a:rPr lang="en-US" sz="2800" b="1" dirty="0" smtClean="0">
                <a:solidFill>
                  <a:srgbClr val="FFFF66"/>
                </a:solidFill>
              </a:rPr>
              <a:t>WATCH OUT FOR:  </a:t>
            </a:r>
            <a:r>
              <a:rPr lang="en-US" sz="2800" i="1" dirty="0" smtClean="0"/>
              <a:t>NOT correctly applying enhancement for priors and 2% state court automation</a:t>
            </a:r>
            <a:endParaRPr lang="en-US" sz="2800" i="1"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371600"/>
          </a:xfrm>
        </p:spPr>
        <p:txBody>
          <a:bodyPr/>
          <a:lstStyle/>
          <a:p>
            <a:pPr algn="ctr"/>
            <a:r>
              <a:rPr lang="en-US" sz="4400" dirty="0" smtClean="0"/>
              <a:t>Information for Speeding</a:t>
            </a:r>
            <a:br>
              <a:rPr lang="en-US" sz="4400" dirty="0" smtClean="0"/>
            </a:br>
            <a:r>
              <a:rPr lang="en-US" sz="4400" dirty="0" smtClean="0"/>
              <a:t>Case Example #1</a:t>
            </a:r>
            <a:endParaRPr lang="en-US" sz="4400" dirty="0"/>
          </a:p>
        </p:txBody>
      </p:sp>
      <p:sp>
        <p:nvSpPr>
          <p:cNvPr id="3" name="Content Placeholder 2"/>
          <p:cNvSpPr>
            <a:spLocks noGrp="1"/>
          </p:cNvSpPr>
          <p:nvPr>
            <p:ph idx="1"/>
          </p:nvPr>
        </p:nvSpPr>
        <p:spPr>
          <a:xfrm>
            <a:off x="762000" y="1828800"/>
            <a:ext cx="7659688" cy="4227513"/>
          </a:xfrm>
        </p:spPr>
        <p:txBody>
          <a:bodyPr/>
          <a:lstStyle/>
          <a:p>
            <a:pPr>
              <a:buNone/>
            </a:pPr>
            <a:r>
              <a:rPr lang="en-US" sz="2400" b="1" dirty="0" smtClean="0"/>
              <a:t>Case Information</a:t>
            </a:r>
            <a:r>
              <a:rPr lang="en-US" sz="2400" dirty="0" smtClean="0"/>
              <a:t>:</a:t>
            </a:r>
          </a:p>
          <a:p>
            <a:r>
              <a:rPr lang="en-US" sz="2000" dirty="0" smtClean="0"/>
              <a:t>Violation Date = 1/10/2013</a:t>
            </a:r>
          </a:p>
          <a:p>
            <a:r>
              <a:rPr lang="en-US" sz="2000" dirty="0" smtClean="0"/>
              <a:t>Disposition Date = 2/10/2013</a:t>
            </a:r>
          </a:p>
          <a:p>
            <a:r>
              <a:rPr lang="en-US" sz="2000" dirty="0" smtClean="0"/>
              <a:t>Arresting Agency = County Sherriff</a:t>
            </a:r>
          </a:p>
          <a:p>
            <a:pPr lvl="1"/>
            <a:r>
              <a:rPr lang="en-US" sz="1600" dirty="0" smtClean="0"/>
              <a:t>% Split between County and City (Refer to PC 1463.002)</a:t>
            </a:r>
          </a:p>
          <a:p>
            <a:r>
              <a:rPr lang="en-US" sz="2000" dirty="0" smtClean="0"/>
              <a:t>Violation = VC 22349(a) 16-25 Over 65 MPH</a:t>
            </a:r>
          </a:p>
          <a:p>
            <a:r>
              <a:rPr lang="en-US" sz="2000" dirty="0" smtClean="0"/>
              <a:t>Violation Type = Infraction</a:t>
            </a:r>
          </a:p>
          <a:p>
            <a:r>
              <a:rPr lang="en-US" sz="2000" dirty="0" smtClean="0"/>
              <a:t>Disposition = Bail Forfeiture</a:t>
            </a:r>
          </a:p>
          <a:p>
            <a:r>
              <a:rPr lang="en-US" sz="2000" dirty="0" smtClean="0"/>
              <a:t>Prior VC Conviction = 1</a:t>
            </a:r>
          </a:p>
          <a:p>
            <a:r>
              <a:rPr lang="en-US" sz="2000" dirty="0" smtClean="0"/>
              <a:t>UB&amp;PS = $70 Base Fine</a:t>
            </a:r>
          </a:p>
          <a:p>
            <a:endParaRPr lang="en-US" sz="24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143000"/>
          </a:xfrm>
        </p:spPr>
        <p:txBody>
          <a:bodyPr/>
          <a:lstStyle/>
          <a:p>
            <a:pPr algn="ctr"/>
            <a:r>
              <a:rPr lang="en-US" sz="4400" dirty="0" smtClean="0"/>
              <a:t>Information for Speeding</a:t>
            </a:r>
            <a:br>
              <a:rPr lang="en-US" sz="4400" dirty="0" smtClean="0"/>
            </a:br>
            <a:r>
              <a:rPr lang="en-US" sz="4400" dirty="0" smtClean="0"/>
              <a:t>Case Example #1</a:t>
            </a:r>
            <a:endParaRPr lang="en-US" sz="4400" dirty="0"/>
          </a:p>
        </p:txBody>
      </p:sp>
      <p:sp>
        <p:nvSpPr>
          <p:cNvPr id="3" name="Content Placeholder 2"/>
          <p:cNvSpPr>
            <a:spLocks noGrp="1"/>
          </p:cNvSpPr>
          <p:nvPr>
            <p:ph idx="1"/>
          </p:nvPr>
        </p:nvSpPr>
        <p:spPr>
          <a:xfrm>
            <a:off x="685800" y="1524000"/>
            <a:ext cx="7543800" cy="4837113"/>
          </a:xfrm>
        </p:spPr>
        <p:txBody>
          <a:bodyPr/>
          <a:lstStyle/>
          <a:p>
            <a:pPr>
              <a:buNone/>
            </a:pPr>
            <a:r>
              <a:rPr lang="en-US" sz="2400" b="1" dirty="0" smtClean="0"/>
              <a:t>Local BOS Penalties:</a:t>
            </a:r>
          </a:p>
          <a:p>
            <a:r>
              <a:rPr lang="en-US" sz="1800" dirty="0" smtClean="0"/>
              <a:t>LCCF = $2</a:t>
            </a:r>
          </a:p>
          <a:p>
            <a:r>
              <a:rPr lang="en-US" sz="1800" dirty="0" smtClean="0"/>
              <a:t>LCJF = $2</a:t>
            </a:r>
          </a:p>
          <a:p>
            <a:r>
              <a:rPr lang="en-US" sz="1800" dirty="0" smtClean="0"/>
              <a:t>EMS = $1</a:t>
            </a:r>
          </a:p>
          <a:p>
            <a:r>
              <a:rPr lang="en-US" sz="1800" dirty="0" smtClean="0"/>
              <a:t>DNA = $1</a:t>
            </a:r>
          </a:p>
          <a:p>
            <a:r>
              <a:rPr lang="en-US" sz="1800" dirty="0" smtClean="0"/>
              <a:t>Auto Fingerprint = $1</a:t>
            </a:r>
          </a:p>
          <a:p>
            <a:r>
              <a:rPr lang="en-US" sz="1800" dirty="0" smtClean="0"/>
              <a:t>Additional EMS = $2</a:t>
            </a:r>
          </a:p>
          <a:p>
            <a:pPr>
              <a:buNone/>
            </a:pPr>
            <a:r>
              <a:rPr lang="en-US" sz="2400" b="1" dirty="0" smtClean="0"/>
              <a:t>Court Fees:</a:t>
            </a:r>
          </a:p>
          <a:p>
            <a:r>
              <a:rPr lang="en-US" sz="1800" dirty="0" smtClean="0"/>
              <a:t>DMV Administrative Fee = $10</a:t>
            </a:r>
          </a:p>
          <a:p>
            <a:r>
              <a:rPr lang="en-US" sz="1800" dirty="0" smtClean="0"/>
              <a:t>Night Court Fee = $1</a:t>
            </a:r>
          </a:p>
          <a:p>
            <a:pPr>
              <a:buNone/>
            </a:pPr>
            <a:r>
              <a:rPr lang="en-US" sz="2400" b="1" dirty="0" smtClean="0"/>
              <a:t>Court Distributions:  </a:t>
            </a:r>
            <a:r>
              <a:rPr lang="en-US" sz="1800" dirty="0" smtClean="0"/>
              <a:t>Entered on spreadsheet from court CMS</a:t>
            </a:r>
            <a:endParaRPr lang="en-US" sz="24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371600"/>
          </a:xfrm>
        </p:spPr>
        <p:txBody>
          <a:bodyPr/>
          <a:lstStyle/>
          <a:p>
            <a:pPr algn="ctr"/>
            <a:endParaRPr lang="en-US" sz="4400" dirty="0"/>
          </a:p>
        </p:txBody>
      </p:sp>
      <p:sp>
        <p:nvSpPr>
          <p:cNvPr id="5" name="Slide Number Placeholder 4"/>
          <p:cNvSpPr>
            <a:spLocks noGrp="1"/>
          </p:cNvSpPr>
          <p:nvPr>
            <p:ph type="sldNum" sz="quarter" idx="12"/>
          </p:nvPr>
        </p:nvSpPr>
        <p:spPr/>
        <p:txBody>
          <a:bodyPr/>
          <a:lstStyle/>
          <a:p>
            <a:fld id="{AA227681-1438-459A-AF32-8F280AA76810}" type="slidenum">
              <a:rPr lang="en-US" smtClean="0"/>
              <a:pPr/>
              <a:t>8</a:t>
            </a:fld>
            <a:endParaRPr lang="en-US"/>
          </a:p>
        </p:txBody>
      </p:sp>
      <p:graphicFrame>
        <p:nvGraphicFramePr>
          <p:cNvPr id="149508" name="Object 4"/>
          <p:cNvGraphicFramePr>
            <a:graphicFrameLocks noChangeAspect="1"/>
          </p:cNvGraphicFramePr>
          <p:nvPr/>
        </p:nvGraphicFramePr>
        <p:xfrm>
          <a:off x="152400" y="116457"/>
          <a:ext cx="8839200" cy="6686430"/>
        </p:xfrm>
        <a:graphic>
          <a:graphicData uri="http://schemas.openxmlformats.org/presentationml/2006/ole">
            <p:oleObj spid="_x0000_s149508" name="Worksheet" r:id="rId4" imgW="11972976" imgH="9639313" progId="Excel.Shee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AB9E0B-D1FB-4339-B0F2-A9BEA2E7D030}" type="slidenum">
              <a:rPr lang="en-US" smtClean="0"/>
              <a:pPr/>
              <a:t>9</a:t>
            </a:fld>
            <a:endParaRPr lang="en-US"/>
          </a:p>
        </p:txBody>
      </p:sp>
      <p:graphicFrame>
        <p:nvGraphicFramePr>
          <p:cNvPr id="150532" name="Object 4"/>
          <p:cNvGraphicFramePr>
            <a:graphicFrameLocks noChangeAspect="1"/>
          </p:cNvGraphicFramePr>
          <p:nvPr/>
        </p:nvGraphicFramePr>
        <p:xfrm>
          <a:off x="152400" y="81229"/>
          <a:ext cx="8839200" cy="6759921"/>
        </p:xfrm>
        <a:graphic>
          <a:graphicData uri="http://schemas.openxmlformats.org/presentationml/2006/ole">
            <p:oleObj spid="_x0000_s150532" name="Worksheet" r:id="rId4" imgW="11972976" imgH="10115645" progId="Excel.Shee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OC Green">
  <a:themeElements>
    <a:clrScheme name="">
      <a:dk1>
        <a:srgbClr val="292929"/>
      </a:dk1>
      <a:lt1>
        <a:srgbClr val="F3FAFF"/>
      </a:lt1>
      <a:dk2>
        <a:srgbClr val="004F45"/>
      </a:dk2>
      <a:lt2>
        <a:srgbClr val="ECBF40"/>
      </a:lt2>
      <a:accent1>
        <a:srgbClr val="ECBF40"/>
      </a:accent1>
      <a:accent2>
        <a:srgbClr val="A50021"/>
      </a:accent2>
      <a:accent3>
        <a:srgbClr val="AAB2B0"/>
      </a:accent3>
      <a:accent4>
        <a:srgbClr val="D0D6DA"/>
      </a:accent4>
      <a:accent5>
        <a:srgbClr val="F4DCAF"/>
      </a:accent5>
      <a:accent6>
        <a:srgbClr val="95001D"/>
      </a:accent6>
      <a:hlink>
        <a:srgbClr val="2870C0"/>
      </a:hlink>
      <a:folHlink>
        <a:srgbClr val="DF6021"/>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4126</TotalTime>
  <Words>4966</Words>
  <Application>Microsoft Office PowerPoint</Application>
  <PresentationFormat>On-screen Show (4:3)</PresentationFormat>
  <Paragraphs>645</Paragraphs>
  <Slides>48</Slides>
  <Notes>45</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48</vt:i4>
      </vt:variant>
    </vt:vector>
  </HeadingPairs>
  <TitlesOfParts>
    <vt:vector size="51" baseType="lpstr">
      <vt:lpstr>AOC Green</vt:lpstr>
      <vt:lpstr>\\AOCSVRFS03\Divisions\Finance\Audit\SPECIAL PROJECTS\REVENUE DISTRIBUTION TRAINING\Rev Dist PP Slides\Worksheets for PP Slides\Distribution Worksheets for Training - Breakout 3.xlsx!7-RLTS!Print_Area</vt:lpstr>
      <vt:lpstr>Worksheet</vt:lpstr>
      <vt:lpstr>BREAKOUT SESSION 3</vt:lpstr>
      <vt:lpstr>Discussion Topics</vt:lpstr>
      <vt:lpstr>Distribution Spreadsheets  Used by IAS Audits</vt:lpstr>
      <vt:lpstr>Review How to Navigate and Use the  Internal Audit Services Audit Spreadsheet. </vt:lpstr>
      <vt:lpstr>Speeding Bail Forfeiture  Spreadsheet  Case Example #1  County Arrest Even Base Fine Prior VC Violation </vt:lpstr>
      <vt:lpstr>Information for Speeding Case Example #1</vt:lpstr>
      <vt:lpstr>Information for Speeding Case Example #1</vt:lpstr>
      <vt:lpstr>Slide 8</vt:lpstr>
      <vt:lpstr>Slide 9</vt:lpstr>
      <vt:lpstr>Special Spreadsheets</vt:lpstr>
      <vt:lpstr>Special Base Fine Distribution</vt:lpstr>
      <vt:lpstr>Special Base Fine Distribution Reckless Driving Spreadsheet</vt:lpstr>
      <vt:lpstr>Slide 13</vt:lpstr>
      <vt:lpstr> Special Base Fine Distribution DUI Spreadsheet</vt:lpstr>
      <vt:lpstr>Slide 15</vt:lpstr>
      <vt:lpstr>Special Base Fine Distribution Proof of Insurance</vt:lpstr>
      <vt:lpstr>Slide 17</vt:lpstr>
      <vt:lpstr>Base Fine Enhancements</vt:lpstr>
      <vt:lpstr>Base Fine Enhancement Health &amp; Safety Spreadsheet</vt:lpstr>
      <vt:lpstr>Slide 20</vt:lpstr>
      <vt:lpstr>Regular Traffic School Distribution</vt:lpstr>
      <vt:lpstr>Regular Traffic School Distribution (cont’d)</vt:lpstr>
      <vt:lpstr>Regular Traffic School Distribution Process</vt:lpstr>
      <vt:lpstr>Regular Traffic School Distribution Process (cont’d)</vt:lpstr>
      <vt:lpstr>Regular Traffic School Distribution Process (cont’d)</vt:lpstr>
      <vt:lpstr>Regular Traffic School Distribution Speeding Spreadsheet   City Arrest</vt:lpstr>
      <vt:lpstr>Slide 27</vt:lpstr>
      <vt:lpstr>Regular Traffic School Distribution Process RECAP</vt:lpstr>
      <vt:lpstr>Red Light Bail Forfeiture Distribution</vt:lpstr>
      <vt:lpstr>Red Light Distribution Bail Forfeiture Spreadsheet</vt:lpstr>
      <vt:lpstr>Slide 31</vt:lpstr>
      <vt:lpstr>Special Traffic School Distributions</vt:lpstr>
      <vt:lpstr>Special TS Distribution Red Light TS Spreadsheet</vt:lpstr>
      <vt:lpstr>Slide 34</vt:lpstr>
      <vt:lpstr>Special TS Distribution Railroad TS Spreadsheet</vt:lpstr>
      <vt:lpstr>Slide 36</vt:lpstr>
      <vt:lpstr>Special TS Distribution Child Seat TS Spreadsheet</vt:lpstr>
      <vt:lpstr>Special TS Distribution Child Seat Spreadsheet (cont’d)</vt:lpstr>
      <vt:lpstr>Slide 39</vt:lpstr>
      <vt:lpstr>Top-Down Distribution</vt:lpstr>
      <vt:lpstr>Top-Down Distribution Speeding Spreadsheet  ASSUMPTION: Standard total fine is $367 but the judge ordered a fine of $290</vt:lpstr>
      <vt:lpstr>Top-Down Distribution METHOD 1</vt:lpstr>
      <vt:lpstr>Slide 43</vt:lpstr>
      <vt:lpstr>Top-Down Distribution METHOD 2</vt:lpstr>
      <vt:lpstr>Slide 45</vt:lpstr>
      <vt:lpstr>BREAKOUT SESSION 3  Recap</vt:lpstr>
      <vt:lpstr>BREAKOUT SESSION 3</vt:lpstr>
      <vt:lpstr>End Of BREAKOUT SESSION 3</vt:lpstr>
    </vt:vector>
  </TitlesOfParts>
  <Company>Judicial Council of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Mollie McPhee</dc:creator>
  <cp:lastModifiedBy>olawrence</cp:lastModifiedBy>
  <cp:revision>386</cp:revision>
  <cp:lastPrinted>1601-01-01T00:00:00Z</cp:lastPrinted>
  <dcterms:created xsi:type="dcterms:W3CDTF">2003-04-08T23:31:28Z</dcterms:created>
  <dcterms:modified xsi:type="dcterms:W3CDTF">2014-04-07T20:18:33Z</dcterms:modified>
</cp:coreProperties>
</file>